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handoutMasterIdLst>
    <p:handoutMasterId r:id="rId84"/>
  </p:handoutMasterIdLst>
  <p:sldIdLst>
    <p:sldId id="258" r:id="rId2"/>
    <p:sldId id="423" r:id="rId3"/>
    <p:sldId id="424" r:id="rId4"/>
    <p:sldId id="440" r:id="rId5"/>
    <p:sldId id="442" r:id="rId6"/>
    <p:sldId id="441" r:id="rId7"/>
    <p:sldId id="443" r:id="rId8"/>
    <p:sldId id="452" r:id="rId9"/>
    <p:sldId id="444" r:id="rId10"/>
    <p:sldId id="448" r:id="rId11"/>
    <p:sldId id="449" r:id="rId12"/>
    <p:sldId id="445" r:id="rId13"/>
    <p:sldId id="446" r:id="rId14"/>
    <p:sldId id="447" r:id="rId15"/>
    <p:sldId id="450" r:id="rId16"/>
    <p:sldId id="453" r:id="rId17"/>
    <p:sldId id="451" r:id="rId18"/>
    <p:sldId id="357" r:id="rId19"/>
    <p:sldId id="372" r:id="rId20"/>
    <p:sldId id="359" r:id="rId21"/>
    <p:sldId id="425" r:id="rId22"/>
    <p:sldId id="354" r:id="rId23"/>
    <p:sldId id="364" r:id="rId24"/>
    <p:sldId id="413" r:id="rId25"/>
    <p:sldId id="374" r:id="rId26"/>
    <p:sldId id="411" r:id="rId27"/>
    <p:sldId id="426" r:id="rId28"/>
    <p:sldId id="427" r:id="rId29"/>
    <p:sldId id="428" r:id="rId30"/>
    <p:sldId id="436" r:id="rId31"/>
    <p:sldId id="429" r:id="rId32"/>
    <p:sldId id="430" r:id="rId33"/>
    <p:sldId id="437" r:id="rId34"/>
    <p:sldId id="432" r:id="rId35"/>
    <p:sldId id="433" r:id="rId36"/>
    <p:sldId id="377" r:id="rId37"/>
    <p:sldId id="435" r:id="rId38"/>
    <p:sldId id="434" r:id="rId39"/>
    <p:sldId id="380" r:id="rId40"/>
    <p:sldId id="409" r:id="rId41"/>
    <p:sldId id="382" r:id="rId42"/>
    <p:sldId id="381" r:id="rId43"/>
    <p:sldId id="355" r:id="rId44"/>
    <p:sldId id="356" r:id="rId45"/>
    <p:sldId id="383" r:id="rId46"/>
    <p:sldId id="370" r:id="rId47"/>
    <p:sldId id="384" r:id="rId48"/>
    <p:sldId id="438" r:id="rId49"/>
    <p:sldId id="385" r:id="rId50"/>
    <p:sldId id="386" r:id="rId51"/>
    <p:sldId id="387" r:id="rId52"/>
    <p:sldId id="300" r:id="rId53"/>
    <p:sldId id="301" r:id="rId54"/>
    <p:sldId id="327" r:id="rId55"/>
    <p:sldId id="328" r:id="rId56"/>
    <p:sldId id="329" r:id="rId57"/>
    <p:sldId id="330" r:id="rId58"/>
    <p:sldId id="393" r:id="rId59"/>
    <p:sldId id="331" r:id="rId60"/>
    <p:sldId id="392" r:id="rId61"/>
    <p:sldId id="439" r:id="rId62"/>
    <p:sldId id="395" r:id="rId63"/>
    <p:sldId id="394" r:id="rId64"/>
    <p:sldId id="391" r:id="rId65"/>
    <p:sldId id="332" r:id="rId66"/>
    <p:sldId id="335" r:id="rId67"/>
    <p:sldId id="333" r:id="rId68"/>
    <p:sldId id="399" r:id="rId69"/>
    <p:sldId id="334" r:id="rId70"/>
    <p:sldId id="337" r:id="rId71"/>
    <p:sldId id="338" r:id="rId72"/>
    <p:sldId id="345" r:id="rId73"/>
    <p:sldId id="346" r:id="rId74"/>
    <p:sldId id="414" r:id="rId75"/>
    <p:sldId id="415" r:id="rId76"/>
    <p:sldId id="416" r:id="rId77"/>
    <p:sldId id="418" r:id="rId78"/>
    <p:sldId id="419" r:id="rId79"/>
    <p:sldId id="421" r:id="rId80"/>
    <p:sldId id="422" r:id="rId81"/>
    <p:sldId id="306" r:id="rId8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84108"/>
    <a:srgbClr val="692652"/>
    <a:srgbClr val="C1764A"/>
    <a:srgbClr val="4320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1056"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7956CF-4255-1E41-952E-3522DE455183}" type="datetime1">
              <a:rPr lang="en-US"/>
              <a:pPr>
                <a:defRPr/>
              </a:pPr>
              <a:t>27/04/15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EBBD707-7863-434F-8114-956427BD5ABA}" type="slidenum">
              <a:rPr lang="en-US"/>
              <a:pPr>
                <a:defRPr/>
              </a:pPr>
              <a:t>‹#›</a:t>
            </a:fld>
            <a:endParaRPr lang="en-US"/>
          </a:p>
        </p:txBody>
      </p:sp>
    </p:spTree>
    <p:extLst>
      <p:ext uri="{BB962C8B-B14F-4D97-AF65-F5344CB8AC3E}">
        <p14:creationId xmlns:p14="http://schemas.microsoft.com/office/powerpoint/2010/main" val="3088261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3B3BDD9-E6C5-C749-AE2F-6EA2D98E67BD}" type="datetime1">
              <a:rPr lang="en-US"/>
              <a:pPr>
                <a:defRPr/>
              </a:pPr>
              <a:t>27/04/15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77ACE3F-D7B2-E443-8D8D-F037A4A0241D}" type="slidenum">
              <a:rPr lang="en-US"/>
              <a:pPr>
                <a:defRPr/>
              </a:pPr>
              <a:t>‹#›</a:t>
            </a:fld>
            <a:endParaRPr lang="en-US"/>
          </a:p>
        </p:txBody>
      </p:sp>
    </p:spTree>
    <p:extLst>
      <p:ext uri="{BB962C8B-B14F-4D97-AF65-F5344CB8AC3E}">
        <p14:creationId xmlns:p14="http://schemas.microsoft.com/office/powerpoint/2010/main" val="3246425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Tree>
    <p:extLst>
      <p:ext uri="{BB962C8B-B14F-4D97-AF65-F5344CB8AC3E}">
        <p14:creationId xmlns:p14="http://schemas.microsoft.com/office/powerpoint/2010/main" val="107307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017" y="274638"/>
            <a:ext cx="8617966" cy="1143000"/>
          </a:xfrm>
        </p:spPr>
        <p:txBody>
          <a:bodyPr/>
          <a:lstStyle/>
          <a:p>
            <a:r>
              <a:rPr lang="en-AU" smtClean="0"/>
              <a:t>Click to edit Master title style</a:t>
            </a:r>
            <a:endParaRPr lang="en-US"/>
          </a:p>
        </p:txBody>
      </p:sp>
      <p:sp>
        <p:nvSpPr>
          <p:cNvPr id="3" name="Content Placeholder 2"/>
          <p:cNvSpPr>
            <a:spLocks noGrp="1"/>
          </p:cNvSpPr>
          <p:nvPr>
            <p:ph idx="1"/>
          </p:nvPr>
        </p:nvSpPr>
        <p:spPr>
          <a:xfrm>
            <a:off x="263017" y="1535320"/>
            <a:ext cx="8617966" cy="466069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BB1F61E-D2C3-F043-9C6D-07E847FEE88A}" type="slidenum">
              <a:rPr lang="en-US"/>
              <a:pPr>
                <a:defRPr/>
              </a:pPr>
              <a:t>‹#›</a:t>
            </a:fld>
            <a:endParaRPr lang="en-US"/>
          </a:p>
        </p:txBody>
      </p:sp>
    </p:spTree>
    <p:extLst>
      <p:ext uri="{BB962C8B-B14F-4D97-AF65-F5344CB8AC3E}">
        <p14:creationId xmlns:p14="http://schemas.microsoft.com/office/powerpoint/2010/main" val="945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C5C890CA-04A5-F249-9E4B-67186B64C6BE}" type="slidenum">
              <a:rPr lang="en-US"/>
              <a:pPr>
                <a:defRPr/>
              </a:pPr>
              <a:t>‹#›</a:t>
            </a:fld>
            <a:endParaRPr lang="en-US"/>
          </a:p>
        </p:txBody>
      </p:sp>
    </p:spTree>
    <p:extLst>
      <p:ext uri="{BB962C8B-B14F-4D97-AF65-F5344CB8AC3E}">
        <p14:creationId xmlns:p14="http://schemas.microsoft.com/office/powerpoint/2010/main" val="31252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538913"/>
            <a:ext cx="2133600" cy="365125"/>
          </a:xfrm>
        </p:spPr>
        <p:txBody>
          <a:bodyPr/>
          <a:lstStyle>
            <a:lvl1pPr>
              <a:defRPr smtClean="0"/>
            </a:lvl1pPr>
          </a:lstStyle>
          <a:p>
            <a:pPr>
              <a:defRPr/>
            </a:pPr>
            <a:fld id="{D018DBE4-7C6E-FC43-A778-1487BF82E77F}" type="slidenum">
              <a:rPr lang="en-US"/>
              <a:pPr>
                <a:defRPr/>
              </a:pPr>
              <a:t>‹#›</a:t>
            </a:fld>
            <a:endParaRPr lang="en-US"/>
          </a:p>
        </p:txBody>
      </p:sp>
    </p:spTree>
    <p:extLst>
      <p:ext uri="{BB962C8B-B14F-4D97-AF65-F5344CB8AC3E}">
        <p14:creationId xmlns:p14="http://schemas.microsoft.com/office/powerpoint/2010/main" val="2749189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a:p>
        </p:txBody>
      </p:sp>
      <p:sp>
        <p:nvSpPr>
          <p:cNvPr id="1028" name="Text Placeholder 2"/>
          <p:cNvSpPr>
            <a:spLocks noGrp="1"/>
          </p:cNvSpPr>
          <p:nvPr>
            <p:ph type="body" idx="1"/>
          </p:nvPr>
        </p:nvSpPr>
        <p:spPr bwMode="auto">
          <a:xfrm>
            <a:off x="457200" y="1670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1671BC4E-9FFE-6A42-B43C-8618C8A479A0}" type="datetime1">
              <a:rPr lang="en-US"/>
              <a:pPr>
                <a:defRPr/>
              </a:pPr>
              <a:t>27/04/15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CD19D875-D2BB-BC43-A2CF-A5266C0CA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lstStyle/>
          <a:p>
            <a:r>
              <a:rPr lang="en-US" sz="3600" dirty="0" smtClean="0">
                <a:latin typeface="Powderfinger Type"/>
                <a:cs typeface="Powderfinger Type"/>
              </a:rPr>
              <a:t>The Buggers’ Dilemma:</a:t>
            </a:r>
            <a:br>
              <a:rPr lang="en-US" sz="3600" dirty="0" smtClean="0">
                <a:latin typeface="Powderfinger Type"/>
                <a:cs typeface="Powderfinger Type"/>
              </a:rPr>
            </a:br>
            <a:r>
              <a:rPr lang="en-US" sz="3600" dirty="0" smtClean="0">
                <a:latin typeface="Powderfinger Type"/>
                <a:cs typeface="Powderfinger Type"/>
              </a:rPr>
              <a:t/>
            </a:r>
            <a:br>
              <a:rPr lang="en-US" sz="3600" dirty="0" smtClean="0">
                <a:latin typeface="Powderfinger Type"/>
                <a:cs typeface="Powderfinger Type"/>
              </a:rPr>
            </a:br>
            <a:r>
              <a:rPr lang="en-US" sz="3600" dirty="0" err="1" smtClean="0">
                <a:latin typeface="Powderfinger Type"/>
                <a:cs typeface="Powderfinger Type"/>
              </a:rPr>
              <a:t>Eavesdroping</a:t>
            </a:r>
            <a:r>
              <a:rPr lang="en-US" sz="3600" dirty="0" smtClean="0">
                <a:latin typeface="Powderfinger Type"/>
                <a:cs typeface="Powderfinger Type"/>
              </a:rPr>
              <a:t> and </a:t>
            </a:r>
            <a:r>
              <a:rPr lang="en-US" sz="3600" dirty="0" err="1" smtClean="0">
                <a:latin typeface="Powderfinger Type"/>
                <a:cs typeface="Powderfinger Type"/>
              </a:rPr>
              <a:t>Traceback</a:t>
            </a:r>
            <a:r>
              <a:rPr lang="en-US" sz="3600" dirty="0" smtClean="0">
                <a:latin typeface="Powderfinger Type"/>
                <a:cs typeface="Powderfinger Type"/>
              </a:rPr>
              <a:t> </a:t>
            </a:r>
            <a:r>
              <a:rPr lang="en-US" sz="3600" dirty="0">
                <a:latin typeface="Powderfinger Type"/>
                <a:cs typeface="Powderfinger Type"/>
              </a:rPr>
              <a:t>on the Internet</a:t>
            </a:r>
            <a:r>
              <a:rPr lang="en-US" sz="3600" dirty="0" smtClean="0">
                <a:latin typeface="Powderfinger Type"/>
                <a:cs typeface="Powderfinger Type"/>
              </a:rPr>
              <a:t/>
            </a:r>
            <a:br>
              <a:rPr lang="en-US" sz="3600" dirty="0" smtClean="0">
                <a:latin typeface="Powderfinger Type"/>
                <a:cs typeface="Powderfinger Type"/>
              </a:rPr>
            </a:br>
            <a:endParaRPr lang="en-US" sz="1200" dirty="0">
              <a:latin typeface="Powderfinger Type"/>
              <a:cs typeface="Powderfinger Type"/>
            </a:endParaRPr>
          </a:p>
        </p:txBody>
      </p:sp>
      <p:sp>
        <p:nvSpPr>
          <p:cNvPr id="9218" name="Subtitle 4"/>
          <p:cNvSpPr>
            <a:spLocks noGrp="1"/>
          </p:cNvSpPr>
          <p:nvPr>
            <p:ph type="subTitle" idx="1"/>
          </p:nvPr>
        </p:nvSpPr>
        <p:spPr>
          <a:xfrm>
            <a:off x="3650867" y="4370334"/>
            <a:ext cx="5209642" cy="1752600"/>
          </a:xfrm>
        </p:spPr>
        <p:txBody>
          <a:bodyPr/>
          <a:lstStyle/>
          <a:p>
            <a:pPr algn="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Chief Scientist</a:t>
            </a:r>
          </a:p>
          <a:p>
            <a:pPr algn="r" eaLnBrk="1"/>
            <a:r>
              <a:rPr lang="en-US" b="1" dirty="0" smtClean="0">
                <a:solidFill>
                  <a:srgbClr val="B06824"/>
                </a:solidFill>
                <a:latin typeface="Max's Handwritin"/>
                <a:cs typeface="Max's Handwritin"/>
              </a:rPr>
              <a:t>APNIC</a:t>
            </a:r>
          </a:p>
        </p:txBody>
      </p:sp>
    </p:spTree>
    <p:extLst>
      <p:ext uri="{BB962C8B-B14F-4D97-AF65-F5344CB8AC3E}">
        <p14:creationId xmlns:p14="http://schemas.microsoft.com/office/powerpoint/2010/main" val="135049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Good Security is Relative</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sz="2800" dirty="0" smtClean="0"/>
              <a:t>For traffic encryption for you and I the aim is to make it expensive for the eavesdropper</a:t>
            </a:r>
          </a:p>
          <a:p>
            <a:pPr marL="400050" lvl="1" indent="0">
              <a:buNone/>
            </a:pPr>
            <a:r>
              <a:rPr lang="en-US" sz="2400" dirty="0" smtClean="0"/>
              <a:t>So the compromise between efficiency and protective strength tends towards the adequate as distinct from the ideal</a:t>
            </a:r>
          </a:p>
          <a:p>
            <a:pPr marL="400050" lvl="1" indent="0">
              <a:buNone/>
            </a:pPr>
            <a:endParaRPr lang="en-US" sz="2400" dirty="0" smtClean="0"/>
          </a:p>
          <a:p>
            <a:pPr marL="0" indent="0">
              <a:buNone/>
            </a:pPr>
            <a:r>
              <a:rPr lang="en-US" sz="2800" dirty="0" smtClean="0"/>
              <a:t>The aim of universal encryption is to increase the cost to the eavesdropper to the point where general surveillance is not affordable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10</a:t>
            </a:fld>
            <a:endParaRPr lang="en-US"/>
          </a:p>
        </p:txBody>
      </p:sp>
    </p:spTree>
    <p:extLst>
      <p:ext uri="{BB962C8B-B14F-4D97-AF65-F5344CB8AC3E}">
        <p14:creationId xmlns:p14="http://schemas.microsoft.com/office/powerpoint/2010/main" val="420521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Defense is expensive</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a:t>T</a:t>
            </a:r>
            <a:r>
              <a:rPr lang="en-US" dirty="0" smtClean="0"/>
              <a:t>he </a:t>
            </a:r>
            <a:r>
              <a:rPr lang="en-US" dirty="0"/>
              <a:t>defender has to defend everything, the attacker only needs to exploit just one vulnerability…</a:t>
            </a:r>
          </a:p>
          <a:p>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11</a:t>
            </a:fld>
            <a:endParaRPr lang="en-US"/>
          </a:p>
        </p:txBody>
      </p:sp>
    </p:spTree>
    <p:extLst>
      <p:ext uri="{BB962C8B-B14F-4D97-AF65-F5344CB8AC3E}">
        <p14:creationId xmlns:p14="http://schemas.microsoft.com/office/powerpoint/2010/main" val="194911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Heartbleed</a:t>
            </a:r>
            <a:endParaRPr lang="en-US" dirty="0">
              <a:latin typeface="Powderfinger Type"/>
              <a:cs typeface="Powderfinger Type"/>
            </a:endParaRPr>
          </a:p>
        </p:txBody>
      </p:sp>
      <p:pic>
        <p:nvPicPr>
          <p:cNvPr id="5" name="Content Placeholder 4" descr="Screen Shot 2015-04-27 at 6.47.3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867" r="660"/>
          <a:stretch/>
        </p:blipFill>
        <p:spPr>
          <a:xfrm>
            <a:off x="111760" y="1535320"/>
            <a:ext cx="9032240" cy="4660693"/>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12</a:t>
            </a:fld>
            <a:endParaRPr lang="en-US"/>
          </a:p>
        </p:txBody>
      </p:sp>
    </p:spTree>
    <p:extLst>
      <p:ext uri="{BB962C8B-B14F-4D97-AF65-F5344CB8AC3E}">
        <p14:creationId xmlns:p14="http://schemas.microsoft.com/office/powerpoint/2010/main" val="74713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bug that keeps on giving</a:t>
            </a:r>
            <a:endParaRPr lang="en-US" dirty="0">
              <a:latin typeface="Powderfinger Type"/>
              <a:cs typeface="Powderfinger Type"/>
            </a:endParaRPr>
          </a:p>
        </p:txBody>
      </p:sp>
      <p:pic>
        <p:nvPicPr>
          <p:cNvPr id="5" name="Content Placeholder 4" descr="Screen Shot 2015-04-27 at 6.49.0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41" b="26695"/>
          <a:stretch/>
        </p:blipFill>
        <p:spPr>
          <a:xfrm>
            <a:off x="263017" y="1544639"/>
            <a:ext cx="8617966" cy="5282882"/>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13</a:t>
            </a:fld>
            <a:endParaRPr lang="en-US"/>
          </a:p>
        </p:txBody>
      </p:sp>
    </p:spTree>
    <p:extLst>
      <p:ext uri="{BB962C8B-B14F-4D97-AF65-F5344CB8AC3E}">
        <p14:creationId xmlns:p14="http://schemas.microsoft.com/office/powerpoint/2010/main" val="1839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bug that keeps on giving</a:t>
            </a:r>
            <a:endParaRPr lang="en-US" dirty="0">
              <a:latin typeface="Powderfinger Type"/>
              <a:cs typeface="Powderfinger Type"/>
            </a:endParaRPr>
          </a:p>
        </p:txBody>
      </p:sp>
      <p:pic>
        <p:nvPicPr>
          <p:cNvPr id="5" name="Content Placeholder 4" descr="Screen Shot 2015-04-27 at 6.49.0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41" b="26695"/>
          <a:stretch/>
        </p:blipFill>
        <p:spPr>
          <a:xfrm>
            <a:off x="263017" y="1544639"/>
            <a:ext cx="8617966" cy="5282882"/>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14</a:t>
            </a:fld>
            <a:endParaRPr lang="en-US"/>
          </a:p>
        </p:txBody>
      </p:sp>
      <p:sp>
        <p:nvSpPr>
          <p:cNvPr id="3" name="TextBox 2"/>
          <p:cNvSpPr txBox="1"/>
          <p:nvPr/>
        </p:nvSpPr>
        <p:spPr>
          <a:xfrm rot="21179488">
            <a:off x="683587" y="2188310"/>
            <a:ext cx="7946263" cy="2677656"/>
          </a:xfrm>
          <a:prstGeom prst="rect">
            <a:avLst/>
          </a:prstGeom>
          <a:solidFill>
            <a:schemeClr val="bg1"/>
          </a:solidFill>
          <a:ln>
            <a:solidFill>
              <a:schemeClr val="accent1"/>
            </a:solidFill>
          </a:ln>
        </p:spPr>
        <p:txBody>
          <a:bodyPr wrap="square" rtlCol="0">
            <a:spAutoFit/>
          </a:bodyPr>
          <a:lstStyle/>
          <a:p>
            <a:r>
              <a:rPr lang="en-US" sz="2800" dirty="0" smtClean="0">
                <a:latin typeface="AhnbergHand"/>
                <a:cs typeface="AhnbergHand"/>
              </a:rPr>
              <a:t>MITM attack in the UK using key compromise by exploiting </a:t>
            </a:r>
            <a:r>
              <a:rPr lang="en-US" sz="2800" dirty="0" err="1" smtClean="0">
                <a:latin typeface="AhnbergHand"/>
                <a:cs typeface="AhnbergHand"/>
              </a:rPr>
              <a:t>Heartbleed</a:t>
            </a:r>
            <a:r>
              <a:rPr lang="en-US" sz="2800" dirty="0" smtClean="0">
                <a:latin typeface="AhnbergHand"/>
                <a:cs typeface="AhnbergHand"/>
              </a:rPr>
              <a:t> vulnerabilities on the client’s side and</a:t>
            </a:r>
          </a:p>
          <a:p>
            <a:r>
              <a:rPr lang="en-US" sz="2800" dirty="0">
                <a:latin typeface="AhnbergHand"/>
                <a:cs typeface="AhnbergHand"/>
              </a:rPr>
              <a:t>p</a:t>
            </a:r>
            <a:r>
              <a:rPr lang="en-US" sz="2800" dirty="0" smtClean="0">
                <a:latin typeface="AhnbergHand"/>
                <a:cs typeface="AhnbergHand"/>
              </a:rPr>
              <a:t>resumably applying the attack through</a:t>
            </a:r>
          </a:p>
          <a:p>
            <a:r>
              <a:rPr lang="en-US" sz="2800" dirty="0">
                <a:latin typeface="AhnbergHand"/>
                <a:cs typeface="AhnbergHand"/>
              </a:rPr>
              <a:t>a</a:t>
            </a:r>
            <a:r>
              <a:rPr lang="en-US" sz="2800" dirty="0" smtClean="0">
                <a:latin typeface="AhnbergHand"/>
                <a:cs typeface="AhnbergHand"/>
              </a:rPr>
              <a:t>n interception </a:t>
            </a:r>
            <a:r>
              <a:rPr lang="en-US" sz="2800" dirty="0" err="1" smtClean="0">
                <a:latin typeface="AhnbergHand"/>
                <a:cs typeface="AhnbergHand"/>
              </a:rPr>
              <a:t>appoach</a:t>
            </a:r>
            <a:r>
              <a:rPr lang="en-US" sz="2800" dirty="0" smtClean="0">
                <a:latin typeface="AhnbergHand"/>
                <a:cs typeface="AhnbergHand"/>
              </a:rPr>
              <a:t> such as the UK’s “</a:t>
            </a:r>
            <a:r>
              <a:rPr lang="en-US" sz="2800" dirty="0" err="1" smtClean="0">
                <a:latin typeface="AhnbergHand"/>
                <a:cs typeface="AhnbergHand"/>
              </a:rPr>
              <a:t>cleanfeed</a:t>
            </a:r>
            <a:r>
              <a:rPr lang="en-US" sz="2800" dirty="0" smtClean="0">
                <a:latin typeface="AhnbergHand"/>
                <a:cs typeface="AhnbergHand"/>
              </a:rPr>
              <a:t>”</a:t>
            </a:r>
          </a:p>
        </p:txBody>
      </p:sp>
    </p:spTree>
    <p:extLst>
      <p:ext uri="{BB962C8B-B14F-4D97-AF65-F5344CB8AC3E}">
        <p14:creationId xmlns:p14="http://schemas.microsoft.com/office/powerpoint/2010/main" val="124259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Who’s winning?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sz="2400" dirty="0" smtClean="0"/>
              <a:t>Pervasive security is a theme across much of the IETF’s current technology work:</a:t>
            </a:r>
          </a:p>
          <a:p>
            <a:pPr lvl="1"/>
            <a:r>
              <a:rPr lang="en-US" sz="2000" dirty="0" smtClean="0"/>
              <a:t>DNS: Secure DNS, </a:t>
            </a:r>
            <a:r>
              <a:rPr lang="en-US" sz="2000" dirty="0" err="1" smtClean="0"/>
              <a:t>qname</a:t>
            </a:r>
            <a:r>
              <a:rPr lang="en-US" sz="2000" dirty="0" smtClean="0"/>
              <a:t> minimization, client-resolver opportunistic encryption, DANE</a:t>
            </a:r>
          </a:p>
          <a:p>
            <a:pPr lvl="1"/>
            <a:r>
              <a:rPr lang="en-US" sz="2000" dirty="0" smtClean="0"/>
              <a:t>Addresses: Address PKI, Secure routing</a:t>
            </a:r>
          </a:p>
          <a:p>
            <a:pPr lvl="1"/>
            <a:r>
              <a:rPr lang="en-US" sz="2000" dirty="0" smtClean="0"/>
              <a:t>Transport: Opportunistic session encryption</a:t>
            </a:r>
          </a:p>
          <a:p>
            <a:pPr marL="0" indent="0">
              <a:buNone/>
            </a:pPr>
            <a:r>
              <a:rPr lang="en-US" sz="2400" dirty="0" smtClean="0"/>
              <a:t>The true capabilities and budgets of the security agencies are not clearly known:</a:t>
            </a:r>
          </a:p>
          <a:p>
            <a:pPr lvl="1"/>
            <a:r>
              <a:rPr lang="en-US" sz="2000" dirty="0" smtClean="0"/>
              <a:t>But the greater the take up of encryption and secure infrastructure the greater the cost and effort of </a:t>
            </a:r>
            <a:r>
              <a:rPr lang="en-US" sz="2000" dirty="0" smtClean="0"/>
              <a:t>surveillance  </a:t>
            </a:r>
            <a:endParaRPr lang="en-US" sz="20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15</a:t>
            </a:fld>
            <a:endParaRPr lang="en-US"/>
          </a:p>
        </p:txBody>
      </p:sp>
    </p:spTree>
    <p:extLst>
      <p:ext uri="{BB962C8B-B14F-4D97-AF65-F5344CB8AC3E}">
        <p14:creationId xmlns:p14="http://schemas.microsoft.com/office/powerpoint/2010/main" val="422899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Who’s winning?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sz="2400" dirty="0" smtClean="0"/>
              <a:t>Pervasive security is a theme across much of the IETF’s current technology work:</a:t>
            </a:r>
          </a:p>
          <a:p>
            <a:pPr lvl="1"/>
            <a:r>
              <a:rPr lang="en-US" sz="2000" dirty="0" smtClean="0"/>
              <a:t>DNS: Secure DNS, </a:t>
            </a:r>
            <a:r>
              <a:rPr lang="en-US" sz="2000" dirty="0" err="1" smtClean="0"/>
              <a:t>qname</a:t>
            </a:r>
            <a:r>
              <a:rPr lang="en-US" sz="2000" dirty="0" smtClean="0"/>
              <a:t> minimization, client-resolver opportunistic encryption, DANE</a:t>
            </a:r>
          </a:p>
          <a:p>
            <a:pPr lvl="1"/>
            <a:r>
              <a:rPr lang="en-US" sz="2000" dirty="0" smtClean="0"/>
              <a:t>Addresses: Address PKI, Secure routing</a:t>
            </a:r>
          </a:p>
          <a:p>
            <a:pPr lvl="1"/>
            <a:r>
              <a:rPr lang="en-US" sz="2000" dirty="0" smtClean="0"/>
              <a:t>Transport: Opportunistic session encryption</a:t>
            </a:r>
          </a:p>
          <a:p>
            <a:pPr marL="0" indent="0">
              <a:buNone/>
            </a:pPr>
            <a:r>
              <a:rPr lang="en-US" sz="2400" dirty="0" smtClean="0"/>
              <a:t>The true capabilities and budgets of the security agencies are not clearly known:</a:t>
            </a:r>
          </a:p>
          <a:p>
            <a:pPr lvl="1"/>
            <a:r>
              <a:rPr lang="en-US" sz="2000" dirty="0" smtClean="0"/>
              <a:t>But the greater the take up of encryption and secure infrastructure the greater the cost and effort of </a:t>
            </a:r>
            <a:r>
              <a:rPr lang="en-US" sz="2000" dirty="0" smtClean="0"/>
              <a:t>surveillance  </a:t>
            </a:r>
            <a:endParaRPr lang="en-US" sz="20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16</a:t>
            </a:fld>
            <a:endParaRPr lang="en-US"/>
          </a:p>
        </p:txBody>
      </p:sp>
      <p:sp>
        <p:nvSpPr>
          <p:cNvPr id="5" name="TextBox 4"/>
          <p:cNvSpPr txBox="1"/>
          <p:nvPr/>
        </p:nvSpPr>
        <p:spPr>
          <a:xfrm rot="20692972">
            <a:off x="537749" y="2592929"/>
            <a:ext cx="7983194" cy="1569660"/>
          </a:xfrm>
          <a:prstGeom prst="rect">
            <a:avLst/>
          </a:prstGeom>
          <a:solidFill>
            <a:schemeClr val="bg1"/>
          </a:solidFill>
        </p:spPr>
        <p:txBody>
          <a:bodyPr wrap="square" rtlCol="0">
            <a:spAutoFit/>
          </a:bodyPr>
          <a:lstStyle/>
          <a:p>
            <a:r>
              <a:rPr lang="en-US" sz="3200" b="1" dirty="0" smtClean="0">
                <a:solidFill>
                  <a:srgbClr val="FF0000"/>
                </a:solidFill>
                <a:latin typeface="AhnbergHand"/>
                <a:cs typeface="AhnbergHand"/>
              </a:rPr>
              <a:t>We think we are winning – we’re just not sure who “we” are, and what “winning” means!</a:t>
            </a:r>
            <a:endParaRPr lang="en-US" sz="3200" b="1" dirty="0">
              <a:solidFill>
                <a:srgbClr val="FF0000"/>
              </a:solidFill>
              <a:latin typeface="AhnbergHand"/>
              <a:cs typeface="AhnbergHand"/>
            </a:endParaRPr>
          </a:p>
        </p:txBody>
      </p:sp>
    </p:spTree>
    <p:extLst>
      <p:ext uri="{BB962C8B-B14F-4D97-AF65-F5344CB8AC3E}">
        <p14:creationId xmlns:p14="http://schemas.microsoft.com/office/powerpoint/2010/main" val="337047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After the fact</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err="1" smtClean="0"/>
              <a:t>Traceback</a:t>
            </a:r>
            <a:r>
              <a:rPr lang="en-US" dirty="0" smtClean="0"/>
              <a:t> and forensics in today’s Internet</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17</a:t>
            </a:fld>
            <a:endParaRPr lang="en-US"/>
          </a:p>
        </p:txBody>
      </p:sp>
    </p:spTree>
    <p:extLst>
      <p:ext uri="{BB962C8B-B14F-4D97-AF65-F5344CB8AC3E}">
        <p14:creationId xmlns:p14="http://schemas.microsoft.com/office/powerpoint/2010/main" val="277229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18</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a:latin typeface="AhnbergHand"/>
                <a:cs typeface="AhnbergHand"/>
              </a:rPr>
              <a:t>F</a:t>
            </a:r>
            <a:r>
              <a:rPr lang="en-US" sz="1100" dirty="0" smtClean="0">
                <a:latin typeface="AhnbergHand"/>
                <a:cs typeface="AhnbergHand"/>
              </a:rPr>
              <a:t>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 name="TextBox 2"/>
          <p:cNvSpPr txBox="1"/>
          <p:nvPr/>
        </p:nvSpPr>
        <p:spPr>
          <a:xfrm>
            <a:off x="658842" y="5168201"/>
            <a:ext cx="7427876" cy="830997"/>
          </a:xfrm>
          <a:prstGeom prst="rect">
            <a:avLst/>
          </a:prstGeom>
          <a:noFill/>
        </p:spPr>
        <p:txBody>
          <a:bodyPr wrap="square" rtlCol="0">
            <a:spAutoFit/>
          </a:bodyPr>
          <a:lstStyle/>
          <a:p>
            <a:r>
              <a:rPr lang="en-US" dirty="0" smtClean="0">
                <a:latin typeface="AhnbergHand"/>
                <a:cs typeface="AhnbergHand"/>
              </a:rPr>
              <a:t>Lets start by looking </a:t>
            </a:r>
            <a:r>
              <a:rPr lang="en-US" dirty="0" err="1" smtClean="0">
                <a:latin typeface="AhnbergHand"/>
                <a:cs typeface="AhnbergHand"/>
              </a:rPr>
              <a:t>waaaay</a:t>
            </a:r>
            <a:r>
              <a:rPr lang="en-US" dirty="0" smtClean="0">
                <a:latin typeface="AhnbergHand"/>
                <a:cs typeface="AhnbergHand"/>
              </a:rPr>
              <a:t> back to the Internet of the 1980’s</a:t>
            </a:r>
            <a:endParaRPr lang="en-US" dirty="0">
              <a:latin typeface="AhnbergHand"/>
              <a:cs typeface="AhnbergHand"/>
            </a:endParaRPr>
          </a:p>
        </p:txBody>
      </p:sp>
    </p:spTree>
    <p:extLst>
      <p:ext uri="{BB962C8B-B14F-4D97-AF65-F5344CB8AC3E}">
        <p14:creationId xmlns:p14="http://schemas.microsoft.com/office/powerpoint/2010/main" val="248326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b="1" dirty="0" smtClean="0"/>
              <a:t>Each end device was manually configured with a stable IP address</a:t>
            </a:r>
          </a:p>
          <a:p>
            <a:r>
              <a:rPr lang="en-US" sz="2800" dirty="0" smtClean="0"/>
              <a:t>The networks uniformly route IP addresses</a:t>
            </a:r>
          </a:p>
          <a:p>
            <a:endParaRPr lang="en-US" sz="2800" dirty="0" smtClean="0"/>
          </a:p>
          <a:p>
            <a:r>
              <a:rPr lang="en-US" sz="2800" dirty="0" err="1" smtClean="0"/>
              <a:t>Traceback</a:t>
            </a:r>
            <a:r>
              <a:rPr lang="en-US" sz="2800" dirty="0" smtClean="0"/>
              <a:t> </a:t>
            </a:r>
            <a:r>
              <a:rPr lang="en-US" sz="2800" dirty="0"/>
              <a:t>i</a:t>
            </a:r>
            <a:r>
              <a:rPr lang="en-US" sz="2800" dirty="0" smtClean="0"/>
              <a:t>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19</a:t>
            </a:fld>
            <a:endParaRPr lang="en-US"/>
          </a:p>
        </p:txBody>
      </p:sp>
    </p:spTree>
    <p:extLst>
      <p:ext uri="{BB962C8B-B14F-4D97-AF65-F5344CB8AC3E}">
        <p14:creationId xmlns:p14="http://schemas.microsoft.com/office/powerpoint/2010/main" val="188564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Eavesdropping in the Telephony World</a:t>
            </a:r>
            <a:endParaRPr lang="en-US" dirty="0">
              <a:latin typeface="Powderfinger Type"/>
              <a:cs typeface="Powderfinger Type"/>
            </a:endParaRPr>
          </a:p>
        </p:txBody>
      </p:sp>
      <p:sp>
        <p:nvSpPr>
          <p:cNvPr id="3" name="Content Placeholder 2"/>
          <p:cNvSpPr>
            <a:spLocks noGrp="1"/>
          </p:cNvSpPr>
          <p:nvPr>
            <p:ph idx="1"/>
          </p:nvPr>
        </p:nvSpPr>
        <p:spPr>
          <a:xfrm>
            <a:off x="263017" y="1939178"/>
            <a:ext cx="4805801" cy="4256835"/>
          </a:xfrm>
        </p:spPr>
        <p:txBody>
          <a:bodyPr/>
          <a:lstStyle/>
          <a:p>
            <a:r>
              <a:rPr lang="en-US" sz="2400" dirty="0" smtClean="0"/>
              <a:t>Telephony is a network-centric architecture</a:t>
            </a:r>
          </a:p>
          <a:p>
            <a:r>
              <a:rPr lang="en-US" sz="2400" dirty="0" smtClean="0"/>
              <a:t>The network is aware of the address and location of attached </a:t>
            </a:r>
            <a:r>
              <a:rPr lang="en-US" sz="2400" dirty="0" smtClean="0"/>
              <a:t>endpoints</a:t>
            </a:r>
          </a:p>
          <a:p>
            <a:r>
              <a:rPr lang="en-US" sz="2400" dirty="0" smtClean="0"/>
              <a:t>Traffic is in the clear</a:t>
            </a:r>
            <a:endParaRPr lang="en-US" sz="2400" dirty="0" smtClean="0"/>
          </a:p>
          <a:p>
            <a:r>
              <a:rPr lang="en-US" sz="2400" dirty="0" smtClean="0"/>
              <a:t>Interception and eavesdropping can be performed as a  network operation </a:t>
            </a:r>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a:t>
            </a:fld>
            <a:endParaRPr lang="en-US"/>
          </a:p>
        </p:txBody>
      </p:sp>
      <p:pic>
        <p:nvPicPr>
          <p:cNvPr id="5" name="Picture 4" descr="Screen Shot 2015-04-21 at 2.0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051" y="2454702"/>
            <a:ext cx="3759200" cy="2705100"/>
          </a:xfrm>
          <a:prstGeom prst="rect">
            <a:avLst/>
          </a:prstGeom>
        </p:spPr>
      </p:pic>
    </p:spTree>
    <p:extLst>
      <p:ext uri="{BB962C8B-B14F-4D97-AF65-F5344CB8AC3E}">
        <p14:creationId xmlns:p14="http://schemas.microsoft.com/office/powerpoint/2010/main" val="50437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1</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20</a:t>
            </a:fld>
            <a:endParaRPr lang="en-US"/>
          </a:p>
        </p:txBody>
      </p:sp>
      <p:grpSp>
        <p:nvGrpSpPr>
          <p:cNvPr id="5" name="Group 4"/>
          <p:cNvGrpSpPr/>
          <p:nvPr/>
        </p:nvGrpSpPr>
        <p:grpSpPr>
          <a:xfrm>
            <a:off x="1710555"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779934" y="2378760"/>
            <a:ext cx="1442385" cy="369332"/>
          </a:xfrm>
          <a:prstGeom prst="rect">
            <a:avLst/>
          </a:prstGeom>
          <a:noFill/>
        </p:spPr>
        <p:txBody>
          <a:bodyPr wrap="none" rtlCol="0">
            <a:spAutoFit/>
          </a:bodyPr>
          <a:lstStyle/>
          <a:p>
            <a:r>
              <a:rPr lang="en-US" sz="1800" dirty="0" smtClean="0"/>
              <a:t>A: 192.0.2.1</a:t>
            </a:r>
            <a:endParaRPr lang="en-US" sz="1800" dirty="0"/>
          </a:p>
        </p:txBody>
      </p:sp>
      <p:sp>
        <p:nvSpPr>
          <p:cNvPr id="11" name="Freeform 10"/>
          <p:cNvSpPr/>
          <p:nvPr/>
        </p:nvSpPr>
        <p:spPr>
          <a:xfrm>
            <a:off x="2585832" y="2993817"/>
            <a:ext cx="2119828"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992579" cy="261610"/>
          </a:xfrm>
          <a:prstGeom prst="rect">
            <a:avLst/>
          </a:prstGeom>
          <a:noFill/>
        </p:spPr>
        <p:txBody>
          <a:bodyPr wrap="none" rtlCol="0">
            <a:spAutoFit/>
          </a:bodyPr>
          <a:lstStyle/>
          <a:p>
            <a:r>
              <a:rPr lang="en-US" sz="1100" dirty="0" smtClean="0">
                <a:latin typeface="AhnbergHand"/>
                <a:cs typeface="AhnbergHand"/>
              </a:rPr>
              <a:t>Ftp Server</a:t>
            </a:r>
            <a:endParaRPr lang="en-US" sz="1100" dirty="0">
              <a:latin typeface="AhnbergHand"/>
              <a:cs typeface="AhnbergHand"/>
            </a:endParaRPr>
          </a:p>
        </p:txBody>
      </p:sp>
      <p:sp>
        <p:nvSpPr>
          <p:cNvPr id="22" name="TextBox 21"/>
          <p:cNvSpPr txBox="1"/>
          <p:nvPr/>
        </p:nvSpPr>
        <p:spPr>
          <a:xfrm>
            <a:off x="4775857" y="2826641"/>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23" name="TextBox 22"/>
          <p:cNvSpPr txBox="1"/>
          <p:nvPr/>
        </p:nvSpPr>
        <p:spPr>
          <a:xfrm>
            <a:off x="3448824" y="4577330"/>
            <a:ext cx="3490584" cy="261610"/>
          </a:xfrm>
          <a:prstGeom prst="rect">
            <a:avLst/>
          </a:prstGeom>
          <a:noFill/>
        </p:spPr>
        <p:txBody>
          <a:bodyPr wrap="none" rtlCol="0">
            <a:spAutoFit/>
          </a:bodyPr>
          <a:lstStyle/>
          <a:p>
            <a:r>
              <a:rPr lang="pl-PL" sz="1100" dirty="0" err="1" smtClean="0"/>
              <a:t>ftpserver.net</a:t>
            </a:r>
            <a:r>
              <a:rPr lang="pl-PL" sz="1100" dirty="0" smtClean="0"/>
              <a:t> 192.0.2.1 </a:t>
            </a:r>
            <a:r>
              <a:rPr lang="pl-PL" sz="1100" dirty="0"/>
              <a:t>[31/</a:t>
            </a:r>
            <a:r>
              <a:rPr lang="pl-PL" sz="1100" dirty="0" err="1"/>
              <a:t>Aug</a:t>
            </a:r>
            <a:r>
              <a:rPr lang="pl-PL" sz="1100" dirty="0"/>
              <a:t>/2013:00:00:08 +</a:t>
            </a:r>
            <a:r>
              <a:rPr lang="pl-PL" sz="1100" dirty="0" smtClean="0"/>
              <a:t>0000</a:t>
            </a:r>
            <a:endParaRPr lang="en-US" sz="1100" dirty="0"/>
          </a:p>
        </p:txBody>
      </p:sp>
      <p:sp>
        <p:nvSpPr>
          <p:cNvPr id="24" name="TextBox 23"/>
          <p:cNvSpPr txBox="1"/>
          <p:nvPr/>
        </p:nvSpPr>
        <p:spPr>
          <a:xfrm>
            <a:off x="3457205" y="4315720"/>
            <a:ext cx="1333906" cy="261610"/>
          </a:xfrm>
          <a:prstGeom prst="rect">
            <a:avLst/>
          </a:prstGeom>
          <a:noFill/>
        </p:spPr>
        <p:txBody>
          <a:bodyPr wrap="none" rtlCol="0">
            <a:spAutoFit/>
          </a:bodyPr>
          <a:lstStyle/>
          <a:p>
            <a:r>
              <a:rPr lang="en-US" sz="1100" dirty="0" smtClean="0">
                <a:latin typeface="AhnbergHand"/>
                <a:cs typeface="AhnbergHand"/>
              </a:rPr>
              <a:t>Ftp Server Log</a:t>
            </a:r>
            <a:endParaRPr lang="en-US" sz="1100" dirty="0">
              <a:latin typeface="AhnbergHand"/>
              <a:cs typeface="AhnbergHand"/>
            </a:endParaRPr>
          </a:p>
        </p:txBody>
      </p:sp>
      <p:sp>
        <p:nvSpPr>
          <p:cNvPr id="25" name="TextBox 24"/>
          <p:cNvSpPr txBox="1"/>
          <p:nvPr/>
        </p:nvSpPr>
        <p:spPr>
          <a:xfrm>
            <a:off x="1279273" y="5089511"/>
            <a:ext cx="2373391" cy="1015663"/>
          </a:xfrm>
          <a:prstGeom prst="rect">
            <a:avLst/>
          </a:prstGeom>
          <a:noFill/>
        </p:spPr>
        <p:txBody>
          <a:bodyPr wrap="none" rtlCol="0">
            <a:spAutoFit/>
          </a:bodyPr>
          <a:lstStyle/>
          <a:p>
            <a:r>
              <a:rPr lang="en-US" sz="1000" b="1" dirty="0" smtClean="0"/>
              <a:t>$ </a:t>
            </a:r>
            <a:r>
              <a:rPr lang="en-US" sz="1000" b="1" dirty="0" err="1" smtClean="0"/>
              <a:t>whois</a:t>
            </a:r>
            <a:r>
              <a:rPr lang="en-US" sz="1000" b="1" dirty="0" smtClean="0"/>
              <a:t> </a:t>
            </a:r>
            <a:r>
              <a:rPr lang="en-US" sz="1000" b="1" dirty="0"/>
              <a:t>192.0.2.1</a:t>
            </a:r>
          </a:p>
          <a:p>
            <a:endParaRPr lang="en-US" sz="1000" dirty="0"/>
          </a:p>
          <a:p>
            <a:r>
              <a:rPr lang="en-US" sz="1000" dirty="0" err="1"/>
              <a:t>NetRange</a:t>
            </a:r>
            <a:r>
              <a:rPr lang="en-US" sz="1000" dirty="0"/>
              <a:t>:       192.0.2.0 - 192.0.2.255</a:t>
            </a:r>
          </a:p>
          <a:p>
            <a:r>
              <a:rPr lang="en-US" sz="1000" dirty="0" err="1" smtClean="0"/>
              <a:t>NetName</a:t>
            </a:r>
            <a:r>
              <a:rPr lang="en-US" sz="1000" dirty="0"/>
              <a:t>:        TEST-NET-1</a:t>
            </a:r>
          </a:p>
          <a:p>
            <a:r>
              <a:rPr lang="en-US" sz="1000" dirty="0" smtClean="0"/>
              <a:t>Contact:          User Contact Details</a:t>
            </a:r>
            <a:endParaRPr lang="en-US" sz="1000" dirty="0"/>
          </a:p>
          <a:p>
            <a:endParaRPr lang="en-US" sz="10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500800" y="4828032"/>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1867534" y="4594240"/>
            <a:ext cx="3207577" cy="618044"/>
          </a:xfrm>
          <a:custGeom>
            <a:avLst/>
            <a:gdLst>
              <a:gd name="connsiteX0" fmla="*/ 2978763 w 3207577"/>
              <a:gd name="connsiteY0" fmla="*/ 439240 h 618044"/>
              <a:gd name="connsiteX1" fmla="*/ 3090816 w 3207577"/>
              <a:gd name="connsiteY1" fmla="*/ 616673 h 618044"/>
              <a:gd name="connsiteX2" fmla="*/ 1540748 w 3207577"/>
              <a:gd name="connsiteY2" fmla="*/ 355193 h 618044"/>
              <a:gd name="connsiteX3" fmla="*/ 485581 w 3207577"/>
              <a:gd name="connsiteY3" fmla="*/ 328 h 618044"/>
              <a:gd name="connsiteX4" fmla="*/ 74720 w 3207577"/>
              <a:gd name="connsiteY4" fmla="*/ 420563 h 618044"/>
              <a:gd name="connsiteX5" fmla="*/ 9355 w 3207577"/>
              <a:gd name="connsiteY5" fmla="*/ 289823 h 618044"/>
              <a:gd name="connsiteX6" fmla="*/ 28031 w 3207577"/>
              <a:gd name="connsiteY6" fmla="*/ 420563 h 618044"/>
              <a:gd name="connsiteX7" fmla="*/ 261475 w 3207577"/>
              <a:gd name="connsiteY7" fmla="*/ 392547 h 6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77" h="618044">
                <a:moveTo>
                  <a:pt x="2978763" y="439240"/>
                </a:moveTo>
                <a:cubicBezTo>
                  <a:pt x="3154624" y="534960"/>
                  <a:pt x="3330485" y="630681"/>
                  <a:pt x="3090816" y="616673"/>
                </a:cubicBezTo>
                <a:cubicBezTo>
                  <a:pt x="2851147" y="602665"/>
                  <a:pt x="1974954" y="457917"/>
                  <a:pt x="1540748" y="355193"/>
                </a:cubicBezTo>
                <a:cubicBezTo>
                  <a:pt x="1106542" y="252469"/>
                  <a:pt x="729919" y="-10567"/>
                  <a:pt x="485581" y="328"/>
                </a:cubicBezTo>
                <a:cubicBezTo>
                  <a:pt x="241243" y="11223"/>
                  <a:pt x="154091" y="372314"/>
                  <a:pt x="74720" y="420563"/>
                </a:cubicBezTo>
                <a:cubicBezTo>
                  <a:pt x="-4651" y="468812"/>
                  <a:pt x="17136" y="289823"/>
                  <a:pt x="9355" y="289823"/>
                </a:cubicBezTo>
                <a:cubicBezTo>
                  <a:pt x="1574" y="289823"/>
                  <a:pt x="-13989" y="403442"/>
                  <a:pt x="28031" y="420563"/>
                </a:cubicBezTo>
                <a:cubicBezTo>
                  <a:pt x="70051" y="437684"/>
                  <a:pt x="261475" y="392547"/>
                  <a:pt x="261475" y="39254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3803001" y="5583699"/>
            <a:ext cx="5011843" cy="646331"/>
          </a:xfrm>
          <a:prstGeom prst="rect">
            <a:avLst/>
          </a:prstGeom>
          <a:noFill/>
        </p:spPr>
        <p:txBody>
          <a:bodyPr wrap="square" rtlCol="0">
            <a:spAutoFit/>
          </a:bodyPr>
          <a:lstStyle/>
          <a:p>
            <a:r>
              <a:rPr lang="en-US" sz="1800" dirty="0" smtClean="0">
                <a:latin typeface="AhnbergHand"/>
                <a:cs typeface="AhnbergHand"/>
              </a:rPr>
              <a:t>There was a rudimentary </a:t>
            </a:r>
            <a:r>
              <a:rPr lang="en-US" sz="1800" dirty="0" err="1" smtClean="0">
                <a:latin typeface="AhnbergHand"/>
                <a:cs typeface="AhnbergHand"/>
              </a:rPr>
              <a:t>whois</a:t>
            </a:r>
            <a:r>
              <a:rPr lang="en-US" sz="1800" dirty="0" smtClean="0">
                <a:latin typeface="AhnbergHand"/>
                <a:cs typeface="AhnbergHand"/>
              </a:rPr>
              <a:t> service and it listed all end users!</a:t>
            </a:r>
            <a:endParaRPr lang="en-US" sz="1800" dirty="0">
              <a:latin typeface="AhnbergHand"/>
              <a:cs typeface="AhnbergHand"/>
            </a:endParaRPr>
          </a:p>
        </p:txBody>
      </p:sp>
      <p:sp>
        <p:nvSpPr>
          <p:cNvPr id="30" name="Freeform 29"/>
          <p:cNvSpPr/>
          <p:nvPr/>
        </p:nvSpPr>
        <p:spPr>
          <a:xfrm>
            <a:off x="1381736" y="3357534"/>
            <a:ext cx="411114" cy="1573834"/>
          </a:xfrm>
          <a:custGeom>
            <a:avLst/>
            <a:gdLst>
              <a:gd name="connsiteX0" fmla="*/ 233696 w 411114"/>
              <a:gd name="connsiteY0" fmla="*/ 1526529 h 1573834"/>
              <a:gd name="connsiteX1" fmla="*/ 224358 w 411114"/>
              <a:gd name="connsiteY1" fmla="*/ 1470498 h 1573834"/>
              <a:gd name="connsiteX2" fmla="*/ 65617 w 411114"/>
              <a:gd name="connsiteY2" fmla="*/ 611351 h 1573834"/>
              <a:gd name="connsiteX3" fmla="*/ 177670 w 411114"/>
              <a:gd name="connsiteY3" fmla="*/ 69715 h 1573834"/>
              <a:gd name="connsiteX4" fmla="*/ 252 w 411114"/>
              <a:gd name="connsiteY4" fmla="*/ 69715 h 1573834"/>
              <a:gd name="connsiteX5" fmla="*/ 224358 w 411114"/>
              <a:gd name="connsiteY5" fmla="*/ 4345 h 1573834"/>
              <a:gd name="connsiteX6" fmla="*/ 411114 w 411114"/>
              <a:gd name="connsiteY6" fmla="*/ 209793 h 157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114" h="1573834">
                <a:moveTo>
                  <a:pt x="233696" y="1526529"/>
                </a:moveTo>
                <a:cubicBezTo>
                  <a:pt x="243033" y="1574778"/>
                  <a:pt x="252371" y="1623028"/>
                  <a:pt x="224358" y="1470498"/>
                </a:cubicBezTo>
                <a:cubicBezTo>
                  <a:pt x="196345" y="1317968"/>
                  <a:pt x="73398" y="844815"/>
                  <a:pt x="65617" y="611351"/>
                </a:cubicBezTo>
                <a:cubicBezTo>
                  <a:pt x="57836" y="377887"/>
                  <a:pt x="188564" y="159988"/>
                  <a:pt x="177670" y="69715"/>
                </a:cubicBezTo>
                <a:cubicBezTo>
                  <a:pt x="166776" y="-20558"/>
                  <a:pt x="-7529" y="80610"/>
                  <a:pt x="252" y="69715"/>
                </a:cubicBezTo>
                <a:cubicBezTo>
                  <a:pt x="8033" y="58820"/>
                  <a:pt x="155881" y="-19001"/>
                  <a:pt x="224358" y="4345"/>
                </a:cubicBezTo>
                <a:cubicBezTo>
                  <a:pt x="292835" y="27691"/>
                  <a:pt x="351974" y="118742"/>
                  <a:pt x="411114" y="2097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068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Each end site used a stable IP address range</a:t>
            </a:r>
          </a:p>
          <a:p>
            <a:r>
              <a:rPr lang="en-US" sz="2800" dirty="0" smtClean="0"/>
              <a:t>Each address range was recorded in a registry, together with the end user data</a:t>
            </a:r>
          </a:p>
          <a:p>
            <a:r>
              <a:rPr lang="en-US" sz="2800" b="1" dirty="0" smtClean="0"/>
              <a:t>Each end device was manually configured with a stable IP address</a:t>
            </a:r>
          </a:p>
          <a:p>
            <a:r>
              <a:rPr lang="en-US" sz="2800" dirty="0" smtClean="0"/>
              <a:t>The networks uniformly route IP addresses</a:t>
            </a:r>
          </a:p>
          <a:p>
            <a:endParaRPr lang="en-US" sz="2800" dirty="0" smtClean="0"/>
          </a:p>
          <a:p>
            <a:r>
              <a:rPr lang="en-US" sz="2800" dirty="0" err="1" smtClean="0"/>
              <a:t>Traceback</a:t>
            </a:r>
            <a:r>
              <a:rPr lang="en-US" sz="2800" dirty="0" smtClean="0"/>
              <a:t> </a:t>
            </a:r>
            <a:r>
              <a:rPr lang="en-US" sz="2800" dirty="0"/>
              <a:t>i</a:t>
            </a:r>
            <a:r>
              <a:rPr lang="en-US" sz="2800" dirty="0" smtClean="0"/>
              <a:t>s keyed from the IP address</a:t>
            </a:r>
          </a:p>
          <a:p>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21</a:t>
            </a:fld>
            <a:endParaRPr lang="en-US"/>
          </a:p>
        </p:txBody>
      </p:sp>
      <p:sp>
        <p:nvSpPr>
          <p:cNvPr id="5" name="TextBox 4"/>
          <p:cNvSpPr txBox="1"/>
          <p:nvPr/>
        </p:nvSpPr>
        <p:spPr>
          <a:xfrm rot="19840515">
            <a:off x="297283" y="2800930"/>
            <a:ext cx="8838613" cy="1569660"/>
          </a:xfrm>
          <a:prstGeom prst="rect">
            <a:avLst/>
          </a:prstGeom>
          <a:solidFill>
            <a:srgbClr val="FFFFFF"/>
          </a:solidFill>
        </p:spPr>
        <p:txBody>
          <a:bodyPr wrap="square" rtlCol="0">
            <a:spAutoFit/>
          </a:bodyPr>
          <a:lstStyle/>
          <a:p>
            <a:r>
              <a:rPr lang="en-US" dirty="0" smtClean="0">
                <a:solidFill>
                  <a:schemeClr val="accent6">
                    <a:lumMod val="50000"/>
                  </a:schemeClr>
                </a:solidFill>
                <a:latin typeface="AhnbergHand"/>
                <a:cs typeface="AhnbergHand"/>
              </a:rPr>
              <a:t>This model largely fell into disuse by the late 1990’s</a:t>
            </a:r>
          </a:p>
          <a:p>
            <a:r>
              <a:rPr lang="en-US" dirty="0" smtClean="0">
                <a:solidFill>
                  <a:schemeClr val="accent6">
                    <a:lumMod val="50000"/>
                  </a:schemeClr>
                </a:solidFill>
                <a:latin typeface="AhnbergHand"/>
                <a:cs typeface="AhnbergHand"/>
              </a:rPr>
              <a:t>It was replaced by a combination of provider-address blocks, dynamic addressing to end users (AAA tools) and CPE NATs</a:t>
            </a:r>
          </a:p>
        </p:txBody>
      </p:sp>
    </p:spTree>
    <p:extLst>
      <p:ext uri="{BB962C8B-B14F-4D97-AF65-F5344CB8AC3E}">
        <p14:creationId xmlns:p14="http://schemas.microsoft.com/office/powerpoint/2010/main" val="376863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22</a:t>
            </a:fld>
            <a:endParaRPr lang="en-US"/>
          </a:p>
        </p:txBody>
      </p:sp>
      <p:grpSp>
        <p:nvGrpSpPr>
          <p:cNvPr id="11" name="Group 10"/>
          <p:cNvGrpSpPr/>
          <p:nvPr/>
        </p:nvGrpSpPr>
        <p:grpSpPr>
          <a:xfrm>
            <a:off x="1548990" y="3517509"/>
            <a:ext cx="939281" cy="96553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1513257" y="4729730"/>
            <a:ext cx="939281" cy="96553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1710555" y="2378760"/>
            <a:ext cx="939281" cy="96553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4156570" y="383970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2555520" y="3334781"/>
            <a:ext cx="1534594"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779934" y="2378760"/>
            <a:ext cx="1314006" cy="369332"/>
          </a:xfrm>
          <a:prstGeom prst="rect">
            <a:avLst/>
          </a:prstGeom>
          <a:noFill/>
        </p:spPr>
        <p:txBody>
          <a:bodyPr wrap="none" rtlCol="0">
            <a:spAutoFit/>
          </a:bodyPr>
          <a:lstStyle/>
          <a:p>
            <a:r>
              <a:rPr lang="en-US" sz="1800" dirty="0" smtClean="0"/>
              <a:t>A: 10.0.0.1</a:t>
            </a:r>
            <a:endParaRPr lang="en-US" sz="1800" dirty="0"/>
          </a:p>
        </p:txBody>
      </p:sp>
      <p:sp>
        <p:nvSpPr>
          <p:cNvPr id="34" name="TextBox 33"/>
          <p:cNvSpPr txBox="1"/>
          <p:nvPr/>
        </p:nvSpPr>
        <p:spPr>
          <a:xfrm>
            <a:off x="688564" y="3517509"/>
            <a:ext cx="1301182" cy="369332"/>
          </a:xfrm>
          <a:prstGeom prst="rect">
            <a:avLst/>
          </a:prstGeom>
          <a:noFill/>
        </p:spPr>
        <p:txBody>
          <a:bodyPr wrap="none" rtlCol="0">
            <a:spAutoFit/>
          </a:bodyPr>
          <a:lstStyle/>
          <a:p>
            <a:r>
              <a:rPr lang="en-US" sz="1800" dirty="0" smtClean="0"/>
              <a:t>B: 10.0.0.2</a:t>
            </a:r>
            <a:endParaRPr lang="en-US" sz="1800" dirty="0"/>
          </a:p>
        </p:txBody>
      </p:sp>
      <p:sp>
        <p:nvSpPr>
          <p:cNvPr id="35" name="TextBox 34"/>
          <p:cNvSpPr txBox="1"/>
          <p:nvPr/>
        </p:nvSpPr>
        <p:spPr>
          <a:xfrm>
            <a:off x="597194" y="4738866"/>
            <a:ext cx="1313919" cy="369332"/>
          </a:xfrm>
          <a:prstGeom prst="rect">
            <a:avLst/>
          </a:prstGeom>
          <a:noFill/>
        </p:spPr>
        <p:txBody>
          <a:bodyPr wrap="none" rtlCol="0">
            <a:spAutoFit/>
          </a:bodyPr>
          <a:lstStyle/>
          <a:p>
            <a:r>
              <a:rPr lang="en-US" sz="1800" dirty="0" smtClean="0"/>
              <a:t>C: 10.0.0.3</a:t>
            </a:r>
            <a:endParaRPr lang="en-US" sz="1800" dirty="0"/>
          </a:p>
        </p:txBody>
      </p:sp>
      <p:sp>
        <p:nvSpPr>
          <p:cNvPr id="36" name="TextBox 35"/>
          <p:cNvSpPr txBox="1"/>
          <p:nvPr/>
        </p:nvSpPr>
        <p:spPr>
          <a:xfrm>
            <a:off x="3841877" y="4242408"/>
            <a:ext cx="1838793" cy="923330"/>
          </a:xfrm>
          <a:prstGeom prst="rect">
            <a:avLst/>
          </a:prstGeom>
          <a:noFill/>
        </p:spPr>
        <p:txBody>
          <a:bodyPr wrap="none" rtlCol="0">
            <a:spAutoFit/>
          </a:bodyPr>
          <a:lstStyle/>
          <a:p>
            <a:r>
              <a:rPr lang="en-US" sz="1800" b="1" dirty="0" smtClean="0">
                <a:solidFill>
                  <a:srgbClr val="FF0000"/>
                </a:solidFill>
                <a:latin typeface="AhnbergHand"/>
                <a:cs typeface="AhnbergHand"/>
              </a:rPr>
              <a:t>CPE NAT</a:t>
            </a:r>
            <a:r>
              <a:rPr lang="en-US" sz="1800" dirty="0">
                <a:solidFill>
                  <a:srgbClr val="FF0000"/>
                </a:solidFill>
                <a:latin typeface="AhnbergHand"/>
                <a:cs typeface="AhnbergHand"/>
              </a:rPr>
              <a:t>/</a:t>
            </a:r>
          </a:p>
          <a:p>
            <a:r>
              <a:rPr lang="en-US" sz="1800" dirty="0">
                <a:solidFill>
                  <a:srgbClr val="FF0000"/>
                </a:solidFill>
                <a:latin typeface="AhnbergHand"/>
                <a:cs typeface="AhnbergHand"/>
              </a:rPr>
              <a:t>DHCP Server</a:t>
            </a:r>
          </a:p>
          <a:p>
            <a:endParaRPr lang="en-US" sz="1800" b="1" dirty="0">
              <a:solidFill>
                <a:srgbClr val="FF0000"/>
              </a:solidFill>
              <a:latin typeface="AhnbergHand"/>
              <a:cs typeface="AhnbergHand"/>
            </a:endParaRPr>
          </a:p>
        </p:txBody>
      </p:sp>
      <p:sp>
        <p:nvSpPr>
          <p:cNvPr id="37" name="Freeform 36"/>
          <p:cNvSpPr/>
          <p:nvPr/>
        </p:nvSpPr>
        <p:spPr>
          <a:xfrm>
            <a:off x="5107665" y="3626130"/>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4904139" y="3334781"/>
            <a:ext cx="1468220" cy="461665"/>
          </a:xfrm>
          <a:prstGeom prst="rect">
            <a:avLst/>
          </a:prstGeom>
          <a:noFill/>
        </p:spPr>
        <p:txBody>
          <a:bodyPr wrap="none" rtlCol="0">
            <a:spAutoFit/>
          </a:bodyPr>
          <a:lstStyle/>
          <a:p>
            <a:r>
              <a:rPr lang="en-US" dirty="0" smtClean="0"/>
              <a:t>192.0.2.1</a:t>
            </a:r>
            <a:endParaRPr lang="en-US" dirty="0"/>
          </a:p>
        </p:txBody>
      </p:sp>
      <p:sp>
        <p:nvSpPr>
          <p:cNvPr id="39" name="TextBox 38"/>
          <p:cNvSpPr txBox="1"/>
          <p:nvPr/>
        </p:nvSpPr>
        <p:spPr>
          <a:xfrm>
            <a:off x="7133181" y="3466104"/>
            <a:ext cx="633626" cy="369332"/>
          </a:xfrm>
          <a:prstGeom prst="rect">
            <a:avLst/>
          </a:prstGeom>
          <a:noFill/>
        </p:spPr>
        <p:txBody>
          <a:bodyPr wrap="none" rtlCol="0">
            <a:spAutoFit/>
          </a:bodyPr>
          <a:lstStyle/>
          <a:p>
            <a:r>
              <a:rPr lang="en-US" sz="1800" dirty="0" smtClean="0">
                <a:latin typeface="AhnbergHand"/>
                <a:cs typeface="AhnbergHand"/>
              </a:rPr>
              <a:t>ISP</a:t>
            </a:r>
            <a:endParaRPr lang="en-US" sz="1800" dirty="0">
              <a:latin typeface="AhnbergHand"/>
              <a:cs typeface="AhnbergHand"/>
            </a:endParaRPr>
          </a:p>
        </p:txBody>
      </p:sp>
      <p:sp>
        <p:nvSpPr>
          <p:cNvPr id="41" name="Freeform 40"/>
          <p:cNvSpPr/>
          <p:nvPr/>
        </p:nvSpPr>
        <p:spPr>
          <a:xfrm rot="838846">
            <a:off x="3581177" y="3451081"/>
            <a:ext cx="2193500" cy="1962276"/>
          </a:xfrm>
          <a:custGeom>
            <a:avLst/>
            <a:gdLst>
              <a:gd name="connsiteX0" fmla="*/ 1115317 w 2760076"/>
              <a:gd name="connsiteY0" fmla="*/ 221746 h 1962276"/>
              <a:gd name="connsiteX1" fmla="*/ 347796 w 2760076"/>
              <a:gd name="connsiteY1" fmla="*/ 39019 h 1962276"/>
              <a:gd name="connsiteX2" fmla="*/ 9722 w 2760076"/>
              <a:gd name="connsiteY2" fmla="*/ 888703 h 1962276"/>
              <a:gd name="connsiteX3" fmla="*/ 695008 w 2760076"/>
              <a:gd name="connsiteY3" fmla="*/ 1921114 h 1962276"/>
              <a:gd name="connsiteX4" fmla="*/ 2220911 w 2760076"/>
              <a:gd name="connsiteY4" fmla="*/ 1720114 h 1962276"/>
              <a:gd name="connsiteX5" fmla="*/ 2705180 w 2760076"/>
              <a:gd name="connsiteY5" fmla="*/ 1372931 h 1962276"/>
              <a:gd name="connsiteX6" fmla="*/ 1078768 w 2760076"/>
              <a:gd name="connsiteY6" fmla="*/ 39019 h 19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076" h="1962276">
                <a:moveTo>
                  <a:pt x="1115317" y="221746"/>
                </a:moveTo>
                <a:cubicBezTo>
                  <a:pt x="823689" y="74803"/>
                  <a:pt x="532062" y="-72140"/>
                  <a:pt x="347796" y="39019"/>
                </a:cubicBezTo>
                <a:cubicBezTo>
                  <a:pt x="163530" y="150178"/>
                  <a:pt x="-48147" y="575021"/>
                  <a:pt x="9722" y="888703"/>
                </a:cubicBezTo>
                <a:cubicBezTo>
                  <a:pt x="67591" y="1202385"/>
                  <a:pt x="326477" y="1782546"/>
                  <a:pt x="695008" y="1921114"/>
                </a:cubicBezTo>
                <a:cubicBezTo>
                  <a:pt x="1063539" y="2059682"/>
                  <a:pt x="1885882" y="1811478"/>
                  <a:pt x="2220911" y="1720114"/>
                </a:cubicBezTo>
                <a:cubicBezTo>
                  <a:pt x="2555940" y="1628750"/>
                  <a:pt x="2895537" y="1653114"/>
                  <a:pt x="2705180" y="1372931"/>
                </a:cubicBezTo>
                <a:cubicBezTo>
                  <a:pt x="2514823" y="1092749"/>
                  <a:pt x="1078768" y="39019"/>
                  <a:pt x="1078768" y="3901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871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23</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Tree>
    <p:extLst>
      <p:ext uri="{BB962C8B-B14F-4D97-AF65-F5344CB8AC3E}">
        <p14:creationId xmlns:p14="http://schemas.microsoft.com/office/powerpoint/2010/main" val="146276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2</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24</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TextBox 9"/>
          <p:cNvSpPr txBox="1"/>
          <p:nvPr/>
        </p:nvSpPr>
        <p:spPr>
          <a:xfrm>
            <a:off x="598600" y="2501877"/>
            <a:ext cx="941834" cy="276999"/>
          </a:xfrm>
          <a:prstGeom prst="rect">
            <a:avLst/>
          </a:prstGeom>
          <a:noFill/>
        </p:spPr>
        <p:txBody>
          <a:bodyPr wrap="none" rtlCol="0">
            <a:spAutoFit/>
          </a:bodyPr>
          <a:lstStyle/>
          <a:p>
            <a:r>
              <a:rPr lang="en-US" sz="1200" dirty="0" smtClean="0"/>
              <a:t>A: 10.0.0.1</a:t>
            </a:r>
            <a:endParaRPr lang="en-US" sz="1200" dirty="0"/>
          </a:p>
        </p:txBody>
      </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4517853" y="4577330"/>
            <a:ext cx="4579555" cy="230832"/>
          </a:xfrm>
          <a:prstGeom prst="rect">
            <a:avLst/>
          </a:prstGeom>
          <a:noFill/>
        </p:spPr>
        <p:txBody>
          <a:bodyPr wrap="none" rtlCol="0">
            <a:spAutoFit/>
          </a:bodyPr>
          <a:lstStyle/>
          <a:p>
            <a:r>
              <a:rPr lang="pl-PL" sz="900" dirty="0" err="1"/>
              <a:t>webserver.net</a:t>
            </a:r>
            <a:r>
              <a:rPr lang="pl-PL" sz="900" dirty="0"/>
              <a:t> </a:t>
            </a:r>
            <a:r>
              <a:rPr lang="pl-PL" sz="900" dirty="0" smtClean="0"/>
              <a:t>192.0.2.1 </a:t>
            </a:r>
            <a:r>
              <a:rPr lang="pl-PL" sz="900" dirty="0"/>
              <a:t>[31/</a:t>
            </a:r>
            <a:r>
              <a:rPr lang="pl-PL" sz="900" dirty="0" err="1"/>
              <a:t>Aug</a:t>
            </a:r>
            <a:r>
              <a:rPr lang="pl-PL" sz="900" dirty="0"/>
              <a:t>/2013:00:00:08 +0000] "GET /1x1.png HTTP/1.1" 200 </a:t>
            </a:r>
            <a:endParaRPr lang="en-US" sz="900" dirty="0"/>
          </a:p>
        </p:txBody>
      </p:sp>
      <p:sp>
        <p:nvSpPr>
          <p:cNvPr id="24" name="TextBox 23"/>
          <p:cNvSpPr txBox="1"/>
          <p:nvPr/>
        </p:nvSpPr>
        <p:spPr>
          <a:xfrm>
            <a:off x="4462275" y="4407080"/>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241943" y="4951208"/>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368815" y="4791488"/>
            <a:ext cx="532252" cy="28016"/>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9" name="TextBox 38"/>
          <p:cNvSpPr txBox="1"/>
          <p:nvPr/>
        </p:nvSpPr>
        <p:spPr>
          <a:xfrm>
            <a:off x="3921923" y="3307000"/>
            <a:ext cx="826443" cy="276999"/>
          </a:xfrm>
          <a:prstGeom prst="rect">
            <a:avLst/>
          </a:prstGeom>
          <a:noFill/>
        </p:spPr>
        <p:txBody>
          <a:bodyPr wrap="none" rtlCol="0">
            <a:spAutoFit/>
          </a:bodyPr>
          <a:lstStyle/>
          <a:p>
            <a:r>
              <a:rPr lang="en-US" sz="1200" dirty="0" smtClean="0"/>
              <a:t>192.0.2.1</a:t>
            </a:r>
            <a:endParaRPr lang="en-US" sz="1200" dirty="0"/>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4446278" y="1420061"/>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50" name="TextBox 49"/>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192.0.2.1</a:t>
            </a:r>
          </a:p>
        </p:txBody>
      </p:sp>
      <p:sp>
        <p:nvSpPr>
          <p:cNvPr id="51" name="Freeform 50"/>
          <p:cNvSpPr/>
          <p:nvPr/>
        </p:nvSpPr>
        <p:spPr>
          <a:xfrm>
            <a:off x="4031960" y="2010638"/>
            <a:ext cx="2379015" cy="4419785"/>
          </a:xfrm>
          <a:custGeom>
            <a:avLst/>
            <a:gdLst>
              <a:gd name="connsiteX0" fmla="*/ 1532563 w 2379015"/>
              <a:gd name="connsiteY0" fmla="*/ 4165559 h 4419785"/>
              <a:gd name="connsiteX1" fmla="*/ 582299 w 2379015"/>
              <a:gd name="connsiteY1" fmla="*/ 4229514 h 4419785"/>
              <a:gd name="connsiteX2" fmla="*/ 79756 w 2379015"/>
              <a:gd name="connsiteY2" fmla="*/ 2045918 h 4419785"/>
              <a:gd name="connsiteX3" fmla="*/ 2281809 w 2379015"/>
              <a:gd name="connsiteY3" fmla="*/ 127276 h 4419785"/>
              <a:gd name="connsiteX4" fmla="*/ 2025969 w 2379015"/>
              <a:gd name="connsiteY4" fmla="*/ 163822 h 4419785"/>
              <a:gd name="connsiteX5" fmla="*/ 2354906 w 2379015"/>
              <a:gd name="connsiteY5" fmla="*/ 26776 h 4419785"/>
              <a:gd name="connsiteX6" fmla="*/ 2318357 w 2379015"/>
              <a:gd name="connsiteY6" fmla="*/ 227777 h 441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015" h="4419785">
                <a:moveTo>
                  <a:pt x="1532563" y="4165559"/>
                </a:moveTo>
                <a:cubicBezTo>
                  <a:pt x="1178498" y="4374173"/>
                  <a:pt x="824433" y="4582787"/>
                  <a:pt x="582299" y="4229514"/>
                </a:cubicBezTo>
                <a:cubicBezTo>
                  <a:pt x="340165" y="3876241"/>
                  <a:pt x="-203496" y="2729624"/>
                  <a:pt x="79756" y="2045918"/>
                </a:cubicBezTo>
                <a:cubicBezTo>
                  <a:pt x="363008" y="1362212"/>
                  <a:pt x="1957440" y="440959"/>
                  <a:pt x="2281809" y="127276"/>
                </a:cubicBezTo>
                <a:cubicBezTo>
                  <a:pt x="2606178" y="-186407"/>
                  <a:pt x="2013786" y="180572"/>
                  <a:pt x="2025969" y="163822"/>
                </a:cubicBezTo>
                <a:cubicBezTo>
                  <a:pt x="2038152" y="147072"/>
                  <a:pt x="2306175" y="16117"/>
                  <a:pt x="2354906" y="26776"/>
                </a:cubicBezTo>
                <a:cubicBezTo>
                  <a:pt x="2403637" y="37435"/>
                  <a:pt x="2318357" y="227777"/>
                  <a:pt x="2318357" y="2277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3661131" y="1872959"/>
            <a:ext cx="2396798" cy="1179609"/>
          </a:xfrm>
          <a:custGeom>
            <a:avLst/>
            <a:gdLst>
              <a:gd name="connsiteX0" fmla="*/ 2396798 w 2396798"/>
              <a:gd name="connsiteY0" fmla="*/ 0 h 1179609"/>
              <a:gd name="connsiteX1" fmla="*/ 1620140 w 2396798"/>
              <a:gd name="connsiteY1" fmla="*/ 365456 h 1179609"/>
              <a:gd name="connsiteX2" fmla="*/ 103374 w 2396798"/>
              <a:gd name="connsiteY2" fmla="*/ 1142048 h 1179609"/>
              <a:gd name="connsiteX3" fmla="*/ 121648 w 2396798"/>
              <a:gd name="connsiteY3" fmla="*/ 1032412 h 1179609"/>
              <a:gd name="connsiteX4" fmla="*/ 12002 w 2396798"/>
              <a:gd name="connsiteY4" fmla="*/ 1169458 h 1179609"/>
              <a:gd name="connsiteX5" fmla="*/ 240431 w 2396798"/>
              <a:gd name="connsiteY5" fmla="*/ 1169458 h 11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98" h="1179609">
                <a:moveTo>
                  <a:pt x="2396798" y="0"/>
                </a:moveTo>
                <a:cubicBezTo>
                  <a:pt x="2199587" y="87557"/>
                  <a:pt x="2002377" y="175115"/>
                  <a:pt x="1620140" y="365456"/>
                </a:cubicBezTo>
                <a:cubicBezTo>
                  <a:pt x="1237903" y="555797"/>
                  <a:pt x="353123" y="1030889"/>
                  <a:pt x="103374" y="1142048"/>
                </a:cubicBezTo>
                <a:cubicBezTo>
                  <a:pt x="-146375" y="1253207"/>
                  <a:pt x="136877" y="1027844"/>
                  <a:pt x="121648" y="1032412"/>
                </a:cubicBezTo>
                <a:cubicBezTo>
                  <a:pt x="106419" y="1036980"/>
                  <a:pt x="-7795" y="1146617"/>
                  <a:pt x="12002" y="1169458"/>
                </a:cubicBezTo>
                <a:cubicBezTo>
                  <a:pt x="31799" y="1192299"/>
                  <a:pt x="240431" y="1169458"/>
                  <a:pt x="240431" y="116945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945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ISP operates an address pool</a:t>
            </a:r>
          </a:p>
          <a:p>
            <a:r>
              <a:rPr lang="en-US" sz="2800" dirty="0" smtClean="0"/>
              <a:t>Each </a:t>
            </a:r>
            <a:r>
              <a:rPr lang="en-US" sz="2800" dirty="0"/>
              <a:t>end site </a:t>
            </a:r>
            <a:r>
              <a:rPr lang="en-US" sz="2800" dirty="0" smtClean="0"/>
              <a:t>is dynamically assigned a single IP address upon login (AAA)</a:t>
            </a:r>
          </a:p>
          <a:p>
            <a:r>
              <a:rPr lang="en-US" sz="2800" dirty="0" smtClean="0"/>
              <a:t>The single public address is shared by the private devices through a CPE NAT</a:t>
            </a:r>
          </a:p>
          <a:p>
            <a:endParaRPr lang="en-US" sz="2800" dirty="0" smtClean="0"/>
          </a:p>
          <a:p>
            <a:r>
              <a:rPr lang="en-US" sz="2800" dirty="0" err="1" smtClean="0"/>
              <a:t>Traceback</a:t>
            </a:r>
            <a:r>
              <a:rPr lang="en-US" sz="2800" dirty="0" smtClean="0"/>
              <a:t> </a:t>
            </a:r>
            <a:r>
              <a:rPr lang="en-US" sz="2800" dirty="0"/>
              <a:t>to an end site is keyed by an IP address and a date/</a:t>
            </a:r>
            <a:r>
              <a:rPr lang="en-US" sz="2800" dirty="0" smtClean="0"/>
              <a:t>time</a:t>
            </a:r>
          </a:p>
          <a:p>
            <a:r>
              <a:rPr lang="en-US" sz="2800" dirty="0" smtClean="0"/>
              <a:t>Network data gets you to the CPE NAT, but no further</a:t>
            </a: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25</a:t>
            </a:fld>
            <a:endParaRPr lang="en-US"/>
          </a:p>
        </p:txBody>
      </p:sp>
    </p:spTree>
    <p:extLst>
      <p:ext uri="{BB962C8B-B14F-4D97-AF65-F5344CB8AC3E}">
        <p14:creationId xmlns:p14="http://schemas.microsoft.com/office/powerpoint/2010/main" val="2289908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ISP operates an address pool</a:t>
            </a:r>
          </a:p>
          <a:p>
            <a:r>
              <a:rPr lang="en-US" sz="2800" dirty="0" smtClean="0"/>
              <a:t>Each </a:t>
            </a:r>
            <a:r>
              <a:rPr lang="en-US" sz="2800" dirty="0"/>
              <a:t>end site </a:t>
            </a:r>
            <a:r>
              <a:rPr lang="en-US" sz="2800" dirty="0" smtClean="0"/>
              <a:t>is dynamically assigned a single IP address upon login (AAA)</a:t>
            </a:r>
          </a:p>
          <a:p>
            <a:r>
              <a:rPr lang="en-US" sz="2800" dirty="0" smtClean="0"/>
              <a:t>The single public address is shared by the private devices through a CPE NAT</a:t>
            </a:r>
          </a:p>
          <a:p>
            <a:endParaRPr lang="en-US" sz="2800" dirty="0" smtClean="0"/>
          </a:p>
          <a:p>
            <a:r>
              <a:rPr lang="en-US" sz="2800" dirty="0" err="1" smtClean="0"/>
              <a:t>Traceback</a:t>
            </a:r>
            <a:r>
              <a:rPr lang="en-US" sz="2800" dirty="0" smtClean="0"/>
              <a:t> </a:t>
            </a:r>
            <a:r>
              <a:rPr lang="en-US" sz="2800" dirty="0"/>
              <a:t>to an end site is keyed by an IP address and a date/</a:t>
            </a:r>
            <a:r>
              <a:rPr lang="en-US" sz="2800" dirty="0" smtClean="0"/>
              <a:t>time</a:t>
            </a:r>
          </a:p>
          <a:p>
            <a:r>
              <a:rPr lang="en-US" sz="2800" dirty="0" smtClean="0"/>
              <a:t>Network logs get you to the CPE NAT, but no further</a:t>
            </a: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26</a:t>
            </a:fld>
            <a:endParaRPr lang="en-US"/>
          </a:p>
        </p:txBody>
      </p:sp>
      <p:sp>
        <p:nvSpPr>
          <p:cNvPr id="5" name="TextBox 4"/>
          <p:cNvSpPr txBox="1"/>
          <p:nvPr/>
        </p:nvSpPr>
        <p:spPr>
          <a:xfrm rot="20699796">
            <a:off x="233147" y="2495391"/>
            <a:ext cx="8063070" cy="1200328"/>
          </a:xfrm>
          <a:prstGeom prst="rect">
            <a:avLst/>
          </a:prstGeom>
          <a:solidFill>
            <a:srgbClr val="FFFFFF"/>
          </a:solidFill>
        </p:spPr>
        <p:txBody>
          <a:bodyPr wrap="square" rtlCol="0">
            <a:spAutoFit/>
          </a:bodyPr>
          <a:lstStyle/>
          <a:p>
            <a:r>
              <a:rPr lang="en-US" dirty="0" smtClean="0">
                <a:solidFill>
                  <a:schemeClr val="accent6">
                    <a:lumMod val="50000"/>
                  </a:schemeClr>
                </a:solidFill>
                <a:latin typeface="AhnbergHand"/>
                <a:cs typeface="AhnbergHand"/>
              </a:rPr>
              <a:t>Individual devices are anonymous to the network. All that is visible to the network is the single shared address</a:t>
            </a:r>
          </a:p>
        </p:txBody>
      </p:sp>
    </p:spTree>
    <p:extLst>
      <p:ext uri="{BB962C8B-B14F-4D97-AF65-F5344CB8AC3E}">
        <p14:creationId xmlns:p14="http://schemas.microsoft.com/office/powerpoint/2010/main" val="282060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Why?</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Why are we sharing IP addresses between devices?</a:t>
            </a:r>
          </a:p>
          <a:p>
            <a:r>
              <a:rPr lang="en-US" dirty="0" smtClean="0"/>
              <a:t>Surely there was nothing wrong with allowing each connected device to use its own dedicated address</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27</a:t>
            </a:fld>
            <a:endParaRPr lang="en-US"/>
          </a:p>
        </p:txBody>
      </p:sp>
    </p:spTree>
    <p:extLst>
      <p:ext uri="{BB962C8B-B14F-4D97-AF65-F5344CB8AC3E}">
        <p14:creationId xmlns:p14="http://schemas.microsoft.com/office/powerpoint/2010/main" val="355094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4" name="Content Placeholder 3" descr="18 65.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46" b="-16"/>
          <a:stretch/>
        </p:blipFill>
        <p:spPr>
          <a:xfrm>
            <a:off x="698500" y="1265238"/>
            <a:ext cx="4004626" cy="5135562"/>
          </a:xfrm>
        </p:spPr>
      </p:pic>
      <p:pic>
        <p:nvPicPr>
          <p:cNvPr id="5" name="Picture 4" descr="18 6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158" y="1265238"/>
            <a:ext cx="3638742" cy="4724400"/>
          </a:xfrm>
          <a:prstGeom prst="rect">
            <a:avLst/>
          </a:prstGeom>
        </p:spPr>
      </p:pic>
    </p:spTree>
    <p:extLst>
      <p:ext uri="{BB962C8B-B14F-4D97-AF65-F5344CB8AC3E}">
        <p14:creationId xmlns:p14="http://schemas.microsoft.com/office/powerpoint/2010/main" val="69109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7" name="Content Placeholder 6" descr="18 6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 r="41050" b="47288"/>
          <a:stretch/>
        </p:blipFill>
        <p:spPr>
          <a:xfrm>
            <a:off x="1727265" y="1399178"/>
            <a:ext cx="4851400" cy="5383740"/>
          </a:xfrm>
        </p:spPr>
      </p:pic>
    </p:spTree>
    <p:extLst>
      <p:ext uri="{BB962C8B-B14F-4D97-AF65-F5344CB8AC3E}">
        <p14:creationId xmlns:p14="http://schemas.microsoft.com/office/powerpoint/2010/main" val="120496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Eavesdropping in the Telephony World</a:t>
            </a:r>
            <a:endParaRPr lang="en-US" dirty="0">
              <a:latin typeface="Powderfinger Type"/>
              <a:cs typeface="Powderfinger Type"/>
            </a:endParaRPr>
          </a:p>
        </p:txBody>
      </p:sp>
      <p:sp>
        <p:nvSpPr>
          <p:cNvPr id="3" name="Content Placeholder 2"/>
          <p:cNvSpPr>
            <a:spLocks noGrp="1"/>
          </p:cNvSpPr>
          <p:nvPr>
            <p:ph idx="1"/>
          </p:nvPr>
        </p:nvSpPr>
        <p:spPr>
          <a:xfrm>
            <a:off x="263017" y="1939178"/>
            <a:ext cx="4805801" cy="4256835"/>
          </a:xfrm>
        </p:spPr>
        <p:txBody>
          <a:bodyPr/>
          <a:lstStyle/>
          <a:p>
            <a:r>
              <a:rPr lang="en-US" sz="2400" dirty="0" smtClean="0"/>
              <a:t>Telephony is a network-centric architecture</a:t>
            </a:r>
          </a:p>
          <a:p>
            <a:r>
              <a:rPr lang="en-US" sz="2400" dirty="0" smtClean="0"/>
              <a:t>The network is aware of the address and location of attached </a:t>
            </a:r>
            <a:r>
              <a:rPr lang="en-US" sz="2400" dirty="0" smtClean="0"/>
              <a:t>endpoints</a:t>
            </a:r>
          </a:p>
          <a:p>
            <a:r>
              <a:rPr lang="en-US" sz="2400" dirty="0"/>
              <a:t>Traffic is in the </a:t>
            </a:r>
            <a:r>
              <a:rPr lang="en-US" sz="2400" dirty="0" smtClean="0"/>
              <a:t>clear</a:t>
            </a:r>
            <a:endParaRPr lang="en-US" sz="2400" dirty="0" smtClean="0"/>
          </a:p>
          <a:p>
            <a:r>
              <a:rPr lang="en-US" sz="2400" dirty="0" smtClean="0"/>
              <a:t>Interception and eavesdropping can be performed as a  network operation </a:t>
            </a:r>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a:t>
            </a:fld>
            <a:endParaRPr lang="en-US"/>
          </a:p>
        </p:txBody>
      </p:sp>
      <p:pic>
        <p:nvPicPr>
          <p:cNvPr id="5" name="Picture 4" descr="Screen Shot 2015-04-21 at 2.0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051" y="2454702"/>
            <a:ext cx="3759200" cy="2705100"/>
          </a:xfrm>
          <a:prstGeom prst="rect">
            <a:avLst/>
          </a:prstGeom>
        </p:spPr>
      </p:pic>
      <p:sp>
        <p:nvSpPr>
          <p:cNvPr id="6" name="Freeform 5"/>
          <p:cNvSpPr/>
          <p:nvPr/>
        </p:nvSpPr>
        <p:spPr>
          <a:xfrm>
            <a:off x="2188550" y="1031340"/>
            <a:ext cx="2862505" cy="454237"/>
          </a:xfrm>
          <a:custGeom>
            <a:avLst/>
            <a:gdLst>
              <a:gd name="connsiteX0" fmla="*/ 0 w 2862505"/>
              <a:gd name="connsiteY0" fmla="*/ 442889 h 454237"/>
              <a:gd name="connsiteX1" fmla="*/ 396887 w 2862505"/>
              <a:gd name="connsiteY1" fmla="*/ 261445 h 454237"/>
              <a:gd name="connsiteX2" fmla="*/ 963869 w 2862505"/>
              <a:gd name="connsiteY2" fmla="*/ 114023 h 454237"/>
              <a:gd name="connsiteX3" fmla="*/ 929850 w 2862505"/>
              <a:gd name="connsiteY3" fmla="*/ 454229 h 454237"/>
              <a:gd name="connsiteX4" fmla="*/ 2233909 w 2862505"/>
              <a:gd name="connsiteY4" fmla="*/ 102682 h 454237"/>
              <a:gd name="connsiteX5" fmla="*/ 2381324 w 2862505"/>
              <a:gd name="connsiteY5" fmla="*/ 182064 h 454237"/>
              <a:gd name="connsiteX6" fmla="*/ 2517399 w 2862505"/>
              <a:gd name="connsiteY6" fmla="*/ 352167 h 454237"/>
              <a:gd name="connsiteX7" fmla="*/ 2857589 w 2862505"/>
              <a:gd name="connsiteY7" fmla="*/ 620 h 454237"/>
              <a:gd name="connsiteX8" fmla="*/ 2687494 w 2862505"/>
              <a:gd name="connsiteY8" fmla="*/ 454229 h 45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505" h="454237">
                <a:moveTo>
                  <a:pt x="0" y="442889"/>
                </a:moveTo>
                <a:cubicBezTo>
                  <a:pt x="118121" y="379572"/>
                  <a:pt x="236242" y="316256"/>
                  <a:pt x="396887" y="261445"/>
                </a:cubicBezTo>
                <a:cubicBezTo>
                  <a:pt x="557532" y="206634"/>
                  <a:pt x="875042" y="81892"/>
                  <a:pt x="963869" y="114023"/>
                </a:cubicBezTo>
                <a:cubicBezTo>
                  <a:pt x="1052696" y="146154"/>
                  <a:pt x="718177" y="456119"/>
                  <a:pt x="929850" y="454229"/>
                </a:cubicBezTo>
                <a:cubicBezTo>
                  <a:pt x="1141523" y="452339"/>
                  <a:pt x="1991997" y="148043"/>
                  <a:pt x="2233909" y="102682"/>
                </a:cubicBezTo>
                <a:cubicBezTo>
                  <a:pt x="2475821" y="57321"/>
                  <a:pt x="2334076" y="140483"/>
                  <a:pt x="2381324" y="182064"/>
                </a:cubicBezTo>
                <a:cubicBezTo>
                  <a:pt x="2428572" y="223645"/>
                  <a:pt x="2438022" y="382408"/>
                  <a:pt x="2517399" y="352167"/>
                </a:cubicBezTo>
                <a:cubicBezTo>
                  <a:pt x="2596777" y="321926"/>
                  <a:pt x="2829240" y="-16390"/>
                  <a:pt x="2857589" y="620"/>
                </a:cubicBezTo>
                <a:cubicBezTo>
                  <a:pt x="2885938" y="17630"/>
                  <a:pt x="2786716" y="235929"/>
                  <a:pt x="2687494" y="45422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23680" y="1950417"/>
            <a:ext cx="1406115" cy="397088"/>
          </a:xfrm>
          <a:custGeom>
            <a:avLst/>
            <a:gdLst>
              <a:gd name="connsiteX0" fmla="*/ 0 w 1406115"/>
              <a:gd name="connsiteY0" fmla="*/ 328968 h 397088"/>
              <a:gd name="connsiteX1" fmla="*/ 113396 w 1406115"/>
              <a:gd name="connsiteY1" fmla="*/ 283607 h 397088"/>
              <a:gd name="connsiteX2" fmla="*/ 918511 w 1406115"/>
              <a:gd name="connsiteY2" fmla="*/ 101 h 397088"/>
              <a:gd name="connsiteX3" fmla="*/ 623680 w 1406115"/>
              <a:gd name="connsiteY3" fmla="*/ 317628 h 397088"/>
              <a:gd name="connsiteX4" fmla="*/ 1315398 w 1406115"/>
              <a:gd name="connsiteY4" fmla="*/ 113504 h 397088"/>
              <a:gd name="connsiteX5" fmla="*/ 1190662 w 1406115"/>
              <a:gd name="connsiteY5" fmla="*/ 397009 h 397088"/>
              <a:gd name="connsiteX6" fmla="*/ 1406115 w 1406115"/>
              <a:gd name="connsiteY6" fmla="*/ 136184 h 39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115" h="397088">
                <a:moveTo>
                  <a:pt x="0" y="328968"/>
                </a:moveTo>
                <a:lnTo>
                  <a:pt x="113396" y="283607"/>
                </a:lnTo>
                <a:cubicBezTo>
                  <a:pt x="266481" y="228796"/>
                  <a:pt x="833464" y="-5569"/>
                  <a:pt x="918511" y="101"/>
                </a:cubicBezTo>
                <a:cubicBezTo>
                  <a:pt x="1003558" y="5771"/>
                  <a:pt x="557532" y="298728"/>
                  <a:pt x="623680" y="317628"/>
                </a:cubicBezTo>
                <a:cubicBezTo>
                  <a:pt x="689828" y="336528"/>
                  <a:pt x="1220901" y="100274"/>
                  <a:pt x="1315398" y="113504"/>
                </a:cubicBezTo>
                <a:cubicBezTo>
                  <a:pt x="1409895" y="126734"/>
                  <a:pt x="1175543" y="393229"/>
                  <a:pt x="1190662" y="397009"/>
                </a:cubicBezTo>
                <a:cubicBezTo>
                  <a:pt x="1205781" y="400789"/>
                  <a:pt x="1305948" y="268486"/>
                  <a:pt x="1406115" y="1361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20932747">
            <a:off x="4959" y="3817311"/>
            <a:ext cx="9312000" cy="830997"/>
          </a:xfrm>
          <a:prstGeom prst="rect">
            <a:avLst/>
          </a:prstGeom>
          <a:solidFill>
            <a:schemeClr val="bg1"/>
          </a:solidFill>
        </p:spPr>
        <p:txBody>
          <a:bodyPr wrap="none" rtlCol="0">
            <a:spAutoFit/>
          </a:bodyPr>
          <a:lstStyle/>
          <a:p>
            <a:r>
              <a:rPr lang="en-US" dirty="0" smtClean="0">
                <a:solidFill>
                  <a:schemeClr val="tx2"/>
                </a:solidFill>
                <a:latin typeface="AhnbergHand"/>
                <a:cs typeface="AhnbergHand"/>
              </a:rPr>
              <a:t>The Internet is just a telephone network for computers.</a:t>
            </a:r>
          </a:p>
          <a:p>
            <a:r>
              <a:rPr lang="en-US" dirty="0" smtClean="0">
                <a:solidFill>
                  <a:schemeClr val="tx2"/>
                </a:solidFill>
                <a:latin typeface="AhnbergHand"/>
                <a:cs typeface="AhnbergHand"/>
              </a:rPr>
              <a:t>Everything else remains the same! Right?</a:t>
            </a:r>
            <a:endParaRPr lang="en-US" dirty="0">
              <a:solidFill>
                <a:schemeClr val="tx2"/>
              </a:solidFill>
              <a:latin typeface="AhnbergHand"/>
              <a:cs typeface="AhnbergHand"/>
            </a:endParaRPr>
          </a:p>
        </p:txBody>
      </p:sp>
      <p:sp>
        <p:nvSpPr>
          <p:cNvPr id="9" name="TextBox 8"/>
          <p:cNvSpPr txBox="1"/>
          <p:nvPr/>
        </p:nvSpPr>
        <p:spPr>
          <a:xfrm rot="21060941">
            <a:off x="1043246" y="596607"/>
            <a:ext cx="1479892" cy="461665"/>
          </a:xfrm>
          <a:prstGeom prst="rect">
            <a:avLst/>
          </a:prstGeom>
          <a:noFill/>
        </p:spPr>
        <p:txBody>
          <a:bodyPr wrap="none" rtlCol="0">
            <a:spAutoFit/>
          </a:bodyPr>
          <a:lstStyle/>
          <a:p>
            <a:r>
              <a:rPr lang="en-US" dirty="0" smtClean="0">
                <a:solidFill>
                  <a:srgbClr val="FF0000"/>
                </a:solidFill>
                <a:latin typeface="AhnbergHand"/>
                <a:cs typeface="AhnbergHand"/>
              </a:rPr>
              <a:t>Internet</a:t>
            </a:r>
            <a:endParaRPr lang="en-US" dirty="0">
              <a:solidFill>
                <a:srgbClr val="FF0000"/>
              </a:solidFill>
              <a:latin typeface="AhnbergHand"/>
              <a:cs typeface="AhnbergHand"/>
            </a:endParaRPr>
          </a:p>
        </p:txBody>
      </p:sp>
      <p:sp>
        <p:nvSpPr>
          <p:cNvPr id="10" name="TextBox 9"/>
          <p:cNvSpPr txBox="1"/>
          <p:nvPr/>
        </p:nvSpPr>
        <p:spPr>
          <a:xfrm rot="21060941">
            <a:off x="41016" y="1598297"/>
            <a:ext cx="2443731" cy="461665"/>
          </a:xfrm>
          <a:prstGeom prst="rect">
            <a:avLst/>
          </a:prstGeom>
          <a:noFill/>
        </p:spPr>
        <p:txBody>
          <a:bodyPr wrap="none" rtlCol="0">
            <a:spAutoFit/>
          </a:bodyPr>
          <a:lstStyle/>
          <a:p>
            <a:r>
              <a:rPr lang="en-US" dirty="0" smtClean="0">
                <a:solidFill>
                  <a:srgbClr val="FF0000"/>
                </a:solidFill>
                <a:latin typeface="AhnbergHand"/>
                <a:cs typeface="AhnbergHand"/>
              </a:rPr>
              <a:t> The Internet</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3493450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7" name="Content Placeholder 6" descr="18 6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 r="41050" b="47288"/>
          <a:stretch/>
        </p:blipFill>
        <p:spPr>
          <a:xfrm>
            <a:off x="1727265" y="1399178"/>
            <a:ext cx="4851400" cy="5383740"/>
          </a:xfrm>
        </p:spPr>
      </p:pic>
      <p:sp>
        <p:nvSpPr>
          <p:cNvPr id="2" name="TextBox 1"/>
          <p:cNvSpPr txBox="1"/>
          <p:nvPr/>
        </p:nvSpPr>
        <p:spPr>
          <a:xfrm>
            <a:off x="875133" y="3034841"/>
            <a:ext cx="7071612" cy="830997"/>
          </a:xfrm>
          <a:prstGeom prst="rect">
            <a:avLst/>
          </a:prstGeom>
          <a:solidFill>
            <a:srgbClr val="FFFFFF"/>
          </a:solidFill>
          <a:ln>
            <a:noFill/>
          </a:ln>
        </p:spPr>
        <p:txBody>
          <a:bodyPr wrap="square" rtlCol="0">
            <a:spAutoFit/>
          </a:bodyPr>
          <a:lstStyle/>
          <a:p>
            <a:pPr algn="ctr"/>
            <a:r>
              <a:rPr lang="en-US" dirty="0" smtClean="0">
                <a:solidFill>
                  <a:srgbClr val="FF0000"/>
                </a:solidFill>
                <a:latin typeface="AhnbergHand"/>
                <a:cs typeface="AhnbergHand"/>
              </a:rPr>
              <a:t>We were going to run out of addresses in 4 – 6 years!</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2051115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Response! </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The short term</a:t>
            </a:r>
          </a:p>
          <a:p>
            <a:pPr lvl="1"/>
            <a:r>
              <a:rPr lang="en-US" dirty="0" smtClean="0"/>
              <a:t>Stop “wasting” addresses</a:t>
            </a:r>
          </a:p>
          <a:p>
            <a:pPr lvl="1"/>
            <a:endParaRPr lang="en-US" dirty="0"/>
          </a:p>
          <a:p>
            <a:pPr lvl="1"/>
            <a:endParaRPr lang="en-US" dirty="0" smtClean="0"/>
          </a:p>
          <a:p>
            <a:pPr marL="457200" lvl="1" indent="0">
              <a:buNone/>
            </a:pPr>
            <a:endParaRPr lang="en-US" dirty="0" smtClean="0"/>
          </a:p>
          <a:p>
            <a:r>
              <a:rPr lang="en-US" dirty="0" smtClean="0"/>
              <a:t>The long term</a:t>
            </a:r>
          </a:p>
          <a:p>
            <a:pPr lvl="1"/>
            <a:r>
              <a:rPr lang="en-US" dirty="0" smtClean="0"/>
              <a:t>We need a new protocol</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31</a:t>
            </a:fld>
            <a:endParaRPr lang="en-US"/>
          </a:p>
        </p:txBody>
      </p:sp>
    </p:spTree>
    <p:extLst>
      <p:ext uri="{BB962C8B-B14F-4D97-AF65-F5344CB8AC3E}">
        <p14:creationId xmlns:p14="http://schemas.microsoft.com/office/powerpoint/2010/main" val="150309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Response! </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The short term</a:t>
            </a:r>
          </a:p>
          <a:p>
            <a:pPr lvl="1"/>
            <a:r>
              <a:rPr lang="en-US" dirty="0" smtClean="0"/>
              <a:t>Stop “wasting” addresses</a:t>
            </a:r>
          </a:p>
          <a:p>
            <a:pPr lvl="1"/>
            <a:endParaRPr lang="en-US" dirty="0"/>
          </a:p>
          <a:p>
            <a:pPr lvl="1"/>
            <a:endParaRPr lang="en-US" dirty="0" smtClean="0"/>
          </a:p>
          <a:p>
            <a:pPr marL="457200" lvl="1" indent="0">
              <a:buNone/>
            </a:pPr>
            <a:endParaRPr lang="en-US" dirty="0" smtClean="0"/>
          </a:p>
          <a:p>
            <a:r>
              <a:rPr lang="en-US" dirty="0" smtClean="0"/>
              <a:t>The long term</a:t>
            </a:r>
          </a:p>
          <a:p>
            <a:pPr lvl="1"/>
            <a:r>
              <a:rPr lang="en-US" dirty="0" smtClean="0"/>
              <a:t>We need a new protocol</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32</a:t>
            </a:fld>
            <a:endParaRPr lang="en-US"/>
          </a:p>
        </p:txBody>
      </p:sp>
      <p:sp>
        <p:nvSpPr>
          <p:cNvPr id="5" name="TextBox 4"/>
          <p:cNvSpPr txBox="1"/>
          <p:nvPr/>
        </p:nvSpPr>
        <p:spPr>
          <a:xfrm rot="21215304">
            <a:off x="914734" y="2429685"/>
            <a:ext cx="5828182" cy="1015663"/>
          </a:xfrm>
          <a:prstGeom prst="rect">
            <a:avLst/>
          </a:prstGeom>
          <a:solidFill>
            <a:srgbClr val="FFFFFF"/>
          </a:solidFill>
        </p:spPr>
        <p:txBody>
          <a:bodyPr wrap="square" rtlCol="0">
            <a:spAutoFit/>
          </a:bodyPr>
          <a:lstStyle/>
          <a:p>
            <a:r>
              <a:rPr lang="en-US" sz="2000" dirty="0" smtClean="0">
                <a:solidFill>
                  <a:schemeClr val="accent6">
                    <a:lumMod val="50000"/>
                  </a:schemeClr>
                </a:solidFill>
                <a:latin typeface="AhnbergHand"/>
                <a:cs typeface="AhnbergHand"/>
              </a:rPr>
              <a:t>Change the routing protocols to support variable host/net boundaries in addressing </a:t>
            </a:r>
          </a:p>
          <a:p>
            <a:r>
              <a:rPr lang="en-US" sz="2000" dirty="0">
                <a:solidFill>
                  <a:schemeClr val="accent6">
                    <a:lumMod val="50000"/>
                  </a:schemeClr>
                </a:solidFill>
                <a:latin typeface="AhnbergHand"/>
                <a:cs typeface="AhnbergHand"/>
              </a:rPr>
              <a:t> </a:t>
            </a:r>
          </a:p>
        </p:txBody>
      </p:sp>
      <p:sp>
        <p:nvSpPr>
          <p:cNvPr id="6" name="TextBox 5"/>
          <p:cNvSpPr txBox="1"/>
          <p:nvPr/>
        </p:nvSpPr>
        <p:spPr>
          <a:xfrm rot="21215304">
            <a:off x="4074978" y="3203877"/>
            <a:ext cx="5317553" cy="1015663"/>
          </a:xfrm>
          <a:prstGeom prst="rect">
            <a:avLst/>
          </a:prstGeom>
          <a:solidFill>
            <a:srgbClr val="FFFFFF"/>
          </a:solidFill>
        </p:spPr>
        <p:txBody>
          <a:bodyPr wrap="square" rtlCol="0">
            <a:spAutoFit/>
          </a:bodyPr>
          <a:lstStyle/>
          <a:p>
            <a:r>
              <a:rPr lang="en-US" sz="2000" dirty="0" smtClean="0">
                <a:solidFill>
                  <a:srgbClr val="884108"/>
                </a:solidFill>
                <a:latin typeface="AhnbergHand"/>
                <a:cs typeface="AhnbergHand"/>
              </a:rPr>
              <a:t>Share IP addresses behind Network Address Translators</a:t>
            </a:r>
          </a:p>
          <a:p>
            <a:r>
              <a:rPr lang="en-US" sz="2000" dirty="0">
                <a:solidFill>
                  <a:srgbClr val="884108"/>
                </a:solidFill>
                <a:latin typeface="AhnbergHand"/>
                <a:cs typeface="AhnbergHand"/>
              </a:rPr>
              <a:t> </a:t>
            </a:r>
          </a:p>
        </p:txBody>
      </p:sp>
      <p:sp>
        <p:nvSpPr>
          <p:cNvPr id="7" name="TextBox 6"/>
          <p:cNvSpPr txBox="1"/>
          <p:nvPr/>
        </p:nvSpPr>
        <p:spPr>
          <a:xfrm rot="21215304">
            <a:off x="1393305" y="5386012"/>
            <a:ext cx="5317553" cy="400110"/>
          </a:xfrm>
          <a:prstGeom prst="rect">
            <a:avLst/>
          </a:prstGeom>
          <a:solidFill>
            <a:srgbClr val="FFFFFF"/>
          </a:solidFill>
        </p:spPr>
        <p:txBody>
          <a:bodyPr wrap="square" rtlCol="0">
            <a:spAutoFit/>
          </a:bodyPr>
          <a:lstStyle/>
          <a:p>
            <a:r>
              <a:rPr lang="en-US" sz="2000" dirty="0" smtClean="0">
                <a:solidFill>
                  <a:srgbClr val="884108"/>
                </a:solidFill>
                <a:latin typeface="AhnbergHand"/>
                <a:cs typeface="AhnbergHand"/>
              </a:rPr>
              <a:t>IPv6!</a:t>
            </a:r>
            <a:endParaRPr lang="en-US" sz="2000" dirty="0">
              <a:solidFill>
                <a:srgbClr val="884108"/>
              </a:solidFill>
              <a:latin typeface="AhnbergHand"/>
              <a:cs typeface="AhnbergHand"/>
            </a:endParaRPr>
          </a:p>
        </p:txBody>
      </p:sp>
    </p:spTree>
    <p:extLst>
      <p:ext uri="{BB962C8B-B14F-4D97-AF65-F5344CB8AC3E}">
        <p14:creationId xmlns:p14="http://schemas.microsoft.com/office/powerpoint/2010/main" val="2997300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Response! </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The short term</a:t>
            </a:r>
          </a:p>
          <a:p>
            <a:pPr lvl="1"/>
            <a:r>
              <a:rPr lang="en-US" dirty="0" smtClean="0"/>
              <a:t>Stop “wasting” addresses</a:t>
            </a:r>
          </a:p>
          <a:p>
            <a:pPr lvl="1"/>
            <a:endParaRPr lang="en-US" dirty="0"/>
          </a:p>
          <a:p>
            <a:pPr lvl="1"/>
            <a:endParaRPr lang="en-US" dirty="0" smtClean="0"/>
          </a:p>
          <a:p>
            <a:pPr marL="457200" lvl="1" indent="0">
              <a:buNone/>
            </a:pPr>
            <a:endParaRPr lang="en-US" dirty="0" smtClean="0"/>
          </a:p>
          <a:p>
            <a:r>
              <a:rPr lang="en-US" dirty="0" smtClean="0"/>
              <a:t>The long term</a:t>
            </a:r>
          </a:p>
          <a:p>
            <a:pPr lvl="1"/>
            <a:r>
              <a:rPr lang="en-US" dirty="0" smtClean="0"/>
              <a:t>We need a new protocol</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33</a:t>
            </a:fld>
            <a:endParaRPr lang="en-US"/>
          </a:p>
        </p:txBody>
      </p:sp>
      <p:sp>
        <p:nvSpPr>
          <p:cNvPr id="5" name="TextBox 4"/>
          <p:cNvSpPr txBox="1"/>
          <p:nvPr/>
        </p:nvSpPr>
        <p:spPr>
          <a:xfrm rot="21215304">
            <a:off x="914734" y="2429685"/>
            <a:ext cx="5828182" cy="1015663"/>
          </a:xfrm>
          <a:prstGeom prst="rect">
            <a:avLst/>
          </a:prstGeom>
          <a:solidFill>
            <a:srgbClr val="FFFFFF"/>
          </a:solidFill>
        </p:spPr>
        <p:txBody>
          <a:bodyPr wrap="square" rtlCol="0">
            <a:spAutoFit/>
          </a:bodyPr>
          <a:lstStyle/>
          <a:p>
            <a:r>
              <a:rPr lang="en-US" sz="2000" dirty="0" smtClean="0">
                <a:solidFill>
                  <a:schemeClr val="accent6">
                    <a:lumMod val="50000"/>
                  </a:schemeClr>
                </a:solidFill>
                <a:latin typeface="AhnbergHand"/>
                <a:cs typeface="AhnbergHand"/>
              </a:rPr>
              <a:t>Change the routing protocols to support variable host/net boundaries in addressing --  implemented by March 1993</a:t>
            </a:r>
            <a:endParaRPr lang="en-US" sz="2000" dirty="0">
              <a:solidFill>
                <a:schemeClr val="accent6">
                  <a:lumMod val="50000"/>
                </a:schemeClr>
              </a:solidFill>
              <a:latin typeface="AhnbergHand"/>
              <a:cs typeface="AhnbergHand"/>
            </a:endParaRPr>
          </a:p>
        </p:txBody>
      </p:sp>
      <p:sp>
        <p:nvSpPr>
          <p:cNvPr id="6" name="TextBox 5"/>
          <p:cNvSpPr txBox="1"/>
          <p:nvPr/>
        </p:nvSpPr>
        <p:spPr>
          <a:xfrm rot="21215304">
            <a:off x="4074978" y="3203877"/>
            <a:ext cx="5317553" cy="1015663"/>
          </a:xfrm>
          <a:prstGeom prst="rect">
            <a:avLst/>
          </a:prstGeom>
          <a:solidFill>
            <a:srgbClr val="FFFFFF"/>
          </a:solidFill>
        </p:spPr>
        <p:txBody>
          <a:bodyPr wrap="square" rtlCol="0">
            <a:spAutoFit/>
          </a:bodyPr>
          <a:lstStyle/>
          <a:p>
            <a:r>
              <a:rPr lang="en-US" sz="2000" dirty="0" smtClean="0">
                <a:solidFill>
                  <a:srgbClr val="884108"/>
                </a:solidFill>
                <a:latin typeface="AhnbergHand"/>
                <a:cs typeface="AhnbergHand"/>
              </a:rPr>
              <a:t>Share IP addresses behind Network Address Translators</a:t>
            </a:r>
          </a:p>
          <a:p>
            <a:r>
              <a:rPr lang="en-US" sz="2000" dirty="0" smtClean="0">
                <a:solidFill>
                  <a:srgbClr val="884108"/>
                </a:solidFill>
                <a:latin typeface="AhnbergHand"/>
                <a:cs typeface="AhnbergHand"/>
              </a:rPr>
              <a:t>-- implemented by early 1994</a:t>
            </a:r>
            <a:endParaRPr lang="en-US" sz="2000" dirty="0">
              <a:solidFill>
                <a:srgbClr val="884108"/>
              </a:solidFill>
              <a:latin typeface="AhnbergHand"/>
              <a:cs typeface="AhnbergHand"/>
            </a:endParaRPr>
          </a:p>
        </p:txBody>
      </p:sp>
      <p:sp>
        <p:nvSpPr>
          <p:cNvPr id="7" name="TextBox 6"/>
          <p:cNvSpPr txBox="1"/>
          <p:nvPr/>
        </p:nvSpPr>
        <p:spPr>
          <a:xfrm rot="21215304">
            <a:off x="1393305" y="5386012"/>
            <a:ext cx="5317553" cy="400110"/>
          </a:xfrm>
          <a:prstGeom prst="rect">
            <a:avLst/>
          </a:prstGeom>
          <a:solidFill>
            <a:srgbClr val="FFFFFF"/>
          </a:solidFill>
        </p:spPr>
        <p:txBody>
          <a:bodyPr wrap="square" rtlCol="0">
            <a:spAutoFit/>
          </a:bodyPr>
          <a:lstStyle/>
          <a:p>
            <a:r>
              <a:rPr lang="en-US" sz="2000" dirty="0" smtClean="0">
                <a:solidFill>
                  <a:srgbClr val="884108"/>
                </a:solidFill>
                <a:latin typeface="AhnbergHand"/>
                <a:cs typeface="AhnbergHand"/>
              </a:rPr>
              <a:t>IPv6!</a:t>
            </a:r>
            <a:endParaRPr lang="en-US" sz="2000" dirty="0">
              <a:solidFill>
                <a:srgbClr val="884108"/>
              </a:solidFill>
              <a:latin typeface="AhnbergHand"/>
              <a:cs typeface="AhnbergHand"/>
            </a:endParaRPr>
          </a:p>
        </p:txBody>
      </p:sp>
      <p:sp>
        <p:nvSpPr>
          <p:cNvPr id="8" name="Freeform 7"/>
          <p:cNvSpPr/>
          <p:nvPr/>
        </p:nvSpPr>
        <p:spPr>
          <a:xfrm>
            <a:off x="6418315" y="1619472"/>
            <a:ext cx="897213" cy="813044"/>
          </a:xfrm>
          <a:custGeom>
            <a:avLst/>
            <a:gdLst>
              <a:gd name="connsiteX0" fmla="*/ 0 w 897213"/>
              <a:gd name="connsiteY0" fmla="*/ 640799 h 813044"/>
              <a:gd name="connsiteX1" fmla="*/ 302955 w 897213"/>
              <a:gd name="connsiteY1" fmla="*/ 768959 h 813044"/>
              <a:gd name="connsiteX2" fmla="*/ 361216 w 897213"/>
              <a:gd name="connsiteY2" fmla="*/ 780610 h 813044"/>
              <a:gd name="connsiteX3" fmla="*/ 524345 w 897213"/>
              <a:gd name="connsiteY3" fmla="*/ 361178 h 813044"/>
              <a:gd name="connsiteX4" fmla="*/ 897213 w 897213"/>
              <a:gd name="connsiteY4" fmla="*/ 0 h 81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13" h="813044">
                <a:moveTo>
                  <a:pt x="0" y="640799"/>
                </a:moveTo>
                <a:lnTo>
                  <a:pt x="302955" y="768959"/>
                </a:lnTo>
                <a:cubicBezTo>
                  <a:pt x="363158" y="792261"/>
                  <a:pt x="324318" y="848573"/>
                  <a:pt x="361216" y="780610"/>
                </a:cubicBezTo>
                <a:cubicBezTo>
                  <a:pt x="398114" y="712647"/>
                  <a:pt x="435012" y="491280"/>
                  <a:pt x="524345" y="361178"/>
                </a:cubicBezTo>
                <a:cubicBezTo>
                  <a:pt x="613678" y="231076"/>
                  <a:pt x="755445" y="115538"/>
                  <a:pt x="897213" y="0"/>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638534" y="2954545"/>
            <a:ext cx="897213" cy="813044"/>
          </a:xfrm>
          <a:custGeom>
            <a:avLst/>
            <a:gdLst>
              <a:gd name="connsiteX0" fmla="*/ 0 w 897213"/>
              <a:gd name="connsiteY0" fmla="*/ 640799 h 813044"/>
              <a:gd name="connsiteX1" fmla="*/ 302955 w 897213"/>
              <a:gd name="connsiteY1" fmla="*/ 768959 h 813044"/>
              <a:gd name="connsiteX2" fmla="*/ 361216 w 897213"/>
              <a:gd name="connsiteY2" fmla="*/ 780610 h 813044"/>
              <a:gd name="connsiteX3" fmla="*/ 524345 w 897213"/>
              <a:gd name="connsiteY3" fmla="*/ 361178 h 813044"/>
              <a:gd name="connsiteX4" fmla="*/ 897213 w 897213"/>
              <a:gd name="connsiteY4" fmla="*/ 0 h 81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13" h="813044">
                <a:moveTo>
                  <a:pt x="0" y="640799"/>
                </a:moveTo>
                <a:lnTo>
                  <a:pt x="302955" y="768959"/>
                </a:lnTo>
                <a:cubicBezTo>
                  <a:pt x="363158" y="792261"/>
                  <a:pt x="324318" y="848573"/>
                  <a:pt x="361216" y="780610"/>
                </a:cubicBezTo>
                <a:cubicBezTo>
                  <a:pt x="398114" y="712647"/>
                  <a:pt x="435012" y="491280"/>
                  <a:pt x="524345" y="361178"/>
                </a:cubicBezTo>
                <a:cubicBezTo>
                  <a:pt x="613678" y="231076"/>
                  <a:pt x="755445" y="115538"/>
                  <a:pt x="897213" y="0"/>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54309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315" y="5678170"/>
            <a:ext cx="7713147" cy="1077218"/>
          </a:xfrm>
          <a:prstGeom prst="rect">
            <a:avLst/>
          </a:prstGeom>
          <a:noFill/>
        </p:spPr>
        <p:txBody>
          <a:bodyPr wrap="square" rtlCol="0">
            <a:spAutoFit/>
          </a:bodyPr>
          <a:lstStyle/>
          <a:p>
            <a:pPr algn="ctr"/>
            <a:r>
              <a:rPr lang="en-US" sz="3200" b="1" dirty="0" smtClean="0">
                <a:latin typeface="Max's Handwritin"/>
                <a:cs typeface="Max's Handwritin"/>
              </a:rPr>
              <a:t>For this to work we have to start early and finish BEFORE IPv4 address pool exhaustion</a:t>
            </a:r>
            <a:endParaRPr lang="en-US" sz="3200" b="1" dirty="0">
              <a:latin typeface="Max's Handwritin"/>
              <a:cs typeface="Max's Handwritin"/>
            </a:endParaRPr>
          </a:p>
        </p:txBody>
      </p:sp>
      <p:grpSp>
        <p:nvGrpSpPr>
          <p:cNvPr id="5" name="Group 15"/>
          <p:cNvGrpSpPr>
            <a:grpSpLocks/>
          </p:cNvGrpSpPr>
          <p:nvPr/>
        </p:nvGrpSpPr>
        <p:grpSpPr bwMode="auto">
          <a:xfrm>
            <a:off x="2255838" y="1362075"/>
            <a:ext cx="6432550" cy="4397375"/>
            <a:chOff x="1020763" y="2128838"/>
            <a:chExt cx="6432550" cy="4397375"/>
          </a:xfrm>
        </p:grpSpPr>
        <p:sp>
          <p:nvSpPr>
            <p:cNvPr id="6"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7"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4"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6"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7"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8"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
        <p:nvSpPr>
          <p:cNvPr id="20" name="Title 1"/>
          <p:cNvSpPr>
            <a:spLocks noGrp="1"/>
          </p:cNvSpPr>
          <p:nvPr>
            <p:ph type="title"/>
          </p:nvPr>
        </p:nvSpPr>
        <p:spPr>
          <a:xfrm>
            <a:off x="263017" y="274638"/>
            <a:ext cx="8617966" cy="1143000"/>
          </a:xfrm>
        </p:spPr>
        <p:txBody>
          <a:bodyPr>
            <a:normAutofit fontScale="90000"/>
          </a:bodyPr>
          <a:lstStyle/>
          <a:p>
            <a:pPr eaLnBrk="1" hangingPunct="1"/>
            <a:r>
              <a:rPr lang="en-US" dirty="0">
                <a:latin typeface="Powderfinger Type"/>
                <a:ea typeface="ＭＳ Ｐゴシック" charset="0"/>
                <a:cs typeface="Powderfinger Type"/>
              </a:rPr>
              <a:t>The IPv6 Transition Plan  - </a:t>
            </a:r>
            <a:r>
              <a:rPr lang="en-US" dirty="0" smtClean="0">
                <a:latin typeface="Powderfinger Type"/>
                <a:ea typeface="ＭＳ Ｐゴシック" charset="0"/>
                <a:cs typeface="Powderfinger Type"/>
              </a:rPr>
              <a:t>as planned</a:t>
            </a: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61685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eaLnBrk="1" hangingPunct="1"/>
            <a:r>
              <a:rPr lang="en-US" dirty="0">
                <a:latin typeface="Powderfinger Type"/>
                <a:ea typeface="ＭＳ Ｐゴシック" charset="0"/>
                <a:cs typeface="Powderfinger Type"/>
              </a:rPr>
              <a:t>The IPv6 Transition Plan  - </a:t>
            </a:r>
            <a:r>
              <a:rPr lang="en-US" dirty="0" smtClean="0">
                <a:latin typeface="Powderfinger Type"/>
                <a:ea typeface="ＭＳ Ｐゴシック" charset="0"/>
                <a:cs typeface="Powderfinger Type"/>
              </a:rPr>
              <a:t>as implemented</a:t>
            </a:r>
            <a:endParaRPr lang="en-US" dirty="0">
              <a:latin typeface="Powderfinger Type"/>
              <a:ea typeface="ＭＳ Ｐゴシック" charset="0"/>
              <a:cs typeface="Powderfinger Type"/>
            </a:endParaRPr>
          </a:p>
        </p:txBody>
      </p:sp>
      <p:sp>
        <p:nvSpPr>
          <p:cNvPr id="22530" name="Rectangle 17"/>
          <p:cNvSpPr>
            <a:spLocks noChangeArrowheads="1"/>
          </p:cNvSpPr>
          <p:nvPr/>
        </p:nvSpPr>
        <p:spPr bwMode="auto">
          <a:xfrm>
            <a:off x="125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charset="0"/>
            </a:endParaRPr>
          </a:p>
        </p:txBody>
      </p:sp>
      <p:sp>
        <p:nvSpPr>
          <p:cNvPr id="22531"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6"/>
          <p:cNvSpPr>
            <a:spLocks noChangeShapeType="1"/>
          </p:cNvSpPr>
          <p:nvPr/>
        </p:nvSpPr>
        <p:spPr bwMode="auto">
          <a:xfrm>
            <a:off x="1020763" y="6018213"/>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Freeform 7"/>
          <p:cNvSpPr>
            <a:spLocks/>
          </p:cNvSpPr>
          <p:nvPr/>
        </p:nvSpPr>
        <p:spPr bwMode="auto">
          <a:xfrm>
            <a:off x="1227138" y="2851150"/>
            <a:ext cx="4291012" cy="3076575"/>
          </a:xfrm>
          <a:custGeom>
            <a:avLst/>
            <a:gdLst>
              <a:gd name="T0" fmla="*/ 0 w 10000"/>
              <a:gd name="T1" fmla="*/ 0 h 9934"/>
              <a:gd name="T2" fmla="*/ 318178111 w 10000"/>
              <a:gd name="T3" fmla="*/ 77490730 h 9934"/>
              <a:gd name="T4" fmla="*/ 759723675 w 10000"/>
              <a:gd name="T5" fmla="*/ 255201494 h 9934"/>
              <a:gd name="T6" fmla="*/ 1250800390 w 10000"/>
              <a:gd name="T7" fmla="*/ 565164722 h 9934"/>
              <a:gd name="T8" fmla="*/ 1573765554 w 10000"/>
              <a:gd name="T9" fmla="*/ 913968857 h 9934"/>
              <a:gd name="T10" fmla="*/ 1841307577 w 10000"/>
              <a:gd name="T11" fmla="*/ 948974111 h 99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9934">
                <a:moveTo>
                  <a:pt x="0" y="0"/>
                </a:moveTo>
                <a:cubicBezTo>
                  <a:pt x="519" y="180"/>
                  <a:pt x="1039" y="366"/>
                  <a:pt x="1728" y="808"/>
                </a:cubicBezTo>
                <a:cubicBezTo>
                  <a:pt x="2417" y="1250"/>
                  <a:pt x="3281" y="1815"/>
                  <a:pt x="4126" y="2661"/>
                </a:cubicBezTo>
                <a:cubicBezTo>
                  <a:pt x="4971" y="3506"/>
                  <a:pt x="6057" y="4749"/>
                  <a:pt x="6793" y="5893"/>
                </a:cubicBezTo>
                <a:cubicBezTo>
                  <a:pt x="7529" y="7037"/>
                  <a:pt x="8013" y="8863"/>
                  <a:pt x="8547" y="9530"/>
                </a:cubicBezTo>
                <a:cubicBezTo>
                  <a:pt x="9081" y="10197"/>
                  <a:pt x="9697" y="9819"/>
                  <a:pt x="10000" y="989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4"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6" name="Line 13"/>
          <p:cNvSpPr>
            <a:spLocks noChangeShapeType="1"/>
          </p:cNvSpPr>
          <p:nvPr/>
        </p:nvSpPr>
        <p:spPr bwMode="auto">
          <a:xfrm>
            <a:off x="1492250" y="5005388"/>
            <a:ext cx="7316470"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37" name="TextBox 23"/>
          <p:cNvSpPr txBox="1">
            <a:spLocks noChangeArrowheads="1"/>
          </p:cNvSpPr>
          <p:nvPr/>
        </p:nvSpPr>
        <p:spPr bwMode="auto">
          <a:xfrm>
            <a:off x="7008019" y="5265450"/>
            <a:ext cx="191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0000"/>
                </a:solidFill>
                <a:latin typeface="Vadim's Writing" charset="0"/>
                <a:cs typeface="Vadim's Writing" charset="0"/>
              </a:rPr>
              <a:t>IPv6 Deployment?</a:t>
            </a:r>
          </a:p>
        </p:txBody>
      </p:sp>
      <p:sp>
        <p:nvSpPr>
          <p:cNvPr id="22538" name="TextBox 24"/>
          <p:cNvSpPr txBox="1">
            <a:spLocks noChangeArrowheads="1"/>
          </p:cNvSpPr>
          <p:nvPr/>
        </p:nvSpPr>
        <p:spPr bwMode="auto">
          <a:xfrm>
            <a:off x="1270000"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2006</a:t>
            </a:r>
          </a:p>
        </p:txBody>
      </p:sp>
      <p:sp>
        <p:nvSpPr>
          <p:cNvPr id="22539"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22540"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22541"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sp>
        <p:nvSpPr>
          <p:cNvPr id="22542" name="TextBox 17"/>
          <p:cNvSpPr txBox="1">
            <a:spLocks noChangeArrowheads="1"/>
          </p:cNvSpPr>
          <p:nvPr/>
        </p:nvSpPr>
        <p:spPr bwMode="auto">
          <a:xfrm>
            <a:off x="2555875" y="60182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2008</a:t>
            </a:r>
          </a:p>
        </p:txBody>
      </p:sp>
      <p:sp>
        <p:nvSpPr>
          <p:cNvPr id="22543" name="TextBox 19"/>
          <p:cNvSpPr txBox="1">
            <a:spLocks noChangeArrowheads="1"/>
          </p:cNvSpPr>
          <p:nvPr/>
        </p:nvSpPr>
        <p:spPr bwMode="auto">
          <a:xfrm>
            <a:off x="3803650"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2010</a:t>
            </a:r>
          </a:p>
        </p:txBody>
      </p:sp>
      <p:sp>
        <p:nvSpPr>
          <p:cNvPr id="22544" name="TextBox 21"/>
          <p:cNvSpPr txBox="1">
            <a:spLocks noChangeArrowheads="1"/>
          </p:cNvSpPr>
          <p:nvPr/>
        </p:nvSpPr>
        <p:spPr bwMode="auto">
          <a:xfrm>
            <a:off x="5051425" y="601821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2012</a:t>
            </a:r>
          </a:p>
        </p:txBody>
      </p:sp>
      <p:sp>
        <p:nvSpPr>
          <p:cNvPr id="22545" name="TextBox 22"/>
          <p:cNvSpPr txBox="1">
            <a:spLocks noChangeArrowheads="1"/>
          </p:cNvSpPr>
          <p:nvPr/>
        </p:nvSpPr>
        <p:spPr bwMode="auto">
          <a:xfrm>
            <a:off x="6261100" y="6018213"/>
            <a:ext cx="47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2014</a:t>
            </a:r>
          </a:p>
        </p:txBody>
      </p:sp>
      <p:sp>
        <p:nvSpPr>
          <p:cNvPr id="22546" name="TextBox 29"/>
          <p:cNvSpPr txBox="1">
            <a:spLocks noChangeArrowheads="1"/>
          </p:cNvSpPr>
          <p:nvPr/>
        </p:nvSpPr>
        <p:spPr bwMode="auto">
          <a:xfrm>
            <a:off x="4210050" y="6388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Date</a:t>
            </a:r>
          </a:p>
        </p:txBody>
      </p:sp>
      <p:sp>
        <p:nvSpPr>
          <p:cNvPr id="4" name="Freeform 3"/>
          <p:cNvSpPr/>
          <p:nvPr/>
        </p:nvSpPr>
        <p:spPr>
          <a:xfrm>
            <a:off x="1351280" y="5913120"/>
            <a:ext cx="5770880" cy="81280"/>
          </a:xfrm>
          <a:custGeom>
            <a:avLst/>
            <a:gdLst>
              <a:gd name="connsiteX0" fmla="*/ 0 w 5770880"/>
              <a:gd name="connsiteY0" fmla="*/ 81280 h 81280"/>
              <a:gd name="connsiteX1" fmla="*/ 2418080 w 5770880"/>
              <a:gd name="connsiteY1" fmla="*/ 71120 h 81280"/>
              <a:gd name="connsiteX2" fmla="*/ 4663440 w 5770880"/>
              <a:gd name="connsiteY2" fmla="*/ 71120 h 81280"/>
              <a:gd name="connsiteX3" fmla="*/ 5770880 w 5770880"/>
              <a:gd name="connsiteY3" fmla="*/ 0 h 81280"/>
            </a:gdLst>
            <a:ahLst/>
            <a:cxnLst>
              <a:cxn ang="0">
                <a:pos x="connsiteX0" y="connsiteY0"/>
              </a:cxn>
              <a:cxn ang="0">
                <a:pos x="connsiteX1" y="connsiteY1"/>
              </a:cxn>
              <a:cxn ang="0">
                <a:pos x="connsiteX2" y="connsiteY2"/>
              </a:cxn>
              <a:cxn ang="0">
                <a:pos x="connsiteX3" y="connsiteY3"/>
              </a:cxn>
            </a:cxnLst>
            <a:rect l="l" t="t" r="r" b="b"/>
            <a:pathLst>
              <a:path w="5770880" h="81280">
                <a:moveTo>
                  <a:pt x="0" y="81280"/>
                </a:moveTo>
                <a:lnTo>
                  <a:pt x="2418080" y="71120"/>
                </a:lnTo>
                <a:lnTo>
                  <a:pt x="4663440" y="71120"/>
                </a:lnTo>
                <a:cubicBezTo>
                  <a:pt x="5222240" y="59267"/>
                  <a:pt x="5770880" y="0"/>
                  <a:pt x="5770880" y="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83798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Where’s IPv6 Today?</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36</a:t>
            </a:fld>
            <a:endParaRPr lang="en-US"/>
          </a:p>
        </p:txBody>
      </p:sp>
      <p:pic>
        <p:nvPicPr>
          <p:cNvPr id="5" name="Picture 4" descr="Screen Shot 2015-04-21 at 3.2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585" y="1542270"/>
            <a:ext cx="8017124" cy="3851019"/>
          </a:xfrm>
          <a:prstGeom prst="rect">
            <a:avLst/>
          </a:prstGeom>
        </p:spPr>
      </p:pic>
    </p:spTree>
    <p:extLst>
      <p:ext uri="{BB962C8B-B14F-4D97-AF65-F5344CB8AC3E}">
        <p14:creationId xmlns:p14="http://schemas.microsoft.com/office/powerpoint/2010/main" val="3687999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How much is IPv6 Today?</a:t>
            </a:r>
            <a:endParaRPr lang="en-US" dirty="0">
              <a:latin typeface="Powderfinger Type"/>
              <a:cs typeface="Powderfinger Type"/>
            </a:endParaRPr>
          </a:p>
        </p:txBody>
      </p:sp>
      <p:pic>
        <p:nvPicPr>
          <p:cNvPr id="5" name="Content Placeholder 4" descr="Screen Shot 2015-04-21 at 3.27.5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994" r="-328"/>
          <a:stretch/>
        </p:blipFill>
        <p:spPr>
          <a:xfrm>
            <a:off x="420738" y="1644332"/>
            <a:ext cx="8140688" cy="4075391"/>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37</a:t>
            </a:fld>
            <a:endParaRPr lang="en-US"/>
          </a:p>
        </p:txBody>
      </p:sp>
      <p:sp>
        <p:nvSpPr>
          <p:cNvPr id="6" name="TextBox 5"/>
          <p:cNvSpPr txBox="1"/>
          <p:nvPr/>
        </p:nvSpPr>
        <p:spPr>
          <a:xfrm>
            <a:off x="1989323" y="2015945"/>
            <a:ext cx="5054990" cy="830997"/>
          </a:xfrm>
          <a:prstGeom prst="rect">
            <a:avLst/>
          </a:prstGeom>
          <a:noFill/>
        </p:spPr>
        <p:txBody>
          <a:bodyPr wrap="none" rtlCol="0">
            <a:spAutoFit/>
          </a:bodyPr>
          <a:lstStyle/>
          <a:p>
            <a:r>
              <a:rPr lang="en-US" dirty="0" smtClean="0"/>
              <a:t>3.5% of the Internet’s 3 billion users</a:t>
            </a:r>
          </a:p>
          <a:p>
            <a:r>
              <a:rPr lang="en-US" dirty="0" smtClean="0"/>
              <a:t>can use IPv6 today </a:t>
            </a:r>
            <a:endParaRPr lang="en-US" dirty="0"/>
          </a:p>
        </p:txBody>
      </p:sp>
    </p:spTree>
    <p:extLst>
      <p:ext uri="{BB962C8B-B14F-4D97-AF65-F5344CB8AC3E}">
        <p14:creationId xmlns:p14="http://schemas.microsoft.com/office/powerpoint/2010/main" val="2294159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0000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0000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tx1"/>
                </a:solidFill>
                <a:latin typeface="Powderfinger Type"/>
                <a:cs typeface="Powderfinger Type"/>
              </a:rPr>
              <a:t>Running on Empty</a:t>
            </a:r>
          </a:p>
        </p:txBody>
      </p:sp>
    </p:spTree>
    <p:extLst>
      <p:ext uri="{BB962C8B-B14F-4D97-AF65-F5344CB8AC3E}">
        <p14:creationId xmlns:p14="http://schemas.microsoft.com/office/powerpoint/2010/main" val="2548760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IPv4 Address Exhaustion</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39</a:t>
            </a:fld>
            <a:endParaRPr lang="en-US"/>
          </a:p>
        </p:txBody>
      </p:sp>
      <p:sp>
        <p:nvSpPr>
          <p:cNvPr id="10" name="Content Placeholder 9"/>
          <p:cNvSpPr>
            <a:spLocks noGrp="1"/>
          </p:cNvSpPr>
          <p:nvPr>
            <p:ph idx="1"/>
          </p:nvPr>
        </p:nvSpPr>
        <p:spPr/>
        <p:txBody>
          <a:bodyPr/>
          <a:lstStyle/>
          <a:p>
            <a:pPr marL="0" indent="0">
              <a:buNone/>
            </a:pPr>
            <a:r>
              <a:rPr lang="en-US" dirty="0" smtClean="0"/>
              <a:t>What are ISP’s doing in response?</a:t>
            </a:r>
          </a:p>
          <a:p>
            <a:pPr lvl="1"/>
            <a:r>
              <a:rPr lang="en-US" dirty="0" smtClean="0"/>
              <a:t>It’s not viable to switch over to IPv6 yet</a:t>
            </a:r>
          </a:p>
          <a:p>
            <a:pPr lvl="1"/>
            <a:r>
              <a:rPr lang="en-US" dirty="0" smtClean="0"/>
              <a:t>But the supply of further IPv4 addresses to fuel service platform growth has dried up</a:t>
            </a:r>
          </a:p>
          <a:p>
            <a:pPr lvl="1"/>
            <a:r>
              <a:rPr lang="en-US" dirty="0" smtClean="0"/>
              <a:t>How will ISPs continue to offer services to customers in the interim?</a:t>
            </a:r>
            <a:endParaRPr lang="en-US" dirty="0"/>
          </a:p>
        </p:txBody>
      </p:sp>
    </p:spTree>
    <p:extLst>
      <p:ext uri="{BB962C8B-B14F-4D97-AF65-F5344CB8AC3E}">
        <p14:creationId xmlns:p14="http://schemas.microsoft.com/office/powerpoint/2010/main" val="179391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Powderfinger Type"/>
                <a:cs typeface="Powderfinger Type"/>
              </a:rPr>
              <a:t>Internet Eavesdropping </a:t>
            </a:r>
            <a:r>
              <a:rPr lang="en-US" sz="4000" dirty="0" smtClean="0">
                <a:latin typeface="Powderfinger Type"/>
                <a:cs typeface="Powderfinger Type"/>
              </a:rPr>
              <a:t>– 80’s–90’s</a:t>
            </a:r>
            <a:endParaRPr lang="en-US" sz="4000"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Modem tap to tape recorder to modem to transcript</a:t>
            </a:r>
          </a:p>
          <a:p>
            <a:r>
              <a:rPr lang="en-US" dirty="0" smtClean="0"/>
              <a:t>Switches with eavesdrop port</a:t>
            </a:r>
          </a:p>
          <a:p>
            <a:r>
              <a:rPr lang="en-US" dirty="0" smtClean="0"/>
              <a:t>Routers with eavesdrop port</a:t>
            </a:r>
          </a:p>
          <a:p>
            <a:endParaRPr lang="en-US" dirty="0" smtClean="0"/>
          </a:p>
          <a:p>
            <a:r>
              <a:rPr lang="en-US" dirty="0" smtClean="0"/>
              <a:t>Data was in the clear, IP addresses were static, and eavesdropping was a case of performing a binary decode of the data stream</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a:t>
            </a:fld>
            <a:endParaRPr lang="en-US"/>
          </a:p>
        </p:txBody>
      </p:sp>
    </p:spTree>
    <p:extLst>
      <p:ext uri="{BB962C8B-B14F-4D97-AF65-F5344CB8AC3E}">
        <p14:creationId xmlns:p14="http://schemas.microsoft.com/office/powerpoint/2010/main" val="1509606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CGNs…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28"/>
              </a:spcBef>
            </a:pPr>
            <a:r>
              <a:rPr lang="en-US" sz="2200" dirty="0" smtClean="0"/>
              <a:t>What we are seeing is the increasing use of address sharing using Carrier Grade NATs as a means of extending the useable life of the IPv4 Internet while we are still waiting for IPv6 to be viable in its own right </a:t>
            </a:r>
          </a:p>
          <a:p>
            <a:pPr>
              <a:spcBef>
                <a:spcPts val="1128"/>
              </a:spcBef>
            </a:pPr>
            <a:r>
              <a:rPr lang="en-US" sz="2200" dirty="0" smtClean="0"/>
              <a:t>This has some significant implications for LEA functions, principally in </a:t>
            </a:r>
            <a:r>
              <a:rPr lang="en-US" sz="2200" dirty="0" err="1" smtClean="0"/>
              <a:t>traceback</a:t>
            </a:r>
            <a:r>
              <a:rPr lang="en-US" sz="2200" dirty="0" smtClean="0"/>
              <a:t> and ISP meta-data record keeping practices </a:t>
            </a:r>
          </a:p>
          <a:p>
            <a:pPr>
              <a:spcBef>
                <a:spcPts val="1128"/>
              </a:spcBef>
            </a:pPr>
            <a:endParaRPr lang="en-US" sz="22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40</a:t>
            </a:fld>
            <a:endParaRPr lang="en-US"/>
          </a:p>
        </p:txBody>
      </p:sp>
    </p:spTree>
    <p:extLst>
      <p:ext uri="{BB962C8B-B14F-4D97-AF65-F5344CB8AC3E}">
        <p14:creationId xmlns:p14="http://schemas.microsoft.com/office/powerpoint/2010/main" val="3275918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41</a:t>
            </a:fld>
            <a:endParaRPr lang="en-US"/>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pic>
        <p:nvPicPr>
          <p:cNvPr id="9" name="Picture 8"/>
          <p:cNvPicPr>
            <a:picLocks noChangeAspect="1"/>
          </p:cNvPicPr>
          <p:nvPr/>
        </p:nvPicPr>
        <p:blipFill>
          <a:blip r:embed="rId2"/>
          <a:stretch>
            <a:fillRect/>
          </a:stretch>
        </p:blipFill>
        <p:spPr>
          <a:xfrm>
            <a:off x="2606601" y="2576460"/>
            <a:ext cx="2380491" cy="4034857"/>
          </a:xfrm>
          <a:prstGeom prst="rect">
            <a:avLst/>
          </a:prstGeom>
        </p:spPr>
      </p:pic>
      <p:sp>
        <p:nvSpPr>
          <p:cNvPr id="10" name="Freeform 9"/>
          <p:cNvSpPr/>
          <p:nvPr/>
        </p:nvSpPr>
        <p:spPr>
          <a:xfrm>
            <a:off x="2817471" y="4145371"/>
            <a:ext cx="1173924" cy="540355"/>
          </a:xfrm>
          <a:custGeom>
            <a:avLst/>
            <a:gdLst>
              <a:gd name="connsiteX0" fmla="*/ 1111502 w 1173924"/>
              <a:gd name="connsiteY0" fmla="*/ 313186 h 540355"/>
              <a:gd name="connsiteX1" fmla="*/ 572411 w 1173924"/>
              <a:gd name="connsiteY1" fmla="*/ 75639 h 540355"/>
              <a:gd name="connsiteX2" fmla="*/ 42456 w 1173924"/>
              <a:gd name="connsiteY2" fmla="*/ 29958 h 540355"/>
              <a:gd name="connsiteX3" fmla="*/ 115553 w 1173924"/>
              <a:gd name="connsiteY3" fmla="*/ 495913 h 540355"/>
              <a:gd name="connsiteX4" fmla="*/ 773428 w 1173924"/>
              <a:gd name="connsiteY4" fmla="*/ 514186 h 540355"/>
              <a:gd name="connsiteX5" fmla="*/ 1120639 w 1173924"/>
              <a:gd name="connsiteY5" fmla="*/ 431959 h 540355"/>
              <a:gd name="connsiteX6" fmla="*/ 1138914 w 1173924"/>
              <a:gd name="connsiteY6" fmla="*/ 185276 h 540355"/>
              <a:gd name="connsiteX7" fmla="*/ 791702 w 1173924"/>
              <a:gd name="connsiteY7" fmla="*/ 39094 h 5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924" h="540355">
                <a:moveTo>
                  <a:pt x="1111502" y="313186"/>
                </a:moveTo>
                <a:cubicBezTo>
                  <a:pt x="931043" y="218015"/>
                  <a:pt x="750585" y="122844"/>
                  <a:pt x="572411" y="75639"/>
                </a:cubicBezTo>
                <a:cubicBezTo>
                  <a:pt x="394237" y="28434"/>
                  <a:pt x="118599" y="-40088"/>
                  <a:pt x="42456" y="29958"/>
                </a:cubicBezTo>
                <a:cubicBezTo>
                  <a:pt x="-33687" y="100004"/>
                  <a:pt x="-6276" y="415208"/>
                  <a:pt x="115553" y="495913"/>
                </a:cubicBezTo>
                <a:cubicBezTo>
                  <a:pt x="237382" y="576618"/>
                  <a:pt x="605914" y="524845"/>
                  <a:pt x="773428" y="514186"/>
                </a:cubicBezTo>
                <a:cubicBezTo>
                  <a:pt x="940942" y="503527"/>
                  <a:pt x="1059725" y="486777"/>
                  <a:pt x="1120639" y="431959"/>
                </a:cubicBezTo>
                <a:cubicBezTo>
                  <a:pt x="1181553" y="377141"/>
                  <a:pt x="1193737" y="250753"/>
                  <a:pt x="1138914" y="185276"/>
                </a:cubicBezTo>
                <a:cubicBezTo>
                  <a:pt x="1084091" y="119798"/>
                  <a:pt x="791702" y="39094"/>
                  <a:pt x="791702" y="3909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4101800" y="2614795"/>
            <a:ext cx="3183960" cy="1867711"/>
          </a:xfrm>
          <a:custGeom>
            <a:avLst/>
            <a:gdLst>
              <a:gd name="connsiteX0" fmla="*/ 2574697 w 3183960"/>
              <a:gd name="connsiteY0" fmla="*/ 0 h 1867711"/>
              <a:gd name="connsiteX1" fmla="*/ 3181652 w 3183960"/>
              <a:gd name="connsiteY1" fmla="*/ 541636 h 1867711"/>
              <a:gd name="connsiteX2" fmla="*/ 2378604 w 3183960"/>
              <a:gd name="connsiteY2" fmla="*/ 1092611 h 1867711"/>
              <a:gd name="connsiteX3" fmla="*/ 128205 w 3183960"/>
              <a:gd name="connsiteY3" fmla="*/ 1774325 h 1867711"/>
              <a:gd name="connsiteX4" fmla="*/ 249595 w 3183960"/>
              <a:gd name="connsiteY4" fmla="*/ 1671601 h 1867711"/>
              <a:gd name="connsiteX5" fmla="*/ 6814 w 3183960"/>
              <a:gd name="connsiteY5" fmla="*/ 1821018 h 1867711"/>
              <a:gd name="connsiteX6" fmla="*/ 286946 w 3183960"/>
              <a:gd name="connsiteY6" fmla="*/ 1867711 h 186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3960" h="1867711">
                <a:moveTo>
                  <a:pt x="2574697" y="0"/>
                </a:moveTo>
                <a:cubicBezTo>
                  <a:pt x="2894515" y="179767"/>
                  <a:pt x="3214334" y="359534"/>
                  <a:pt x="3181652" y="541636"/>
                </a:cubicBezTo>
                <a:cubicBezTo>
                  <a:pt x="3148970" y="723738"/>
                  <a:pt x="2887512" y="887163"/>
                  <a:pt x="2378604" y="1092611"/>
                </a:cubicBezTo>
                <a:cubicBezTo>
                  <a:pt x="1869696" y="1298059"/>
                  <a:pt x="483040" y="1677827"/>
                  <a:pt x="128205" y="1774325"/>
                </a:cubicBezTo>
                <a:cubicBezTo>
                  <a:pt x="-226630" y="1870823"/>
                  <a:pt x="269827" y="1663819"/>
                  <a:pt x="249595" y="1671601"/>
                </a:cubicBezTo>
                <a:cubicBezTo>
                  <a:pt x="229363" y="1679383"/>
                  <a:pt x="589" y="1788333"/>
                  <a:pt x="6814" y="1821018"/>
                </a:cubicBezTo>
                <a:cubicBezTo>
                  <a:pt x="13039" y="1853703"/>
                  <a:pt x="286946" y="1867711"/>
                  <a:pt x="286946" y="186771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3017" y="4133806"/>
            <a:ext cx="2455830" cy="523220"/>
          </a:xfrm>
          <a:prstGeom prst="rect">
            <a:avLst/>
          </a:prstGeom>
          <a:noFill/>
        </p:spPr>
        <p:txBody>
          <a:bodyPr wrap="square" rtlCol="0">
            <a:spAutoFit/>
          </a:bodyPr>
          <a:lstStyle/>
          <a:p>
            <a:r>
              <a:rPr lang="en-US" sz="1400" dirty="0" smtClean="0">
                <a:solidFill>
                  <a:schemeClr val="accent6">
                    <a:lumMod val="50000"/>
                  </a:schemeClr>
                </a:solidFill>
                <a:latin typeface="AhnbergHand"/>
                <a:cs typeface="AhnbergHand"/>
              </a:rPr>
              <a:t>Yes, that</a:t>
            </a:r>
            <a:r>
              <a:rPr lang="fr-FR" sz="1400" dirty="0" smtClean="0">
                <a:solidFill>
                  <a:schemeClr val="accent6">
                    <a:lumMod val="50000"/>
                  </a:schemeClr>
                </a:solidFill>
                <a:latin typeface="AhnbergHand"/>
                <a:cs typeface="AhnbergHand"/>
              </a:rPr>
              <a:t>’</a:t>
            </a:r>
            <a:r>
              <a:rPr lang="en-US" sz="1400" dirty="0" smtClean="0">
                <a:solidFill>
                  <a:schemeClr val="accent6">
                    <a:lumMod val="50000"/>
                  </a:schemeClr>
                </a:solidFill>
                <a:latin typeface="AhnbergHand"/>
                <a:cs typeface="AhnbergHand"/>
              </a:rPr>
              <a:t>s my phone using net 10!</a:t>
            </a:r>
            <a:endParaRPr lang="en-US" sz="1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879648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Carrier Grade NATs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42</a:t>
            </a:fld>
            <a:endParaRPr lang="en-US"/>
          </a:p>
        </p:txBody>
      </p:sp>
      <p:pic>
        <p:nvPicPr>
          <p:cNvPr id="5" name="Content Placeholder 4" descr="Screen Shot 2013-09-10 at 3.38.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39" r="-1458"/>
          <a:stretch/>
        </p:blipFill>
        <p:spPr>
          <a:xfrm>
            <a:off x="263017" y="2885613"/>
            <a:ext cx="7729471" cy="3403786"/>
          </a:xfrm>
        </p:spPr>
      </p:pic>
      <p:sp>
        <p:nvSpPr>
          <p:cNvPr id="6" name="TextBox 5"/>
          <p:cNvSpPr txBox="1"/>
          <p:nvPr/>
        </p:nvSpPr>
        <p:spPr>
          <a:xfrm>
            <a:off x="3380269" y="6272648"/>
            <a:ext cx="4932003" cy="230832"/>
          </a:xfrm>
          <a:prstGeom prst="rect">
            <a:avLst/>
          </a:prstGeom>
          <a:noFill/>
        </p:spPr>
        <p:txBody>
          <a:bodyPr wrap="none" rtlCol="0">
            <a:spAutoFit/>
          </a:bodyPr>
          <a:lstStyle/>
          <a:p>
            <a:r>
              <a:rPr lang="en-US" sz="900" dirty="0"/>
              <a:t>http://</a:t>
            </a:r>
            <a:r>
              <a:rPr lang="en-US" sz="900" dirty="0" err="1"/>
              <a:t>tech.slashdot.org</a:t>
            </a:r>
            <a:r>
              <a:rPr lang="en-US" sz="900" dirty="0"/>
              <a:t>/story/13/05/07/1232234/</a:t>
            </a:r>
            <a:r>
              <a:rPr lang="en-US" sz="900" dirty="0" err="1"/>
              <a:t>bt</a:t>
            </a:r>
            <a:r>
              <a:rPr lang="en-US" sz="900" dirty="0"/>
              <a:t>-begins-customer-tests-of-carrier-grade-</a:t>
            </a:r>
            <a:r>
              <a:rPr lang="en-US" sz="900" dirty="0" err="1"/>
              <a:t>nat</a:t>
            </a:r>
            <a:endParaRPr lang="en-US" sz="900" dirty="0"/>
          </a:p>
        </p:txBody>
      </p:sp>
      <p:sp>
        <p:nvSpPr>
          <p:cNvPr id="7" name="TextBox 6"/>
          <p:cNvSpPr txBox="1"/>
          <p:nvPr/>
        </p:nvSpPr>
        <p:spPr>
          <a:xfrm>
            <a:off x="401519" y="2026466"/>
            <a:ext cx="6408826" cy="400110"/>
          </a:xfrm>
          <a:prstGeom prst="rect">
            <a:avLst/>
          </a:prstGeom>
          <a:noFill/>
        </p:spPr>
        <p:txBody>
          <a:bodyPr wrap="none" rtlCol="0">
            <a:spAutoFit/>
          </a:bodyPr>
          <a:lstStyle/>
          <a:p>
            <a:r>
              <a:rPr lang="en-US" sz="2000" dirty="0" smtClean="0">
                <a:latin typeface="+mn-lt"/>
                <a:cs typeface="AhnbergHand"/>
              </a:rPr>
              <a:t>By sharing public IPv4 addresses across multiple customers!</a:t>
            </a:r>
            <a:endParaRPr lang="en-US" sz="2000" dirty="0">
              <a:latin typeface="+mn-lt"/>
              <a:cs typeface="AhnbergHand"/>
            </a:endParaRPr>
          </a:p>
        </p:txBody>
      </p:sp>
    </p:spTree>
    <p:extLst>
      <p:ext uri="{BB962C8B-B14F-4D97-AF65-F5344CB8AC3E}">
        <p14:creationId xmlns:p14="http://schemas.microsoft.com/office/powerpoint/2010/main" val="1951534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43</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1193619" cy="261610"/>
          </a:xfrm>
          <a:prstGeom prst="rect">
            <a:avLst/>
          </a:prstGeom>
          <a:noFill/>
        </p:spPr>
        <p:txBody>
          <a:bodyPr wrap="none" rtlCol="0">
            <a:spAutoFit/>
          </a:bodyPr>
          <a:lstStyle/>
          <a:p>
            <a:r>
              <a:rPr lang="en-US" sz="1100" dirty="0" smtClean="0"/>
              <a:t>A: 192.168.1.10</a:t>
            </a:r>
            <a:endParaRPr lang="en-US" sz="1100" dirty="0"/>
          </a:p>
        </p:txBody>
      </p:sp>
      <p:sp>
        <p:nvSpPr>
          <p:cNvPr id="34" name="TextBox 33"/>
          <p:cNvSpPr txBox="1"/>
          <p:nvPr/>
        </p:nvSpPr>
        <p:spPr>
          <a:xfrm>
            <a:off x="140344" y="3517509"/>
            <a:ext cx="1180794" cy="261610"/>
          </a:xfrm>
          <a:prstGeom prst="rect">
            <a:avLst/>
          </a:prstGeom>
          <a:noFill/>
        </p:spPr>
        <p:txBody>
          <a:bodyPr wrap="none" rtlCol="0">
            <a:spAutoFit/>
          </a:bodyPr>
          <a:lstStyle/>
          <a:p>
            <a:r>
              <a:rPr lang="en-US" sz="1100" dirty="0" smtClean="0"/>
              <a:t>B: 192.168.1.12</a:t>
            </a:r>
            <a:endParaRPr lang="en-US" sz="1100" dirty="0"/>
          </a:p>
        </p:txBody>
      </p:sp>
      <p:sp>
        <p:nvSpPr>
          <p:cNvPr id="35" name="TextBox 34"/>
          <p:cNvSpPr txBox="1"/>
          <p:nvPr/>
        </p:nvSpPr>
        <p:spPr>
          <a:xfrm>
            <a:off x="48974" y="4738866"/>
            <a:ext cx="1188578" cy="261610"/>
          </a:xfrm>
          <a:prstGeom prst="rect">
            <a:avLst/>
          </a:prstGeom>
          <a:noFill/>
        </p:spPr>
        <p:txBody>
          <a:bodyPr wrap="none" rtlCol="0">
            <a:spAutoFit/>
          </a:bodyPr>
          <a:lstStyle/>
          <a:p>
            <a:r>
              <a:rPr lang="en-US" sz="1100" dirty="0" smtClean="0"/>
              <a:t>C: 192.168.1.15</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879237"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906648"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5199037"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915785"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903719"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903719"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903719"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921993"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551737" y="3026991"/>
            <a:ext cx="1712325"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715571" y="1882301"/>
            <a:ext cx="954107" cy="261610"/>
          </a:xfrm>
          <a:prstGeom prst="rect">
            <a:avLst/>
          </a:prstGeom>
          <a:noFill/>
        </p:spPr>
        <p:txBody>
          <a:bodyPr wrap="none" rtlCol="0">
            <a:spAutoFit/>
          </a:bodyPr>
          <a:lstStyle/>
          <a:p>
            <a:r>
              <a:rPr lang="en-US" sz="1100" dirty="0" smtClean="0">
                <a:solidFill>
                  <a:srgbClr val="FF0000"/>
                </a:solidFill>
                <a:latin typeface="AhnbergHand"/>
                <a:cs typeface="AhnbergHand"/>
              </a:rPr>
              <a:t>ISP CGN</a:t>
            </a:r>
            <a:endParaRPr lang="en-US" sz="1100" dirty="0">
              <a:solidFill>
                <a:srgbClr val="FF0000"/>
              </a:solidFill>
              <a:latin typeface="AhnbergHand"/>
              <a:cs typeface="AhnbergHand"/>
            </a:endParaRPr>
          </a:p>
        </p:txBody>
      </p:sp>
      <p:sp>
        <p:nvSpPr>
          <p:cNvPr id="51" name="TextBox 50"/>
          <p:cNvSpPr txBox="1"/>
          <p:nvPr/>
        </p:nvSpPr>
        <p:spPr>
          <a:xfrm>
            <a:off x="6011155" y="5643786"/>
            <a:ext cx="2505814" cy="369332"/>
          </a:xfrm>
          <a:prstGeom prst="rect">
            <a:avLst/>
          </a:prstGeom>
          <a:noFill/>
        </p:spPr>
        <p:txBody>
          <a:bodyPr wrap="none" rtlCol="0">
            <a:spAutoFit/>
          </a:bodyPr>
          <a:lstStyle/>
          <a:p>
            <a:r>
              <a:rPr lang="en-US" sz="1800" dirty="0" smtClean="0">
                <a:latin typeface="AhnbergHand"/>
                <a:cs typeface="AhnbergHand"/>
              </a:rPr>
              <a:t>Public Address Pool</a:t>
            </a:r>
            <a:endParaRPr lang="en-US" sz="1800" dirty="0">
              <a:latin typeface="AhnbergHand"/>
              <a:cs typeface="AhnbergHand"/>
            </a:endParaRPr>
          </a:p>
        </p:txBody>
      </p:sp>
      <p:sp>
        <p:nvSpPr>
          <p:cNvPr id="52" name="TextBox 51"/>
          <p:cNvSpPr txBox="1"/>
          <p:nvPr/>
        </p:nvSpPr>
        <p:spPr>
          <a:xfrm>
            <a:off x="3182617" y="5637200"/>
            <a:ext cx="1931256" cy="646331"/>
          </a:xfrm>
          <a:prstGeom prst="rect">
            <a:avLst/>
          </a:prstGeom>
          <a:noFill/>
        </p:spPr>
        <p:txBody>
          <a:bodyPr wrap="square" rtlCol="0">
            <a:spAutoFit/>
          </a:bodyPr>
          <a:lstStyle/>
          <a:p>
            <a:r>
              <a:rPr lang="en-US" sz="1800" dirty="0" smtClean="0">
                <a:latin typeface="AhnbergHand"/>
                <a:cs typeface="AhnbergHand"/>
              </a:rPr>
              <a:t>ISP Private Address Pool</a:t>
            </a:r>
            <a:endParaRPr lang="en-US" sz="1800" dirty="0">
              <a:latin typeface="AhnbergHand"/>
              <a:cs typeface="AhnbergHand"/>
            </a:endParaRPr>
          </a:p>
        </p:txBody>
      </p:sp>
      <p:sp>
        <p:nvSpPr>
          <p:cNvPr id="53" name="TextBox 52"/>
          <p:cNvSpPr txBox="1"/>
          <p:nvPr/>
        </p:nvSpPr>
        <p:spPr>
          <a:xfrm>
            <a:off x="143589" y="5619287"/>
            <a:ext cx="2656419" cy="646331"/>
          </a:xfrm>
          <a:prstGeom prst="rect">
            <a:avLst/>
          </a:prstGeom>
          <a:noFill/>
        </p:spPr>
        <p:txBody>
          <a:bodyPr wrap="square" rtlCol="0">
            <a:spAutoFit/>
          </a:bodyPr>
          <a:lstStyle/>
          <a:p>
            <a:r>
              <a:rPr lang="en-US" sz="1800" dirty="0" smtClean="0">
                <a:latin typeface="AhnbergHand"/>
                <a:cs typeface="AhnbergHand"/>
              </a:rPr>
              <a:t>End User Private Address Pool</a:t>
            </a:r>
            <a:endParaRPr lang="en-US" sz="1800" dirty="0">
              <a:latin typeface="AhnbergHand"/>
              <a:cs typeface="AhnbergHand"/>
            </a:endParaRPr>
          </a:p>
        </p:txBody>
      </p:sp>
      <p:sp>
        <p:nvSpPr>
          <p:cNvPr id="54" name="Freeform 53"/>
          <p:cNvSpPr/>
          <p:nvPr/>
        </p:nvSpPr>
        <p:spPr>
          <a:xfrm>
            <a:off x="2631498" y="4586753"/>
            <a:ext cx="73098" cy="2000582"/>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5305750" y="4772076"/>
            <a:ext cx="73098" cy="1600365"/>
          </a:xfrm>
          <a:custGeom>
            <a:avLst/>
            <a:gdLst>
              <a:gd name="connsiteX0" fmla="*/ 0 w 73098"/>
              <a:gd name="connsiteY0" fmla="*/ 0 h 2284097"/>
              <a:gd name="connsiteX1" fmla="*/ 36549 w 73098"/>
              <a:gd name="connsiteY1" fmla="*/ 1388731 h 2284097"/>
              <a:gd name="connsiteX2" fmla="*/ 73098 w 73098"/>
              <a:gd name="connsiteY2" fmla="*/ 2284097 h 2284097"/>
            </a:gdLst>
            <a:ahLst/>
            <a:cxnLst>
              <a:cxn ang="0">
                <a:pos x="connsiteX0" y="connsiteY0"/>
              </a:cxn>
              <a:cxn ang="0">
                <a:pos x="connsiteX1" y="connsiteY1"/>
              </a:cxn>
              <a:cxn ang="0">
                <a:pos x="connsiteX2" y="connsiteY2"/>
              </a:cxn>
            </a:cxnLst>
            <a:rect l="l" t="t" r="r" b="b"/>
            <a:pathLst>
              <a:path w="73098" h="2284097">
                <a:moveTo>
                  <a:pt x="0" y="0"/>
                </a:moveTo>
                <a:cubicBezTo>
                  <a:pt x="12183" y="504024"/>
                  <a:pt x="24366" y="1008048"/>
                  <a:pt x="36549" y="1388731"/>
                </a:cubicBezTo>
                <a:cubicBezTo>
                  <a:pt x="48732" y="1769414"/>
                  <a:pt x="73098" y="2284097"/>
                  <a:pt x="73098" y="2284097"/>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524401" y="1541603"/>
            <a:ext cx="1487843" cy="3372111"/>
          </a:xfrm>
          <a:custGeom>
            <a:avLst/>
            <a:gdLst>
              <a:gd name="connsiteX0" fmla="*/ 1487843 w 1487843"/>
              <a:gd name="connsiteY0" fmla="*/ 815595 h 3372111"/>
              <a:gd name="connsiteX1" fmla="*/ 747734 w 1487843"/>
              <a:gd name="connsiteY1" fmla="*/ 39002 h 3372111"/>
              <a:gd name="connsiteX2" fmla="*/ 199505 w 1487843"/>
              <a:gd name="connsiteY2" fmla="*/ 367912 h 3372111"/>
              <a:gd name="connsiteX3" fmla="*/ 16762 w 1487843"/>
              <a:gd name="connsiteY3" fmla="*/ 2487553 h 3372111"/>
              <a:gd name="connsiteX4" fmla="*/ 574128 w 1487843"/>
              <a:gd name="connsiteY4" fmla="*/ 3346374 h 3372111"/>
              <a:gd name="connsiteX5" fmla="*/ 1396472 w 1487843"/>
              <a:gd name="connsiteY5" fmla="*/ 2916964 h 3372111"/>
              <a:gd name="connsiteX6" fmla="*/ 1232003 w 1487843"/>
              <a:gd name="connsiteY6" fmla="*/ 687685 h 337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843" h="3372111">
                <a:moveTo>
                  <a:pt x="1487843" y="815595"/>
                </a:moveTo>
                <a:cubicBezTo>
                  <a:pt x="1225150" y="464605"/>
                  <a:pt x="962457" y="113616"/>
                  <a:pt x="747734" y="39002"/>
                </a:cubicBezTo>
                <a:cubicBezTo>
                  <a:pt x="533011" y="-35612"/>
                  <a:pt x="321334" y="-40180"/>
                  <a:pt x="199505" y="367912"/>
                </a:cubicBezTo>
                <a:cubicBezTo>
                  <a:pt x="77676" y="776004"/>
                  <a:pt x="-45675" y="1991143"/>
                  <a:pt x="16762" y="2487553"/>
                </a:cubicBezTo>
                <a:cubicBezTo>
                  <a:pt x="79199" y="2983963"/>
                  <a:pt x="344176" y="3274806"/>
                  <a:pt x="574128" y="3346374"/>
                </a:cubicBezTo>
                <a:cubicBezTo>
                  <a:pt x="804080" y="3417942"/>
                  <a:pt x="1286826" y="3360079"/>
                  <a:pt x="1396472" y="2916964"/>
                </a:cubicBezTo>
                <a:cubicBezTo>
                  <a:pt x="1506118" y="2473849"/>
                  <a:pt x="1232003" y="687685"/>
                  <a:pt x="1232003" y="68768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1643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NATs + CGNs + Connections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44</a:t>
            </a:fld>
            <a:endParaRPr lang="en-US"/>
          </a:p>
        </p:txBody>
      </p:sp>
      <p:grpSp>
        <p:nvGrpSpPr>
          <p:cNvPr id="11" name="Group 10"/>
          <p:cNvGrpSpPr/>
          <p:nvPr/>
        </p:nvGrpSpPr>
        <p:grpSpPr>
          <a:xfrm>
            <a:off x="605125" y="3559855"/>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772076"/>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421106"/>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508441"/>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3046630"/>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378760"/>
            <a:ext cx="1193619" cy="261610"/>
          </a:xfrm>
          <a:prstGeom prst="rect">
            <a:avLst/>
          </a:prstGeom>
          <a:noFill/>
        </p:spPr>
        <p:txBody>
          <a:bodyPr wrap="none" rtlCol="0">
            <a:spAutoFit/>
          </a:bodyPr>
          <a:lstStyle/>
          <a:p>
            <a:r>
              <a:rPr lang="en-US" sz="1100" dirty="0" smtClean="0"/>
              <a:t>A: 192.168.1.10</a:t>
            </a:r>
            <a:endParaRPr lang="en-US" sz="1100" dirty="0"/>
          </a:p>
        </p:txBody>
      </p:sp>
      <p:sp>
        <p:nvSpPr>
          <p:cNvPr id="34" name="TextBox 33"/>
          <p:cNvSpPr txBox="1"/>
          <p:nvPr/>
        </p:nvSpPr>
        <p:spPr>
          <a:xfrm>
            <a:off x="140344" y="3517509"/>
            <a:ext cx="1180794" cy="261610"/>
          </a:xfrm>
          <a:prstGeom prst="rect">
            <a:avLst/>
          </a:prstGeom>
          <a:noFill/>
        </p:spPr>
        <p:txBody>
          <a:bodyPr wrap="none" rtlCol="0">
            <a:spAutoFit/>
          </a:bodyPr>
          <a:lstStyle/>
          <a:p>
            <a:r>
              <a:rPr lang="en-US" sz="1100" dirty="0" smtClean="0"/>
              <a:t>B: 192.168.1.12</a:t>
            </a:r>
            <a:endParaRPr lang="en-US" sz="1100" dirty="0"/>
          </a:p>
        </p:txBody>
      </p:sp>
      <p:sp>
        <p:nvSpPr>
          <p:cNvPr id="35" name="TextBox 34"/>
          <p:cNvSpPr txBox="1"/>
          <p:nvPr/>
        </p:nvSpPr>
        <p:spPr>
          <a:xfrm>
            <a:off x="48974" y="4738866"/>
            <a:ext cx="1188578" cy="261610"/>
          </a:xfrm>
          <a:prstGeom prst="rect">
            <a:avLst/>
          </a:prstGeom>
          <a:noFill/>
        </p:spPr>
        <p:txBody>
          <a:bodyPr wrap="none" rtlCol="0">
            <a:spAutoFit/>
          </a:bodyPr>
          <a:lstStyle/>
          <a:p>
            <a:r>
              <a:rPr lang="en-US" sz="1100" dirty="0" smtClean="0"/>
              <a:t>C: 192.168.1.15</a:t>
            </a:r>
            <a:endParaRPr lang="en-US" sz="1100" dirty="0"/>
          </a:p>
        </p:txBody>
      </p:sp>
      <p:sp>
        <p:nvSpPr>
          <p:cNvPr id="36" name="TextBox 35"/>
          <p:cNvSpPr txBox="1"/>
          <p:nvPr/>
        </p:nvSpPr>
        <p:spPr>
          <a:xfrm>
            <a:off x="2299780" y="3986589"/>
            <a:ext cx="1197764" cy="600164"/>
          </a:xfrm>
          <a:prstGeom prst="rect">
            <a:avLst/>
          </a:prstGeom>
          <a:noFill/>
        </p:spPr>
        <p:txBody>
          <a:bodyPr wrap="none" rtlCol="0">
            <a:spAutoFit/>
          </a:bodyPr>
          <a:lstStyle/>
          <a:p>
            <a:r>
              <a:rPr lang="en-US" sz="1100" dirty="0" smtClean="0">
                <a:latin typeface="AhnbergHand"/>
                <a:cs typeface="AhnbergHand"/>
              </a:rPr>
              <a:t>CPE NAT</a:t>
            </a:r>
            <a:r>
              <a:rPr lang="en-US" sz="1100" dirty="0">
                <a:latin typeface="AhnbergHand"/>
                <a:cs typeface="AhnbergHand"/>
              </a:rPr>
              <a:t>/</a:t>
            </a:r>
          </a:p>
          <a:p>
            <a:r>
              <a:rPr lang="en-US" sz="1100" dirty="0">
                <a:latin typeface="AhnbergHand"/>
                <a:cs typeface="AhnbergHand"/>
              </a:rPr>
              <a:t>DHCP Server</a:t>
            </a:r>
          </a:p>
          <a:p>
            <a:endParaRPr lang="en-US" sz="1100" dirty="0">
              <a:latin typeface="AhnbergHand"/>
              <a:cs typeface="AhnbergHand"/>
            </a:endParaRPr>
          </a:p>
        </p:txBody>
      </p:sp>
      <p:sp>
        <p:nvSpPr>
          <p:cNvPr id="37" name="Freeform 36"/>
          <p:cNvSpPr/>
          <p:nvPr/>
        </p:nvSpPr>
        <p:spPr>
          <a:xfrm>
            <a:off x="3129736" y="3334342"/>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185673"/>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882301"/>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820663"/>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3026991"/>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896122"/>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412006"/>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3857221"/>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220886"/>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9" name="TextBox 68"/>
          <p:cNvSpPr txBox="1"/>
          <p:nvPr/>
        </p:nvSpPr>
        <p:spPr>
          <a:xfrm>
            <a:off x="2456078" y="3006829"/>
            <a:ext cx="1033256" cy="307777"/>
          </a:xfrm>
          <a:prstGeom prst="rect">
            <a:avLst/>
          </a:prstGeom>
          <a:noFill/>
        </p:spPr>
        <p:txBody>
          <a:bodyPr wrap="none" rtlCol="0">
            <a:spAutoFit/>
          </a:bodyPr>
          <a:lstStyle/>
          <a:p>
            <a:r>
              <a:rPr lang="en-US" sz="1400" dirty="0" smtClean="0"/>
              <a:t>172.16.5.6</a:t>
            </a:r>
            <a:endParaRPr lang="en-US" sz="1400" dirty="0"/>
          </a:p>
        </p:txBody>
      </p:sp>
    </p:spTree>
    <p:extLst>
      <p:ext uri="{BB962C8B-B14F-4D97-AF65-F5344CB8AC3E}">
        <p14:creationId xmlns:p14="http://schemas.microsoft.com/office/powerpoint/2010/main" val="986669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176"/>
              </a:spcBef>
            </a:pPr>
            <a:r>
              <a:rPr lang="en-US" sz="2400" dirty="0" smtClean="0"/>
              <a:t>The ISP operates a public address pool and a private address pool</a:t>
            </a:r>
          </a:p>
          <a:p>
            <a:pPr>
              <a:spcBef>
                <a:spcPts val="1176"/>
              </a:spcBef>
            </a:pPr>
            <a:r>
              <a:rPr lang="en-US" sz="2400" dirty="0" smtClean="0"/>
              <a:t>The access into the public address pool is via an ISP-operated NAT (CGN)</a:t>
            </a:r>
          </a:p>
          <a:p>
            <a:pPr>
              <a:spcBef>
                <a:spcPts val="1176"/>
              </a:spcBef>
            </a:pPr>
            <a:r>
              <a:rPr lang="en-US" sz="2400" dirty="0" smtClean="0"/>
              <a:t>Each </a:t>
            </a:r>
            <a:r>
              <a:rPr lang="en-US" sz="2400" dirty="0"/>
              <a:t>end site </a:t>
            </a:r>
            <a:r>
              <a:rPr lang="en-US" sz="2400" dirty="0" smtClean="0"/>
              <a:t>is dynamically assigned a single private IP address upon login (AAA)</a:t>
            </a:r>
          </a:p>
          <a:p>
            <a:pPr>
              <a:spcBef>
                <a:spcPts val="1176"/>
              </a:spcBef>
            </a:pPr>
            <a:r>
              <a:rPr lang="en-US" sz="2400" dirty="0" smtClean="0"/>
              <a:t>The site is dynamically addressed using a private address range and a DHCP server</a:t>
            </a:r>
            <a:endParaRPr lang="en-US" sz="2400" dirty="0"/>
          </a:p>
          <a:p>
            <a:pPr>
              <a:spcBef>
                <a:spcPts val="1176"/>
              </a:spcBef>
            </a:pPr>
            <a:r>
              <a:rPr lang="en-US" sz="2400" dirty="0" smtClean="0"/>
              <a:t>The single public address is shared by the private devices through a CPE NAT</a:t>
            </a:r>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45</a:t>
            </a:fld>
            <a:endParaRPr lang="en-US"/>
          </a:p>
        </p:txBody>
      </p:sp>
    </p:spTree>
    <p:extLst>
      <p:ext uri="{BB962C8B-B14F-4D97-AF65-F5344CB8AC3E}">
        <p14:creationId xmlns:p14="http://schemas.microsoft.com/office/powerpoint/2010/main" val="3107157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Version 3</a:t>
            </a:r>
            <a:endParaRPr lang="en-US" dirty="0">
              <a:latin typeface="Powderfinger Type"/>
              <a:cs typeface="Powderfinger Type"/>
            </a:endParaRPr>
          </a:p>
        </p:txBody>
      </p:sp>
      <p:sp>
        <p:nvSpPr>
          <p:cNvPr id="4" name="Slide Number Placeholder 3"/>
          <p:cNvSpPr>
            <a:spLocks noGrp="1"/>
          </p:cNvSpPr>
          <p:nvPr>
            <p:ph type="sldNum" sz="quarter" idx="10"/>
          </p:nvPr>
        </p:nvSpPr>
        <p:spPr>
          <a:xfrm>
            <a:off x="7010400" y="6365329"/>
            <a:ext cx="2133600" cy="365125"/>
          </a:xfrm>
        </p:spPr>
        <p:txBody>
          <a:bodyPr/>
          <a:lstStyle/>
          <a:p>
            <a:pPr>
              <a:defRPr/>
            </a:pPr>
            <a:fld id="{DBB1F61E-D2C3-F043-9C6D-07E847FEE88A}" type="slidenum">
              <a:rPr lang="en-US" smtClean="0"/>
              <a:pPr>
                <a:defRPr/>
              </a:pPr>
              <a:t>46</a:t>
            </a:fld>
            <a:endParaRPr lang="en-US"/>
          </a:p>
        </p:txBody>
      </p:sp>
      <p:grpSp>
        <p:nvGrpSpPr>
          <p:cNvPr id="11" name="Group 10"/>
          <p:cNvGrpSpPr/>
          <p:nvPr/>
        </p:nvGrpSpPr>
        <p:grpSpPr>
          <a:xfrm>
            <a:off x="605125" y="3386271"/>
            <a:ext cx="667925" cy="703928"/>
            <a:chOff x="1652723" y="3389599"/>
            <a:chExt cx="1326727" cy="1251685"/>
          </a:xfrm>
        </p:grpSpPr>
        <p:sp>
          <p:nvSpPr>
            <p:cNvPr id="12" name="Freeform 1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69392" y="4598492"/>
            <a:ext cx="667925" cy="703928"/>
            <a:chOff x="1652723" y="3389599"/>
            <a:chExt cx="1326727" cy="1251685"/>
          </a:xfrm>
        </p:grpSpPr>
        <p:sp>
          <p:nvSpPr>
            <p:cNvPr id="17" name="Freeform 16"/>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66690" y="2247522"/>
            <a:ext cx="667925" cy="703928"/>
            <a:chOff x="1652723" y="3389599"/>
            <a:chExt cx="1326727" cy="1251685"/>
          </a:xfrm>
        </p:grpSpPr>
        <p:sp>
          <p:nvSpPr>
            <p:cNvPr id="22" name="Freeform 21"/>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2320003" y="3334857"/>
            <a:ext cx="809733" cy="393671"/>
            <a:chOff x="4251628" y="3476540"/>
            <a:chExt cx="1144953" cy="836641"/>
          </a:xfrm>
          <a:effectLst/>
        </p:grpSpPr>
        <p:sp>
          <p:nvSpPr>
            <p:cNvPr id="26" name="Freeform 25"/>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1519828" y="2873046"/>
            <a:ext cx="688033" cy="2037414"/>
          </a:xfrm>
          <a:custGeom>
            <a:avLst/>
            <a:gdLst>
              <a:gd name="connsiteX0" fmla="*/ 286133 w 1534594"/>
              <a:gd name="connsiteY0" fmla="*/ 0 h 2037414"/>
              <a:gd name="connsiteX1" fmla="*/ 1291219 w 1534594"/>
              <a:gd name="connsiteY1" fmla="*/ 566456 h 2037414"/>
              <a:gd name="connsiteX2" fmla="*/ 1309493 w 1534594"/>
              <a:gd name="connsiteY2" fmla="*/ 648683 h 2037414"/>
              <a:gd name="connsiteX3" fmla="*/ 149076 w 1534594"/>
              <a:gd name="connsiteY3" fmla="*/ 804002 h 2037414"/>
              <a:gd name="connsiteX4" fmla="*/ 149076 w 1534594"/>
              <a:gd name="connsiteY4" fmla="*/ 831411 h 2037414"/>
              <a:gd name="connsiteX5" fmla="*/ 1373453 w 1534594"/>
              <a:gd name="connsiteY5" fmla="*/ 648683 h 2037414"/>
              <a:gd name="connsiteX6" fmla="*/ 1373453 w 1534594"/>
              <a:gd name="connsiteY6" fmla="*/ 685229 h 2037414"/>
              <a:gd name="connsiteX7" fmla="*/ 21155 w 1534594"/>
              <a:gd name="connsiteY7" fmla="*/ 2037414 h 20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4594" h="2037414">
                <a:moveTo>
                  <a:pt x="286133" y="0"/>
                </a:moveTo>
                <a:cubicBezTo>
                  <a:pt x="703396" y="229171"/>
                  <a:pt x="1120659" y="458342"/>
                  <a:pt x="1291219" y="566456"/>
                </a:cubicBezTo>
                <a:cubicBezTo>
                  <a:pt x="1461779" y="674570"/>
                  <a:pt x="1499850" y="609092"/>
                  <a:pt x="1309493" y="648683"/>
                </a:cubicBezTo>
                <a:cubicBezTo>
                  <a:pt x="1119136" y="688274"/>
                  <a:pt x="342479" y="773547"/>
                  <a:pt x="149076" y="804002"/>
                </a:cubicBezTo>
                <a:cubicBezTo>
                  <a:pt x="-44327" y="834457"/>
                  <a:pt x="-54987" y="857298"/>
                  <a:pt x="149076" y="831411"/>
                </a:cubicBezTo>
                <a:cubicBezTo>
                  <a:pt x="353139" y="805525"/>
                  <a:pt x="1169390" y="673047"/>
                  <a:pt x="1373453" y="648683"/>
                </a:cubicBezTo>
                <a:cubicBezTo>
                  <a:pt x="1577516" y="624319"/>
                  <a:pt x="1598836" y="453774"/>
                  <a:pt x="1373453" y="685229"/>
                </a:cubicBezTo>
                <a:cubicBezTo>
                  <a:pt x="1148070" y="916684"/>
                  <a:pt x="21155" y="2037414"/>
                  <a:pt x="21155" y="2037414"/>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p:cNvSpPr txBox="1"/>
          <p:nvPr/>
        </p:nvSpPr>
        <p:spPr>
          <a:xfrm>
            <a:off x="231714" y="2205176"/>
            <a:ext cx="1193619" cy="261610"/>
          </a:xfrm>
          <a:prstGeom prst="rect">
            <a:avLst/>
          </a:prstGeom>
          <a:noFill/>
        </p:spPr>
        <p:txBody>
          <a:bodyPr wrap="none" rtlCol="0">
            <a:spAutoFit/>
          </a:bodyPr>
          <a:lstStyle/>
          <a:p>
            <a:r>
              <a:rPr lang="en-US" sz="1100" dirty="0" smtClean="0"/>
              <a:t>A: 192.168.1.10</a:t>
            </a:r>
            <a:endParaRPr lang="en-US" sz="1100" dirty="0"/>
          </a:p>
        </p:txBody>
      </p:sp>
      <p:sp>
        <p:nvSpPr>
          <p:cNvPr id="34" name="TextBox 33"/>
          <p:cNvSpPr txBox="1"/>
          <p:nvPr/>
        </p:nvSpPr>
        <p:spPr>
          <a:xfrm>
            <a:off x="140344" y="3343925"/>
            <a:ext cx="1180794" cy="261610"/>
          </a:xfrm>
          <a:prstGeom prst="rect">
            <a:avLst/>
          </a:prstGeom>
          <a:noFill/>
        </p:spPr>
        <p:txBody>
          <a:bodyPr wrap="none" rtlCol="0">
            <a:spAutoFit/>
          </a:bodyPr>
          <a:lstStyle/>
          <a:p>
            <a:r>
              <a:rPr lang="en-US" sz="1100" dirty="0" smtClean="0"/>
              <a:t>B: 192.168.1.12</a:t>
            </a:r>
            <a:endParaRPr lang="en-US" sz="1100" dirty="0"/>
          </a:p>
        </p:txBody>
      </p:sp>
      <p:sp>
        <p:nvSpPr>
          <p:cNvPr id="35" name="TextBox 34"/>
          <p:cNvSpPr txBox="1"/>
          <p:nvPr/>
        </p:nvSpPr>
        <p:spPr>
          <a:xfrm>
            <a:off x="48974" y="4565282"/>
            <a:ext cx="1188578" cy="261610"/>
          </a:xfrm>
          <a:prstGeom prst="rect">
            <a:avLst/>
          </a:prstGeom>
          <a:noFill/>
        </p:spPr>
        <p:txBody>
          <a:bodyPr wrap="none" rtlCol="0">
            <a:spAutoFit/>
          </a:bodyPr>
          <a:lstStyle/>
          <a:p>
            <a:r>
              <a:rPr lang="en-US" sz="1100" dirty="0" smtClean="0"/>
              <a:t>C: 192.168.1.15</a:t>
            </a:r>
            <a:endParaRPr lang="en-US" sz="1100" dirty="0"/>
          </a:p>
        </p:txBody>
      </p:sp>
      <p:sp>
        <p:nvSpPr>
          <p:cNvPr id="36" name="TextBox 35"/>
          <p:cNvSpPr txBox="1"/>
          <p:nvPr/>
        </p:nvSpPr>
        <p:spPr>
          <a:xfrm>
            <a:off x="2299780" y="3813005"/>
            <a:ext cx="1197764" cy="430887"/>
          </a:xfrm>
          <a:prstGeom prst="rect">
            <a:avLst/>
          </a:prstGeom>
          <a:noFill/>
        </p:spPr>
        <p:txBody>
          <a:bodyPr wrap="none" rtlCol="0">
            <a:spAutoFit/>
          </a:bodyPr>
          <a:lstStyle/>
          <a:p>
            <a:r>
              <a:rPr lang="en-US" sz="1100" dirty="0" smtClean="0">
                <a:latin typeface="AhnbergHand"/>
                <a:cs typeface="AhnbergHand"/>
              </a:rPr>
              <a:t>CPE NAT/</a:t>
            </a:r>
          </a:p>
          <a:p>
            <a:r>
              <a:rPr lang="en-US" sz="1100" dirty="0" smtClean="0">
                <a:latin typeface="AhnbergHand"/>
                <a:cs typeface="AhnbergHand"/>
              </a:rPr>
              <a:t>DHCP Server</a:t>
            </a:r>
            <a:endParaRPr lang="en-US" sz="1100" dirty="0">
              <a:latin typeface="AhnbergHand"/>
              <a:cs typeface="AhnbergHand"/>
            </a:endParaRPr>
          </a:p>
        </p:txBody>
      </p:sp>
      <p:sp>
        <p:nvSpPr>
          <p:cNvPr id="37" name="Freeform 36"/>
          <p:cNvSpPr/>
          <p:nvPr/>
        </p:nvSpPr>
        <p:spPr>
          <a:xfrm>
            <a:off x="3129736" y="3160758"/>
            <a:ext cx="1119037" cy="348198"/>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285332" y="2366331"/>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4312743" y="2174025"/>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4605132" y="2329786"/>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4321880" y="26769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4309814" y="282936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309814" y="3012089"/>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309814" y="32222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4328088" y="3450617"/>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957832" y="3012089"/>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TextBox 49"/>
          <p:cNvSpPr txBox="1"/>
          <p:nvPr/>
        </p:nvSpPr>
        <p:spPr>
          <a:xfrm>
            <a:off x="4121666" y="1708717"/>
            <a:ext cx="954107" cy="261610"/>
          </a:xfrm>
          <a:prstGeom prst="rect">
            <a:avLst/>
          </a:prstGeom>
          <a:noFill/>
        </p:spPr>
        <p:txBody>
          <a:bodyPr wrap="none" rtlCol="0">
            <a:spAutoFit/>
          </a:bodyPr>
          <a:lstStyle/>
          <a:p>
            <a:r>
              <a:rPr lang="en-US" sz="1100" dirty="0" smtClean="0">
                <a:latin typeface="AhnbergHand"/>
                <a:cs typeface="AhnbergHand"/>
              </a:rPr>
              <a:t>ISP CGN</a:t>
            </a:r>
            <a:endParaRPr lang="en-US" sz="1100" dirty="0">
              <a:latin typeface="AhnbergHand"/>
              <a:cs typeface="AhnbergHand"/>
            </a:endParaRPr>
          </a:p>
        </p:txBody>
      </p:sp>
      <p:sp>
        <p:nvSpPr>
          <p:cNvPr id="56" name="TextBox 55"/>
          <p:cNvSpPr txBox="1"/>
          <p:nvPr/>
        </p:nvSpPr>
        <p:spPr>
          <a:xfrm>
            <a:off x="4957832" y="2647079"/>
            <a:ext cx="1182986" cy="307777"/>
          </a:xfrm>
          <a:prstGeom prst="rect">
            <a:avLst/>
          </a:prstGeom>
          <a:noFill/>
        </p:spPr>
        <p:txBody>
          <a:bodyPr wrap="none" rtlCol="0">
            <a:spAutoFit/>
          </a:bodyPr>
          <a:lstStyle/>
          <a:p>
            <a:r>
              <a:rPr lang="en-US" sz="1400" dirty="0" smtClean="0"/>
              <a:t>192.0.2.0/24</a:t>
            </a:r>
            <a:endParaRPr lang="en-US" sz="1400" dirty="0"/>
          </a:p>
        </p:txBody>
      </p:sp>
      <p:sp>
        <p:nvSpPr>
          <p:cNvPr id="49" name="Freeform 48"/>
          <p:cNvSpPr/>
          <p:nvPr/>
        </p:nvSpPr>
        <p:spPr>
          <a:xfrm>
            <a:off x="6544765" y="2853407"/>
            <a:ext cx="880815"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5765538" y="2722538"/>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7501598" y="2238422"/>
            <a:ext cx="585120" cy="1312896"/>
            <a:chOff x="7501598" y="2412006"/>
            <a:chExt cx="585120" cy="1312896"/>
          </a:xfrm>
        </p:grpSpPr>
        <p:sp>
          <p:nvSpPr>
            <p:cNvPr id="5" name="Freeform 4"/>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TextBox 60"/>
          <p:cNvSpPr txBox="1"/>
          <p:nvPr/>
        </p:nvSpPr>
        <p:spPr>
          <a:xfrm>
            <a:off x="7385393" y="4277477"/>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62" name="TextBox 61"/>
          <p:cNvSpPr txBox="1"/>
          <p:nvPr/>
        </p:nvSpPr>
        <p:spPr>
          <a:xfrm>
            <a:off x="5908863" y="3047302"/>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64" name="TextBox 63"/>
          <p:cNvSpPr txBox="1"/>
          <p:nvPr/>
        </p:nvSpPr>
        <p:spPr>
          <a:xfrm>
            <a:off x="6161341" y="4997586"/>
            <a:ext cx="5350266" cy="369332"/>
          </a:xfrm>
          <a:prstGeom prst="rect">
            <a:avLst/>
          </a:prstGeom>
          <a:noFill/>
        </p:spPr>
        <p:txBody>
          <a:bodyPr wrap="square" rtlCol="0">
            <a:spAutoFit/>
          </a:bodyPr>
          <a:lstStyle/>
          <a:p>
            <a:r>
              <a:rPr lang="pl-PL" sz="900" dirty="0" err="1"/>
              <a:t>webserver.net</a:t>
            </a:r>
            <a:r>
              <a:rPr lang="pl-PL" sz="900" dirty="0"/>
              <a:t> </a:t>
            </a:r>
            <a:r>
              <a:rPr lang="pl-PL" sz="900" dirty="0" smtClean="0"/>
              <a:t>[192.0.2.1</a:t>
            </a:r>
            <a:r>
              <a:rPr lang="pl-PL" sz="900" dirty="0"/>
              <a:t>]::45800 [31/</a:t>
            </a:r>
            <a:r>
              <a:rPr lang="pl-PL" sz="900" dirty="0" err="1"/>
              <a:t>Aug</a:t>
            </a:r>
            <a:r>
              <a:rPr lang="pl-PL" sz="900" dirty="0"/>
              <a:t>/2013:00:00:08 </a:t>
            </a:r>
            <a:endParaRPr lang="pl-PL" sz="900" dirty="0" smtClean="0"/>
          </a:p>
          <a:p>
            <a:r>
              <a:rPr lang="pl-PL" sz="900"/>
              <a:t> </a:t>
            </a:r>
            <a:r>
              <a:rPr lang="pl-PL" sz="900" smtClean="0"/>
              <a:t>                            +</a:t>
            </a:r>
            <a:r>
              <a:rPr lang="pl-PL" sz="900" dirty="0"/>
              <a:t>0000] "GET /1x1.png HTTP/1.1" 200 </a:t>
            </a:r>
            <a:endParaRPr lang="en-US" sz="900" dirty="0"/>
          </a:p>
        </p:txBody>
      </p:sp>
      <p:sp>
        <p:nvSpPr>
          <p:cNvPr id="65" name="TextBox 64"/>
          <p:cNvSpPr txBox="1"/>
          <p:nvPr/>
        </p:nvSpPr>
        <p:spPr>
          <a:xfrm>
            <a:off x="6105763" y="4827336"/>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66" name="TextBox 65"/>
          <p:cNvSpPr txBox="1"/>
          <p:nvPr/>
        </p:nvSpPr>
        <p:spPr>
          <a:xfrm>
            <a:off x="6885431" y="5371464"/>
            <a:ext cx="2852396" cy="1338828"/>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192.0.2.1</a:t>
            </a:r>
            <a:endParaRPr lang="en-US" sz="900" dirty="0"/>
          </a:p>
          <a:p>
            <a:r>
              <a:rPr lang="en-US" sz="900" dirty="0" err="1"/>
              <a:t>NetRange</a:t>
            </a:r>
            <a:r>
              <a:rPr lang="en-US" sz="900" dirty="0"/>
              <a:t>:       192.0.2.0 - 192.0.2.255</a:t>
            </a:r>
          </a:p>
          <a:p>
            <a:r>
              <a:rPr lang="en-US" sz="900" dirty="0"/>
              <a:t>CIDR:           192.0.2.0/24</a:t>
            </a:r>
          </a:p>
          <a:p>
            <a:r>
              <a:rPr lang="en-US" sz="900" dirty="0" err="1"/>
              <a:t>OriginAS</a:t>
            </a:r>
            <a:r>
              <a:rPr lang="en-US" sz="900" dirty="0"/>
              <a:t>:</a:t>
            </a:r>
          </a:p>
          <a:p>
            <a:r>
              <a:rPr lang="en-US" sz="900" dirty="0" err="1"/>
              <a:t>NetName</a:t>
            </a:r>
            <a:r>
              <a:rPr lang="en-US" sz="900" dirty="0"/>
              <a:t>:        TEST-NET-1</a:t>
            </a:r>
          </a:p>
          <a:p>
            <a:r>
              <a:rPr lang="en-US" sz="900" dirty="0" err="1"/>
              <a:t>NetHandle</a:t>
            </a:r>
            <a:r>
              <a:rPr lang="en-US" sz="900" dirty="0"/>
              <a:t>:      NET-192-0-2-0-1</a:t>
            </a:r>
          </a:p>
          <a:p>
            <a:r>
              <a:rPr lang="en-US" sz="900" dirty="0"/>
              <a:t>Parent:         NET-192-0-0-0-0</a:t>
            </a:r>
          </a:p>
          <a:p>
            <a:r>
              <a:rPr lang="en-US" sz="900" dirty="0" err="1"/>
              <a:t>NetType</a:t>
            </a:r>
            <a:r>
              <a:rPr lang="en-US" sz="900" dirty="0"/>
              <a:t>:        IANA Special Use</a:t>
            </a:r>
          </a:p>
          <a:p>
            <a:endParaRPr lang="en-US" sz="900" dirty="0"/>
          </a:p>
        </p:txBody>
      </p:sp>
      <p:sp>
        <p:nvSpPr>
          <p:cNvPr id="67" name="Freeform 66"/>
          <p:cNvSpPr/>
          <p:nvPr/>
        </p:nvSpPr>
        <p:spPr>
          <a:xfrm>
            <a:off x="6377689" y="3605535"/>
            <a:ext cx="1409432" cy="1218409"/>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03753" y="5253404"/>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TextBox 57"/>
          <p:cNvSpPr txBox="1"/>
          <p:nvPr/>
        </p:nvSpPr>
        <p:spPr>
          <a:xfrm>
            <a:off x="2585546" y="4687534"/>
            <a:ext cx="1699785" cy="261610"/>
          </a:xfrm>
          <a:prstGeom prst="rect">
            <a:avLst/>
          </a:prstGeom>
          <a:noFill/>
        </p:spPr>
        <p:txBody>
          <a:bodyPr wrap="square" rtlCol="0">
            <a:spAutoFit/>
          </a:bodyPr>
          <a:lstStyle/>
          <a:p>
            <a:r>
              <a:rPr lang="en-US" sz="1100" dirty="0">
                <a:latin typeface="AhnbergHand"/>
                <a:cs typeface="AhnbergHand"/>
              </a:rPr>
              <a:t>ISP CGN </a:t>
            </a:r>
            <a:r>
              <a:rPr lang="en-US" sz="1100" dirty="0" smtClean="0">
                <a:latin typeface="AhnbergHand"/>
                <a:cs typeface="AhnbergHand"/>
              </a:rPr>
              <a:t>Log</a:t>
            </a:r>
            <a:endParaRPr lang="en-US" sz="1100" dirty="0">
              <a:latin typeface="AhnbergHand"/>
              <a:cs typeface="AhnbergHand"/>
            </a:endParaRPr>
          </a:p>
        </p:txBody>
      </p:sp>
      <p:sp>
        <p:nvSpPr>
          <p:cNvPr id="63" name="TextBox 62"/>
          <p:cNvSpPr txBox="1"/>
          <p:nvPr/>
        </p:nvSpPr>
        <p:spPr>
          <a:xfrm>
            <a:off x="2576827" y="4893051"/>
            <a:ext cx="4308603" cy="369332"/>
          </a:xfrm>
          <a:prstGeom prst="rect">
            <a:avLst/>
          </a:prstGeom>
          <a:noFill/>
        </p:spPr>
        <p:txBody>
          <a:bodyPr wrap="square" rtlCol="0">
            <a:spAutoFit/>
          </a:bodyPr>
          <a:lstStyle/>
          <a:p>
            <a:r>
              <a:rPr lang="pl-PL" sz="900" dirty="0"/>
              <a:t>31/</a:t>
            </a:r>
            <a:r>
              <a:rPr lang="pl-PL" sz="900" dirty="0" err="1"/>
              <a:t>Aug</a:t>
            </a:r>
            <a:r>
              <a:rPr lang="pl-PL" sz="900" dirty="0"/>
              <a:t>/2013:00:00:</a:t>
            </a:r>
            <a:r>
              <a:rPr lang="pl-PL" sz="900" dirty="0" smtClean="0"/>
              <a:t>02</a:t>
            </a:r>
          </a:p>
          <a:p>
            <a:r>
              <a:rPr lang="pl-PL" sz="900" dirty="0"/>
              <a:t> </a:t>
            </a:r>
            <a:r>
              <a:rPr lang="pl-PL" sz="900" dirty="0" smtClean="0"/>
              <a:t>   172.16.5.6:34233 128.66.0.0:80 -&gt; 192.0.2.1:45800 128.66.0.0:80</a:t>
            </a:r>
          </a:p>
        </p:txBody>
      </p:sp>
      <p:sp>
        <p:nvSpPr>
          <p:cNvPr id="45" name="Freeform 44"/>
          <p:cNvSpPr/>
          <p:nvPr/>
        </p:nvSpPr>
        <p:spPr>
          <a:xfrm>
            <a:off x="4640866" y="5233134"/>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2783245" y="5228418"/>
            <a:ext cx="886493" cy="74002"/>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2292295" y="1216275"/>
            <a:ext cx="1484979" cy="261610"/>
          </a:xfrm>
          <a:prstGeom prst="rect">
            <a:avLst/>
          </a:prstGeom>
          <a:noFill/>
        </p:spPr>
        <p:txBody>
          <a:bodyPr wrap="none" rtlCol="0">
            <a:spAutoFit/>
          </a:bodyPr>
          <a:lstStyle/>
          <a:p>
            <a:r>
              <a:rPr lang="en-US" sz="1100" dirty="0" smtClean="0">
                <a:latin typeface="AhnbergHand"/>
                <a:cs typeface="AhnbergHand"/>
              </a:rPr>
              <a:t>ISP RADIUS Log</a:t>
            </a:r>
            <a:endParaRPr lang="en-US" sz="1100" dirty="0">
              <a:latin typeface="AhnbergHand"/>
              <a:cs typeface="AhnbergHand"/>
            </a:endParaRPr>
          </a:p>
        </p:txBody>
      </p:sp>
      <p:sp>
        <p:nvSpPr>
          <p:cNvPr id="71" name="TextBox 70"/>
          <p:cNvSpPr txBox="1"/>
          <p:nvPr/>
        </p:nvSpPr>
        <p:spPr>
          <a:xfrm>
            <a:off x="2356756" y="1477885"/>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172.16.5.6:34000-40000</a:t>
            </a:r>
          </a:p>
        </p:txBody>
      </p:sp>
      <p:sp>
        <p:nvSpPr>
          <p:cNvPr id="74" name="Freeform 73"/>
          <p:cNvSpPr/>
          <p:nvPr/>
        </p:nvSpPr>
        <p:spPr>
          <a:xfrm>
            <a:off x="5218424" y="5330647"/>
            <a:ext cx="1990326" cy="1386578"/>
          </a:xfrm>
          <a:custGeom>
            <a:avLst/>
            <a:gdLst>
              <a:gd name="connsiteX0" fmla="*/ 1990326 w 1990326"/>
              <a:gd name="connsiteY0" fmla="*/ 1247543 h 1386578"/>
              <a:gd name="connsiteX1" fmla="*/ 1374033 w 1990326"/>
              <a:gd name="connsiteY1" fmla="*/ 1284897 h 1386578"/>
              <a:gd name="connsiteX2" fmla="*/ 94761 w 1990326"/>
              <a:gd name="connsiteY2" fmla="*/ 108239 h 1386578"/>
              <a:gd name="connsiteX3" fmla="*/ 85423 w 1990326"/>
              <a:gd name="connsiteY3" fmla="*/ 164271 h 1386578"/>
              <a:gd name="connsiteX4" fmla="*/ 10721 w 1990326"/>
              <a:gd name="connsiteY4" fmla="*/ 5515 h 1386578"/>
              <a:gd name="connsiteX5" fmla="*/ 178800 w 1990326"/>
              <a:gd name="connsiteY5" fmla="*/ 33531 h 138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326" h="1386578">
                <a:moveTo>
                  <a:pt x="1990326" y="1247543"/>
                </a:moveTo>
                <a:cubicBezTo>
                  <a:pt x="1840143" y="1361162"/>
                  <a:pt x="1689960" y="1474781"/>
                  <a:pt x="1374033" y="1284897"/>
                </a:cubicBezTo>
                <a:cubicBezTo>
                  <a:pt x="1058106" y="1095013"/>
                  <a:pt x="309529" y="295010"/>
                  <a:pt x="94761" y="108239"/>
                </a:cubicBezTo>
                <a:cubicBezTo>
                  <a:pt x="-120007" y="-78532"/>
                  <a:pt x="99430" y="181392"/>
                  <a:pt x="85423" y="164271"/>
                </a:cubicBezTo>
                <a:cubicBezTo>
                  <a:pt x="71416" y="147150"/>
                  <a:pt x="-4842" y="27305"/>
                  <a:pt x="10721" y="5515"/>
                </a:cubicBezTo>
                <a:cubicBezTo>
                  <a:pt x="26284" y="-16275"/>
                  <a:pt x="178800" y="33531"/>
                  <a:pt x="178800" y="33531"/>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74"/>
          <p:cNvSpPr/>
          <p:nvPr/>
        </p:nvSpPr>
        <p:spPr>
          <a:xfrm>
            <a:off x="3452855" y="5310568"/>
            <a:ext cx="1468144" cy="231257"/>
          </a:xfrm>
          <a:custGeom>
            <a:avLst/>
            <a:gdLst>
              <a:gd name="connsiteX0" fmla="*/ 1468144 w 1468144"/>
              <a:gd name="connsiteY0" fmla="*/ 90964 h 231257"/>
              <a:gd name="connsiteX1" fmla="*/ 814501 w 1468144"/>
              <a:gd name="connsiteY1" fmla="*/ 231043 h 231257"/>
              <a:gd name="connsiteX2" fmla="*/ 58142 w 1468144"/>
              <a:gd name="connsiteY2" fmla="*/ 62949 h 231257"/>
              <a:gd name="connsiteX3" fmla="*/ 48804 w 1468144"/>
              <a:gd name="connsiteY3" fmla="*/ 100303 h 231257"/>
              <a:gd name="connsiteX4" fmla="*/ 30129 w 1468144"/>
              <a:gd name="connsiteY4" fmla="*/ 6917 h 231257"/>
              <a:gd name="connsiteX5" fmla="*/ 151520 w 1468144"/>
              <a:gd name="connsiteY5" fmla="*/ 6917 h 2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8144" h="231257">
                <a:moveTo>
                  <a:pt x="1468144" y="90964"/>
                </a:moveTo>
                <a:cubicBezTo>
                  <a:pt x="1258822" y="163338"/>
                  <a:pt x="1049501" y="235712"/>
                  <a:pt x="814501" y="231043"/>
                </a:cubicBezTo>
                <a:cubicBezTo>
                  <a:pt x="579501" y="226374"/>
                  <a:pt x="185758" y="84739"/>
                  <a:pt x="58142" y="62949"/>
                </a:cubicBezTo>
                <a:cubicBezTo>
                  <a:pt x="-69474" y="41159"/>
                  <a:pt x="53473" y="109642"/>
                  <a:pt x="48804" y="100303"/>
                </a:cubicBezTo>
                <a:cubicBezTo>
                  <a:pt x="44135" y="90964"/>
                  <a:pt x="13010" y="22481"/>
                  <a:pt x="30129" y="6917"/>
                </a:cubicBezTo>
                <a:cubicBezTo>
                  <a:pt x="47248" y="-8647"/>
                  <a:pt x="151520" y="6917"/>
                  <a:pt x="151520" y="691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2138586" y="2965494"/>
            <a:ext cx="1033256" cy="307777"/>
          </a:xfrm>
          <a:prstGeom prst="rect">
            <a:avLst/>
          </a:prstGeom>
          <a:noFill/>
        </p:spPr>
        <p:txBody>
          <a:bodyPr wrap="none" rtlCol="0">
            <a:spAutoFit/>
          </a:bodyPr>
          <a:lstStyle/>
          <a:p>
            <a:r>
              <a:rPr lang="en-US" sz="1400" dirty="0" smtClean="0"/>
              <a:t>172.16.5.6</a:t>
            </a:r>
            <a:endParaRPr lang="en-US" sz="1400" dirty="0"/>
          </a:p>
        </p:txBody>
      </p:sp>
      <p:sp>
        <p:nvSpPr>
          <p:cNvPr id="53" name="Freeform 52"/>
          <p:cNvSpPr/>
          <p:nvPr/>
        </p:nvSpPr>
        <p:spPr>
          <a:xfrm>
            <a:off x="3342640" y="1640363"/>
            <a:ext cx="529911" cy="3104357"/>
          </a:xfrm>
          <a:custGeom>
            <a:avLst/>
            <a:gdLst>
              <a:gd name="connsiteX0" fmla="*/ 0 w 529911"/>
              <a:gd name="connsiteY0" fmla="*/ 3104357 h 3104357"/>
              <a:gd name="connsiteX1" fmla="*/ 528320 w 529911"/>
              <a:gd name="connsiteY1" fmla="*/ 2108677 h 3104357"/>
              <a:gd name="connsiteX2" fmla="*/ 162560 w 529911"/>
              <a:gd name="connsiteY2" fmla="*/ 117317 h 3104357"/>
              <a:gd name="connsiteX3" fmla="*/ 132080 w 529911"/>
              <a:gd name="connsiteY3" fmla="*/ 208757 h 3104357"/>
              <a:gd name="connsiteX4" fmla="*/ 162560 w 529911"/>
              <a:gd name="connsiteY4" fmla="*/ 5557 h 3104357"/>
              <a:gd name="connsiteX5" fmla="*/ 254000 w 529911"/>
              <a:gd name="connsiteY5" fmla="*/ 76677 h 31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11" h="3104357">
                <a:moveTo>
                  <a:pt x="0" y="3104357"/>
                </a:moveTo>
                <a:cubicBezTo>
                  <a:pt x="250613" y="2855437"/>
                  <a:pt x="501227" y="2606517"/>
                  <a:pt x="528320" y="2108677"/>
                </a:cubicBezTo>
                <a:cubicBezTo>
                  <a:pt x="555413" y="1610837"/>
                  <a:pt x="228600" y="433970"/>
                  <a:pt x="162560" y="117317"/>
                </a:cubicBezTo>
                <a:cubicBezTo>
                  <a:pt x="96520" y="-199336"/>
                  <a:pt x="132080" y="227384"/>
                  <a:pt x="132080" y="208757"/>
                </a:cubicBezTo>
                <a:cubicBezTo>
                  <a:pt x="132080" y="190130"/>
                  <a:pt x="142240" y="27570"/>
                  <a:pt x="162560" y="5557"/>
                </a:cubicBezTo>
                <a:cubicBezTo>
                  <a:pt x="182880" y="-16456"/>
                  <a:pt x="254000" y="76677"/>
                  <a:pt x="254000" y="76677"/>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2377440" y="1778000"/>
            <a:ext cx="487680" cy="1178708"/>
          </a:xfrm>
          <a:custGeom>
            <a:avLst/>
            <a:gdLst>
              <a:gd name="connsiteX0" fmla="*/ 487680 w 487680"/>
              <a:gd name="connsiteY0" fmla="*/ 0 h 1178708"/>
              <a:gd name="connsiteX1" fmla="*/ 81280 w 487680"/>
              <a:gd name="connsiteY1" fmla="*/ 538480 h 1178708"/>
              <a:gd name="connsiteX2" fmla="*/ 101600 w 487680"/>
              <a:gd name="connsiteY2" fmla="*/ 1158240 h 1178708"/>
              <a:gd name="connsiteX3" fmla="*/ 172720 w 487680"/>
              <a:gd name="connsiteY3" fmla="*/ 1026160 h 1178708"/>
              <a:gd name="connsiteX4" fmla="*/ 81280 w 487680"/>
              <a:gd name="connsiteY4" fmla="*/ 1178560 h 1178708"/>
              <a:gd name="connsiteX5" fmla="*/ 0 w 487680"/>
              <a:gd name="connsiteY5" fmla="*/ 1056640 h 1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 h="1178708">
                <a:moveTo>
                  <a:pt x="487680" y="0"/>
                </a:moveTo>
                <a:cubicBezTo>
                  <a:pt x="316653" y="172720"/>
                  <a:pt x="145627" y="345440"/>
                  <a:pt x="81280" y="538480"/>
                </a:cubicBezTo>
                <a:cubicBezTo>
                  <a:pt x="16933" y="731520"/>
                  <a:pt x="86360" y="1076960"/>
                  <a:pt x="101600" y="1158240"/>
                </a:cubicBezTo>
                <a:cubicBezTo>
                  <a:pt x="116840" y="1239520"/>
                  <a:pt x="176107" y="1022773"/>
                  <a:pt x="172720" y="1026160"/>
                </a:cubicBezTo>
                <a:cubicBezTo>
                  <a:pt x="169333" y="1029547"/>
                  <a:pt x="110067" y="1173480"/>
                  <a:pt x="81280" y="1178560"/>
                </a:cubicBezTo>
                <a:cubicBezTo>
                  <a:pt x="52493" y="1183640"/>
                  <a:pt x="0" y="1056640"/>
                  <a:pt x="0" y="1056640"/>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4328088" y="1689887"/>
            <a:ext cx="756358" cy="37659"/>
          </a:xfrm>
          <a:custGeom>
            <a:avLst/>
            <a:gdLst>
              <a:gd name="connsiteX0" fmla="*/ 0 w 756358"/>
              <a:gd name="connsiteY0" fmla="*/ 37659 h 37659"/>
              <a:gd name="connsiteX1" fmla="*/ 438875 w 756358"/>
              <a:gd name="connsiteY1" fmla="*/ 304 h 37659"/>
              <a:gd name="connsiteX2" fmla="*/ 756358 w 756358"/>
              <a:gd name="connsiteY2" fmla="*/ 18981 h 37659"/>
            </a:gdLst>
            <a:ahLst/>
            <a:cxnLst>
              <a:cxn ang="0">
                <a:pos x="connsiteX0" y="connsiteY0"/>
              </a:cxn>
              <a:cxn ang="0">
                <a:pos x="connsiteX1" y="connsiteY1"/>
              </a:cxn>
              <a:cxn ang="0">
                <a:pos x="connsiteX2" y="connsiteY2"/>
              </a:cxn>
            </a:cxnLst>
            <a:rect l="l" t="t" r="r" b="b"/>
            <a:pathLst>
              <a:path w="756358" h="37659">
                <a:moveTo>
                  <a:pt x="0" y="37659"/>
                </a:moveTo>
                <a:cubicBezTo>
                  <a:pt x="156407" y="20538"/>
                  <a:pt x="312815" y="3417"/>
                  <a:pt x="438875" y="304"/>
                </a:cubicBezTo>
                <a:cubicBezTo>
                  <a:pt x="564935" y="-2809"/>
                  <a:pt x="756358" y="18981"/>
                  <a:pt x="756358" y="189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0734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272"/>
              </a:spcBef>
            </a:pPr>
            <a:r>
              <a:rPr lang="en-US" sz="2800" dirty="0" err="1" smtClean="0"/>
              <a:t>Traceback</a:t>
            </a:r>
            <a:r>
              <a:rPr lang="en-US" sz="2800" dirty="0" smtClean="0"/>
              <a:t> to an end site is keyed by an </a:t>
            </a:r>
            <a:r>
              <a:rPr lang="en-US" sz="2800" b="1" dirty="0" smtClean="0"/>
              <a:t>IP address </a:t>
            </a:r>
            <a:r>
              <a:rPr lang="en-US" sz="2800" dirty="0" smtClean="0"/>
              <a:t>AND </a:t>
            </a:r>
            <a:r>
              <a:rPr lang="en-US" sz="2800" b="1" dirty="0" smtClean="0"/>
              <a:t>a port address</a:t>
            </a:r>
            <a:r>
              <a:rPr lang="en-US" sz="2800" dirty="0" smtClean="0"/>
              <a:t>, AND a </a:t>
            </a:r>
            <a:r>
              <a:rPr lang="en-US" sz="2800" b="1" dirty="0" smtClean="0"/>
              <a:t>date/time </a:t>
            </a:r>
            <a:r>
              <a:rPr lang="en-US" sz="2800" dirty="0" smtClean="0"/>
              <a:t>(</a:t>
            </a:r>
            <a:r>
              <a:rPr lang="en-US" sz="2000" dirty="0" err="1" smtClean="0"/>
              <a:t>uSec</a:t>
            </a:r>
            <a:r>
              <a:rPr lang="en-US" sz="2000" dirty="0" smtClean="0"/>
              <a:t>!</a:t>
            </a:r>
            <a:r>
              <a:rPr lang="en-US" sz="2800" dirty="0" smtClean="0"/>
              <a:t>)</a:t>
            </a:r>
          </a:p>
          <a:p>
            <a:pPr lvl="1">
              <a:spcBef>
                <a:spcPts val="1272"/>
              </a:spcBef>
            </a:pPr>
            <a:r>
              <a:rPr lang="en-US" sz="2400" dirty="0" smtClean="0"/>
              <a:t>Requires access to:</a:t>
            </a:r>
          </a:p>
          <a:p>
            <a:pPr lvl="2">
              <a:spcBef>
                <a:spcPts val="1272"/>
              </a:spcBef>
            </a:pPr>
            <a:r>
              <a:rPr lang="en-US" sz="2000" dirty="0" smtClean="0"/>
              <a:t>WHOIS records to identify the ISP, </a:t>
            </a:r>
          </a:p>
          <a:p>
            <a:pPr lvl="2">
              <a:spcBef>
                <a:spcPts val="1272"/>
              </a:spcBef>
            </a:pPr>
            <a:r>
              <a:rPr lang="en-US" sz="2000" dirty="0" smtClean="0"/>
              <a:t>the ISP’s CGN logs to identify the ISP’s private address, and </a:t>
            </a:r>
          </a:p>
          <a:p>
            <a:pPr lvl="2">
              <a:spcBef>
                <a:spcPts val="1272"/>
              </a:spcBef>
            </a:pPr>
            <a:r>
              <a:rPr lang="en-US" sz="2000" dirty="0" smtClean="0"/>
              <a:t>the ISP’s AAA logs to identify the end site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47</a:t>
            </a:fld>
            <a:endParaRPr lang="en-US"/>
          </a:p>
        </p:txBody>
      </p:sp>
    </p:spTree>
    <p:extLst>
      <p:ext uri="{BB962C8B-B14F-4D97-AF65-F5344CB8AC3E}">
        <p14:creationId xmlns:p14="http://schemas.microsoft.com/office/powerpoint/2010/main" val="2391357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Assumptions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a:spcBef>
                <a:spcPts val="1272"/>
              </a:spcBef>
            </a:pPr>
            <a:r>
              <a:rPr lang="en-US" sz="2800" dirty="0" err="1" smtClean="0"/>
              <a:t>Traceback</a:t>
            </a:r>
            <a:r>
              <a:rPr lang="en-US" sz="2800" dirty="0" smtClean="0"/>
              <a:t> to an end site is keyed by an </a:t>
            </a:r>
            <a:r>
              <a:rPr lang="en-US" sz="2800" b="1" dirty="0" smtClean="0"/>
              <a:t>IP address </a:t>
            </a:r>
            <a:r>
              <a:rPr lang="en-US" sz="2800" dirty="0" smtClean="0"/>
              <a:t>AND </a:t>
            </a:r>
            <a:r>
              <a:rPr lang="en-US" sz="2800" b="1" dirty="0" smtClean="0"/>
              <a:t>a port address</a:t>
            </a:r>
            <a:r>
              <a:rPr lang="en-US" sz="2800" dirty="0" smtClean="0"/>
              <a:t>, AND a </a:t>
            </a:r>
            <a:r>
              <a:rPr lang="en-US" sz="2800" b="1" dirty="0" smtClean="0"/>
              <a:t>date/time </a:t>
            </a:r>
            <a:r>
              <a:rPr lang="en-US" sz="2800" dirty="0" smtClean="0"/>
              <a:t>(</a:t>
            </a:r>
            <a:r>
              <a:rPr lang="en-US" sz="2000" dirty="0" err="1" smtClean="0"/>
              <a:t>uSec</a:t>
            </a:r>
            <a:r>
              <a:rPr lang="en-US" sz="2000" dirty="0" smtClean="0"/>
              <a:t>!</a:t>
            </a:r>
            <a:r>
              <a:rPr lang="en-US" sz="2800" dirty="0" smtClean="0"/>
              <a:t>)</a:t>
            </a:r>
          </a:p>
          <a:p>
            <a:pPr lvl="1">
              <a:spcBef>
                <a:spcPts val="1272"/>
              </a:spcBef>
            </a:pPr>
            <a:r>
              <a:rPr lang="en-US" sz="2400" dirty="0" smtClean="0"/>
              <a:t>Requires access to:</a:t>
            </a:r>
          </a:p>
          <a:p>
            <a:pPr lvl="2">
              <a:spcBef>
                <a:spcPts val="1272"/>
              </a:spcBef>
            </a:pPr>
            <a:r>
              <a:rPr lang="en-US" sz="2000" dirty="0" smtClean="0"/>
              <a:t>WHOIS records to identify the ISP, </a:t>
            </a:r>
          </a:p>
          <a:p>
            <a:pPr lvl="2">
              <a:spcBef>
                <a:spcPts val="1272"/>
              </a:spcBef>
            </a:pPr>
            <a:r>
              <a:rPr lang="en-US" sz="2000" dirty="0" smtClean="0"/>
              <a:t>the ISP’s CGN logs to identify the ISP’s private address, and </a:t>
            </a:r>
          </a:p>
          <a:p>
            <a:pPr lvl="2">
              <a:spcBef>
                <a:spcPts val="1272"/>
              </a:spcBef>
            </a:pPr>
            <a:r>
              <a:rPr lang="en-US" sz="2000" dirty="0" smtClean="0"/>
              <a:t>the ISP’s AAA logs to identify the end site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48</a:t>
            </a:fld>
            <a:endParaRPr lang="en-US"/>
          </a:p>
        </p:txBody>
      </p:sp>
      <p:sp>
        <p:nvSpPr>
          <p:cNvPr id="5" name="TextBox 4"/>
          <p:cNvSpPr txBox="1"/>
          <p:nvPr/>
        </p:nvSpPr>
        <p:spPr>
          <a:xfrm>
            <a:off x="2522177" y="2548712"/>
            <a:ext cx="2920457" cy="461665"/>
          </a:xfrm>
          <a:prstGeom prst="rect">
            <a:avLst/>
          </a:prstGeom>
          <a:noFill/>
        </p:spPr>
        <p:txBody>
          <a:bodyPr wrap="none" rtlCol="0">
            <a:spAutoFit/>
          </a:bodyPr>
          <a:lstStyle/>
          <a:p>
            <a:r>
              <a:rPr lang="en-US" dirty="0" smtClean="0">
                <a:solidFill>
                  <a:srgbClr val="FF0000"/>
                </a:solidFill>
                <a:latin typeface="AhnbergHand"/>
                <a:cs typeface="AhnbergHand"/>
              </a:rPr>
              <a:t>Nobody logs this!</a:t>
            </a:r>
            <a:endParaRPr lang="en-US" dirty="0">
              <a:solidFill>
                <a:srgbClr val="FF0000"/>
              </a:solidFill>
              <a:latin typeface="AhnbergHand"/>
              <a:cs typeface="AhnbergHand"/>
            </a:endParaRPr>
          </a:p>
        </p:txBody>
      </p:sp>
      <p:sp>
        <p:nvSpPr>
          <p:cNvPr id="6" name="Freeform 5"/>
          <p:cNvSpPr/>
          <p:nvPr/>
        </p:nvSpPr>
        <p:spPr>
          <a:xfrm>
            <a:off x="2920703" y="2042525"/>
            <a:ext cx="2643129" cy="630519"/>
          </a:xfrm>
          <a:custGeom>
            <a:avLst/>
            <a:gdLst>
              <a:gd name="connsiteX0" fmla="*/ 596135 w 2643129"/>
              <a:gd name="connsiteY0" fmla="*/ 630519 h 630519"/>
              <a:gd name="connsiteX1" fmla="*/ 676063 w 2643129"/>
              <a:gd name="connsiteY1" fmla="*/ 435147 h 630519"/>
              <a:gd name="connsiteX2" fmla="*/ 915847 w 2643129"/>
              <a:gd name="connsiteY2" fmla="*/ 435147 h 630519"/>
              <a:gd name="connsiteX3" fmla="*/ 1874985 w 2643129"/>
              <a:gd name="connsiteY3" fmla="*/ 461788 h 630519"/>
              <a:gd name="connsiteX4" fmla="*/ 2487767 w 2643129"/>
              <a:gd name="connsiteY4" fmla="*/ 444027 h 630519"/>
              <a:gd name="connsiteX5" fmla="*/ 2638742 w 2643129"/>
              <a:gd name="connsiteY5" fmla="*/ 106567 h 630519"/>
              <a:gd name="connsiteX6" fmla="*/ 2372315 w 2643129"/>
              <a:gd name="connsiteY6" fmla="*/ 0 h 630519"/>
              <a:gd name="connsiteX7" fmla="*/ 764872 w 2643129"/>
              <a:gd name="connsiteY7" fmla="*/ 44403 h 630519"/>
              <a:gd name="connsiteX8" fmla="*/ 81042 w 2643129"/>
              <a:gd name="connsiteY8" fmla="*/ 44403 h 630519"/>
              <a:gd name="connsiteX9" fmla="*/ 54400 w 2643129"/>
              <a:gd name="connsiteY9" fmla="*/ 390744 h 630519"/>
              <a:gd name="connsiteX10" fmla="*/ 454040 w 2643129"/>
              <a:gd name="connsiteY10" fmla="*/ 417386 h 630519"/>
              <a:gd name="connsiteX11" fmla="*/ 596135 w 2643129"/>
              <a:gd name="connsiteY11" fmla="*/ 559474 h 63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3129" h="630519">
                <a:moveTo>
                  <a:pt x="596135" y="630519"/>
                </a:moveTo>
                <a:cubicBezTo>
                  <a:pt x="609456" y="549114"/>
                  <a:pt x="622778" y="467709"/>
                  <a:pt x="676063" y="435147"/>
                </a:cubicBezTo>
                <a:cubicBezTo>
                  <a:pt x="729348" y="402585"/>
                  <a:pt x="915847" y="435147"/>
                  <a:pt x="915847" y="435147"/>
                </a:cubicBezTo>
                <a:lnTo>
                  <a:pt x="1874985" y="461788"/>
                </a:lnTo>
                <a:cubicBezTo>
                  <a:pt x="2136972" y="463268"/>
                  <a:pt x="2360474" y="503230"/>
                  <a:pt x="2487767" y="444027"/>
                </a:cubicBezTo>
                <a:cubicBezTo>
                  <a:pt x="2615060" y="384824"/>
                  <a:pt x="2657984" y="180571"/>
                  <a:pt x="2638742" y="106567"/>
                </a:cubicBezTo>
                <a:cubicBezTo>
                  <a:pt x="2619500" y="32563"/>
                  <a:pt x="2372315" y="0"/>
                  <a:pt x="2372315" y="0"/>
                </a:cubicBezTo>
                <a:lnTo>
                  <a:pt x="764872" y="44403"/>
                </a:lnTo>
                <a:cubicBezTo>
                  <a:pt x="382993" y="51803"/>
                  <a:pt x="199454" y="-13320"/>
                  <a:pt x="81042" y="44403"/>
                </a:cubicBezTo>
                <a:cubicBezTo>
                  <a:pt x="-37370" y="102126"/>
                  <a:pt x="-7766" y="328580"/>
                  <a:pt x="54400" y="390744"/>
                </a:cubicBezTo>
                <a:cubicBezTo>
                  <a:pt x="116566" y="452908"/>
                  <a:pt x="363751" y="389264"/>
                  <a:pt x="454040" y="417386"/>
                </a:cubicBezTo>
                <a:cubicBezTo>
                  <a:pt x="544329" y="445508"/>
                  <a:pt x="596135" y="559474"/>
                  <a:pt x="596135" y="55947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49923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ISP CGN Logging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sz="2000" dirty="0" smtClean="0"/>
              <a:t>CGN bindings are formed for EVERY unique TCP and UDP session</a:t>
            </a:r>
          </a:p>
          <a:p>
            <a:pPr marL="0" indent="0">
              <a:buNone/>
            </a:pPr>
            <a:r>
              <a:rPr lang="en-US" sz="2000" dirty="0" smtClean="0"/>
              <a:t>That can be a LOT of data to retain…</a:t>
            </a:r>
            <a:endParaRPr lang="en-US" sz="20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49</a:t>
            </a:fld>
            <a:endParaRPr lang="en-US"/>
          </a:p>
        </p:txBody>
      </p:sp>
      <p:pic>
        <p:nvPicPr>
          <p:cNvPr id="5" name="Picture 4" descr="Screen Shot 2013-09-10 at 4.1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343" y="2320642"/>
            <a:ext cx="5333936" cy="4016583"/>
          </a:xfrm>
          <a:prstGeom prst="rect">
            <a:avLst/>
          </a:prstGeom>
        </p:spPr>
      </p:pic>
      <p:sp>
        <p:nvSpPr>
          <p:cNvPr id="6" name="TextBox 5"/>
          <p:cNvSpPr txBox="1"/>
          <p:nvPr/>
        </p:nvSpPr>
        <p:spPr>
          <a:xfrm>
            <a:off x="3493301" y="6539424"/>
            <a:ext cx="5416868" cy="261610"/>
          </a:xfrm>
          <a:prstGeom prst="rect">
            <a:avLst/>
          </a:prstGeom>
          <a:noFill/>
        </p:spPr>
        <p:txBody>
          <a:bodyPr wrap="none" rtlCol="0">
            <a:spAutoFit/>
          </a:bodyPr>
          <a:lstStyle/>
          <a:p>
            <a:r>
              <a:rPr lang="en-US" sz="1100" dirty="0"/>
              <a:t>http://</a:t>
            </a:r>
            <a:r>
              <a:rPr lang="en-US" sz="1100" dirty="0" err="1"/>
              <a:t>www.nanog.org</a:t>
            </a:r>
            <a:r>
              <a:rPr lang="en-US" sz="1100" dirty="0"/>
              <a:t>/meetings/nanog54/presentations/Tuesday/</a:t>
            </a:r>
            <a:r>
              <a:rPr lang="en-US" sz="1100" dirty="0" err="1"/>
              <a:t>GrundemannLT.pdf</a:t>
            </a:r>
            <a:endParaRPr lang="en-US" sz="1100" dirty="0"/>
          </a:p>
        </p:txBody>
      </p:sp>
      <p:sp>
        <p:nvSpPr>
          <p:cNvPr id="7" name="Freeform 6"/>
          <p:cNvSpPr/>
          <p:nvPr/>
        </p:nvSpPr>
        <p:spPr>
          <a:xfrm>
            <a:off x="1765737" y="1874302"/>
            <a:ext cx="880932" cy="567848"/>
          </a:xfrm>
          <a:custGeom>
            <a:avLst/>
            <a:gdLst>
              <a:gd name="connsiteX0" fmla="*/ 614345 w 880932"/>
              <a:gd name="connsiteY0" fmla="*/ 567848 h 567848"/>
              <a:gd name="connsiteX1" fmla="*/ 863010 w 880932"/>
              <a:gd name="connsiteY1" fmla="*/ 106059 h 567848"/>
              <a:gd name="connsiteX2" fmla="*/ 179181 w 880932"/>
              <a:gd name="connsiteY2" fmla="*/ 17254 h 567848"/>
              <a:gd name="connsiteX3" fmla="*/ 45967 w 880932"/>
              <a:gd name="connsiteY3" fmla="*/ 363595 h 567848"/>
              <a:gd name="connsiteX4" fmla="*/ 845249 w 880932"/>
              <a:gd name="connsiteY4" fmla="*/ 452400 h 56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932" h="567848">
                <a:moveTo>
                  <a:pt x="614345" y="567848"/>
                </a:moveTo>
                <a:cubicBezTo>
                  <a:pt x="774941" y="382836"/>
                  <a:pt x="935537" y="197825"/>
                  <a:pt x="863010" y="106059"/>
                </a:cubicBezTo>
                <a:cubicBezTo>
                  <a:pt x="790483" y="14293"/>
                  <a:pt x="315355" y="-25669"/>
                  <a:pt x="179181" y="17254"/>
                </a:cubicBezTo>
                <a:cubicBezTo>
                  <a:pt x="43007" y="60177"/>
                  <a:pt x="-65044" y="291071"/>
                  <a:pt x="45967" y="363595"/>
                </a:cubicBezTo>
                <a:cubicBezTo>
                  <a:pt x="156978" y="436119"/>
                  <a:pt x="845249" y="452400"/>
                  <a:pt x="845249" y="4524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661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Powderfinger Type"/>
                <a:cs typeface="Powderfinger Type"/>
              </a:rPr>
              <a:t>Internet Eavesdropping </a:t>
            </a:r>
            <a:r>
              <a:rPr lang="en-US" sz="4000" dirty="0" smtClean="0">
                <a:latin typeface="Powderfinger Type"/>
                <a:cs typeface="Powderfinger Type"/>
              </a:rPr>
              <a:t>– 80’s–90’s</a:t>
            </a:r>
            <a:endParaRPr lang="en-US" sz="4000" dirty="0">
              <a:latin typeface="Powderfinger Type"/>
              <a:cs typeface="Powderfinger Type"/>
            </a:endParaRPr>
          </a:p>
        </p:txBody>
      </p:sp>
      <p:sp>
        <p:nvSpPr>
          <p:cNvPr id="3" name="Content Placeholder 2"/>
          <p:cNvSpPr>
            <a:spLocks noGrp="1"/>
          </p:cNvSpPr>
          <p:nvPr>
            <p:ph idx="1"/>
          </p:nvPr>
        </p:nvSpPr>
        <p:spPr/>
        <p:txBody>
          <a:bodyPr/>
          <a:lstStyle/>
          <a:p>
            <a:r>
              <a:rPr lang="en-US" dirty="0" smtClean="0"/>
              <a:t>Modem tap to tape recorder to modem to transcript</a:t>
            </a:r>
          </a:p>
          <a:p>
            <a:r>
              <a:rPr lang="en-US" dirty="0" smtClean="0"/>
              <a:t>Switches with eavesdrop port</a:t>
            </a:r>
          </a:p>
          <a:p>
            <a:r>
              <a:rPr lang="en-US" dirty="0" smtClean="0"/>
              <a:t>Routers with eavesdrop port</a:t>
            </a:r>
          </a:p>
          <a:p>
            <a:endParaRPr lang="en-US" dirty="0" smtClean="0"/>
          </a:p>
          <a:p>
            <a:r>
              <a:rPr lang="en-US" dirty="0" smtClean="0"/>
              <a:t>Data was in the clear, IP addresses were static, and eavesdropping was a case of performing a binary decode of the data stream</a:t>
            </a:r>
            <a:endParaRPr lang="en-US"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a:t>
            </a:fld>
            <a:endParaRPr lang="en-US"/>
          </a:p>
        </p:txBody>
      </p:sp>
      <p:sp>
        <p:nvSpPr>
          <p:cNvPr id="5" name="TextBox 4"/>
          <p:cNvSpPr txBox="1"/>
          <p:nvPr/>
        </p:nvSpPr>
        <p:spPr>
          <a:xfrm rot="20932747">
            <a:off x="4959" y="3817311"/>
            <a:ext cx="9312000" cy="830997"/>
          </a:xfrm>
          <a:prstGeom prst="rect">
            <a:avLst/>
          </a:prstGeom>
          <a:solidFill>
            <a:schemeClr val="bg1"/>
          </a:solidFill>
        </p:spPr>
        <p:txBody>
          <a:bodyPr wrap="none" rtlCol="0">
            <a:spAutoFit/>
          </a:bodyPr>
          <a:lstStyle/>
          <a:p>
            <a:r>
              <a:rPr lang="en-US" dirty="0" smtClean="0">
                <a:solidFill>
                  <a:schemeClr val="tx2"/>
                </a:solidFill>
                <a:latin typeface="AhnbergHand"/>
                <a:cs typeface="AhnbergHand"/>
              </a:rPr>
              <a:t>The Internet is just a telephone network for computers.</a:t>
            </a:r>
          </a:p>
          <a:p>
            <a:r>
              <a:rPr lang="en-US" dirty="0" smtClean="0">
                <a:solidFill>
                  <a:schemeClr val="tx2"/>
                </a:solidFill>
                <a:latin typeface="AhnbergHand"/>
                <a:cs typeface="AhnbergHand"/>
              </a:rPr>
              <a:t>Everything else remains the same! Right?</a:t>
            </a:r>
            <a:endParaRPr lang="en-US" dirty="0">
              <a:solidFill>
                <a:schemeClr val="tx2"/>
              </a:solidFill>
              <a:latin typeface="AhnbergHand"/>
              <a:cs typeface="AhnbergHand"/>
            </a:endParaRPr>
          </a:p>
        </p:txBody>
      </p:sp>
    </p:spTree>
    <p:extLst>
      <p:ext uri="{BB962C8B-B14F-4D97-AF65-F5344CB8AC3E}">
        <p14:creationId xmlns:p14="http://schemas.microsoft.com/office/powerpoint/2010/main" val="1856113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Powderfinger Type"/>
                <a:cs typeface="Powderfinger Type"/>
              </a:rPr>
              <a:t>It could be better than this…</a:t>
            </a:r>
            <a:endParaRPr lang="en-US" sz="3600" dirty="0">
              <a:latin typeface="Powderfinger Type"/>
              <a:cs typeface="Powderfinger Type"/>
            </a:endParaRPr>
          </a:p>
        </p:txBody>
      </p:sp>
      <p:sp>
        <p:nvSpPr>
          <p:cNvPr id="3" name="Content Placeholder 2"/>
          <p:cNvSpPr>
            <a:spLocks noGrp="1"/>
          </p:cNvSpPr>
          <p:nvPr>
            <p:ph idx="1"/>
          </p:nvPr>
        </p:nvSpPr>
        <p:spPr/>
        <p:txBody>
          <a:bodyPr/>
          <a:lstStyle/>
          <a:p>
            <a:r>
              <a:rPr lang="en-US" sz="2400" dirty="0" smtClean="0"/>
              <a:t>Use Port Blocks per customer</a:t>
            </a:r>
          </a:p>
          <a:p>
            <a:pPr marL="0" indent="0">
              <a:buNone/>
            </a:pPr>
            <a:r>
              <a:rPr lang="en-US" sz="2000" dirty="0" smtClean="0"/>
              <a:t>or</a:t>
            </a:r>
          </a:p>
          <a:p>
            <a:r>
              <a:rPr lang="en-US" sz="2400" dirty="0" smtClean="0"/>
              <a:t>Use a mix of Port </a:t>
            </a:r>
            <a:r>
              <a:rPr lang="en-US" sz="2400" dirty="0"/>
              <a:t>B</a:t>
            </a:r>
            <a:r>
              <a:rPr lang="en-US" sz="2400" dirty="0" smtClean="0"/>
              <a:t>locks and Shared Port Pool overflow</a:t>
            </a:r>
          </a:p>
          <a:p>
            <a:pPr marL="0" indent="0">
              <a:buNone/>
            </a:pPr>
            <a:r>
              <a:rPr lang="en-US" sz="2000" dirty="0" smtClean="0"/>
              <a:t>and</a:t>
            </a:r>
          </a:p>
          <a:p>
            <a:r>
              <a:rPr lang="en-US" sz="2400" dirty="0" smtClean="0"/>
              <a:t>Compress the log data (which will reduce storage but may increase search overhead)</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50</a:t>
            </a:fld>
            <a:endParaRPr lang="en-US"/>
          </a:p>
        </p:txBody>
      </p:sp>
    </p:spTree>
    <p:extLst>
      <p:ext uri="{BB962C8B-B14F-4D97-AF65-F5344CB8AC3E}">
        <p14:creationId xmlns:p14="http://schemas.microsoft.com/office/powerpoint/2010/main" val="1591974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Or it could be worse…</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51</a:t>
            </a:fld>
            <a:endParaRPr lang="en-US"/>
          </a:p>
        </p:txBody>
      </p:sp>
    </p:spTree>
    <p:extLst>
      <p:ext uri="{BB962C8B-B14F-4D97-AF65-F5344CB8AC3E}">
        <p14:creationId xmlns:p14="http://schemas.microsoft.com/office/powerpoint/2010/main" val="82669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679" y="358756"/>
            <a:ext cx="8567593" cy="849217"/>
          </a:xfrm>
        </p:spPr>
        <p:txBody>
          <a:bodyPr/>
          <a:lstStyle/>
          <a:p>
            <a:pPr marL="0" indent="0">
              <a:buNone/>
            </a:pPr>
            <a:r>
              <a:rPr lang="en-US" dirty="0" smtClean="0">
                <a:latin typeface="Powderfinger Type"/>
                <a:cs typeface="Powderfinger Type"/>
              </a:rPr>
              <a:t>Challenges in Address Exhaustion:</a:t>
            </a:r>
            <a:endParaRPr lang="en-US"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52</a:t>
            </a:fld>
            <a:endParaRPr lang="en-GB"/>
          </a:p>
        </p:txBody>
      </p:sp>
      <p:sp>
        <p:nvSpPr>
          <p:cNvPr id="5" name="TextBox 4"/>
          <p:cNvSpPr txBox="1"/>
          <p:nvPr/>
        </p:nvSpPr>
        <p:spPr>
          <a:xfrm>
            <a:off x="718267" y="1330729"/>
            <a:ext cx="8241006" cy="4885070"/>
          </a:xfrm>
          <a:prstGeom prst="rect">
            <a:avLst/>
          </a:prstGeom>
          <a:noFill/>
        </p:spPr>
        <p:txBody>
          <a:bodyPr wrap="square" lIns="82945" tIns="41473" rIns="82945" bIns="41473" rtlCol="0">
            <a:spAutoFit/>
          </a:bodyPr>
          <a:lstStyle/>
          <a:p>
            <a:pPr marL="414726" indent="-414726">
              <a:buAutoNum type="arabicPeriod"/>
            </a:pPr>
            <a:r>
              <a:rPr lang="en-US" dirty="0" smtClean="0">
                <a:latin typeface="Powderfinger Type"/>
                <a:cs typeface="Powderfinger Type"/>
              </a:rPr>
              <a:t>This is a deregulated and highly</a:t>
            </a:r>
          </a:p>
          <a:p>
            <a:r>
              <a:rPr lang="en-US" dirty="0">
                <a:latin typeface="Powderfinger Type"/>
                <a:cs typeface="Powderfinger Type"/>
              </a:rPr>
              <a:t> </a:t>
            </a:r>
            <a:r>
              <a:rPr lang="en-US" dirty="0" smtClean="0">
                <a:latin typeface="Powderfinger Type"/>
                <a:cs typeface="Powderfinger Type"/>
              </a:rPr>
              <a:t>  competitive environment</a:t>
            </a:r>
          </a:p>
          <a:p>
            <a:r>
              <a:rPr lang="en-US" dirty="0" smtClean="0">
                <a:solidFill>
                  <a:srgbClr val="0000FF"/>
                </a:solidFill>
                <a:latin typeface="Powderfinger Type"/>
                <a:cs typeface="Powderfinger Type"/>
              </a:rPr>
              <a:t>  </a:t>
            </a:r>
            <a:r>
              <a:rPr lang="en-US" dirty="0" smtClean="0">
                <a:solidFill>
                  <a:srgbClr val="FF0000"/>
                </a:solidFill>
                <a:latin typeface="Powderfinger Type"/>
                <a:cs typeface="Powderfinger Type"/>
              </a:rPr>
              <a:t>There </a:t>
            </a:r>
            <a:r>
              <a:rPr lang="en-US" dirty="0">
                <a:solidFill>
                  <a:srgbClr val="FF0000"/>
                </a:solidFill>
                <a:latin typeface="Powderfinger Type"/>
                <a:cs typeface="Powderfinger Type"/>
              </a:rPr>
              <a:t>is no plan, just the interplay of</a:t>
            </a:r>
          </a:p>
          <a:p>
            <a:r>
              <a:rPr lang="en-US" dirty="0">
                <a:solidFill>
                  <a:srgbClr val="FF0000"/>
                </a:solidFill>
                <a:latin typeface="Powderfinger Type"/>
                <a:cs typeface="Powderfinger Type"/>
              </a:rPr>
              <a:t>   various market </a:t>
            </a:r>
            <a:r>
              <a:rPr lang="en-US" dirty="0" smtClean="0">
                <a:solidFill>
                  <a:srgbClr val="FF0000"/>
                </a:solidFill>
                <a:latin typeface="Powderfinger Type"/>
                <a:cs typeface="Powderfinger Type"/>
              </a:rPr>
              <a:t>pressures</a:t>
            </a:r>
            <a:endParaRPr lang="en-US" dirty="0" smtClean="0">
              <a:solidFill>
                <a:srgbClr val="0000FF"/>
              </a:solidFill>
              <a:latin typeface="Powderfinger Type"/>
              <a:cs typeface="Powderfinger Type"/>
            </a:endParaRPr>
          </a:p>
          <a:p>
            <a:endParaRPr lang="en-US" dirty="0">
              <a:solidFill>
                <a:srgbClr val="0000FF"/>
              </a:solidFill>
              <a:latin typeface="Powderfinger Type"/>
              <a:cs typeface="Powderfinger Type"/>
            </a:endParaRPr>
          </a:p>
          <a:p>
            <a:r>
              <a:rPr lang="en-US" dirty="0" smtClean="0">
                <a:solidFill>
                  <a:srgbClr val="000000"/>
                </a:solidFill>
                <a:latin typeface="Powderfinger Type"/>
                <a:cs typeface="Powderfinger Type"/>
              </a:rPr>
              <a:t>2.</a:t>
            </a:r>
            <a:r>
              <a:rPr lang="en-US" dirty="0" smtClean="0">
                <a:solidFill>
                  <a:srgbClr val="0000FF"/>
                </a:solidFill>
                <a:latin typeface="Powderfinger Type"/>
                <a:cs typeface="Powderfinger Type"/>
              </a:rPr>
              <a:t> </a:t>
            </a:r>
            <a:r>
              <a:rPr lang="en-US" dirty="0">
                <a:solidFill>
                  <a:srgbClr val="000000"/>
                </a:solidFill>
                <a:latin typeface="Powderfinger Type"/>
                <a:cs typeface="Powderfinger Type"/>
              </a:rPr>
              <a:t>Varying IPv4 Address Exhaustion Timelines</a:t>
            </a:r>
          </a:p>
          <a:p>
            <a:r>
              <a:rPr lang="en-US" dirty="0">
                <a:solidFill>
                  <a:srgbClr val="0000FF"/>
                </a:solidFill>
                <a:latin typeface="Powderfinger Type"/>
                <a:cs typeface="Powderfinger Type"/>
              </a:rPr>
              <a:t>   </a:t>
            </a:r>
            <a:r>
              <a:rPr lang="en-US" dirty="0">
                <a:solidFill>
                  <a:srgbClr val="FF0000"/>
                </a:solidFill>
                <a:latin typeface="Powderfinger Type"/>
                <a:cs typeface="Powderfinger Type"/>
              </a:rPr>
              <a:t>Differing time lines create differing</a:t>
            </a:r>
          </a:p>
          <a:p>
            <a:r>
              <a:rPr lang="en-US" dirty="0">
                <a:solidFill>
                  <a:srgbClr val="FF0000"/>
                </a:solidFill>
                <a:latin typeface="Powderfinger Type"/>
                <a:cs typeface="Powderfinger Type"/>
              </a:rPr>
              <a:t>	  pressures in the market</a:t>
            </a:r>
          </a:p>
          <a:p>
            <a:endParaRPr lang="en-US" dirty="0">
              <a:solidFill>
                <a:srgbClr val="000000"/>
              </a:solidFill>
              <a:latin typeface="Powderfinger Type"/>
              <a:cs typeface="Powderfinger Type"/>
            </a:endParaRPr>
          </a:p>
          <a:p>
            <a:r>
              <a:rPr lang="en-US" dirty="0" smtClean="0">
                <a:solidFill>
                  <a:srgbClr val="000000"/>
                </a:solidFill>
                <a:latin typeface="Powderfinger Type"/>
                <a:cs typeface="Powderfinger Type"/>
              </a:rPr>
              <a:t>3. </a:t>
            </a:r>
            <a:r>
              <a:rPr lang="en-US" dirty="0">
                <a:solidFill>
                  <a:srgbClr val="000000"/>
                </a:solidFill>
                <a:latin typeface="Powderfinger Type"/>
                <a:cs typeface="Powderfinger Type"/>
              </a:rPr>
              <a:t>Regional </a:t>
            </a:r>
            <a:r>
              <a:rPr lang="en-US" dirty="0" smtClean="0">
                <a:solidFill>
                  <a:srgbClr val="000000"/>
                </a:solidFill>
                <a:latin typeface="Powderfinger Type"/>
                <a:cs typeface="Powderfinger Type"/>
              </a:rPr>
              <a:t>Diversity</a:t>
            </a:r>
          </a:p>
          <a:p>
            <a:r>
              <a:rPr lang="en-US" dirty="0">
                <a:solidFill>
                  <a:srgbClr val="0000FF"/>
                </a:solidFill>
                <a:latin typeface="Powderfinger Type"/>
                <a:cs typeface="Powderfinger Type"/>
              </a:rPr>
              <a:t>	</a:t>
            </a:r>
            <a:r>
              <a:rPr lang="en-US" dirty="0" smtClean="0">
                <a:solidFill>
                  <a:srgbClr val="FF0000"/>
                </a:solidFill>
                <a:latin typeface="Powderfinger Type"/>
                <a:cs typeface="Powderfinger Type"/>
              </a:rPr>
              <a:t>One </a:t>
            </a:r>
            <a:r>
              <a:rPr lang="en-US" dirty="0">
                <a:solidFill>
                  <a:srgbClr val="FF0000"/>
                </a:solidFill>
                <a:latin typeface="Powderfinger Type"/>
                <a:cs typeface="Powderfinger Type"/>
              </a:rPr>
              <a:t>n</a:t>
            </a:r>
            <a:r>
              <a:rPr lang="en-US" dirty="0" smtClean="0">
                <a:solidFill>
                  <a:srgbClr val="FF0000"/>
                </a:solidFill>
                <a:latin typeface="Powderfinger Type"/>
                <a:cs typeface="Powderfinger Type"/>
              </a:rPr>
              <a:t>etwork architecture is not an</a:t>
            </a:r>
          </a:p>
          <a:p>
            <a:r>
              <a:rPr lang="en-US" dirty="0">
                <a:solidFill>
                  <a:srgbClr val="FF0000"/>
                </a:solidFill>
                <a:latin typeface="Powderfinger Type"/>
                <a:cs typeface="Powderfinger Type"/>
              </a:rPr>
              <a:t> </a:t>
            </a:r>
            <a:r>
              <a:rPr lang="en-US" dirty="0" smtClean="0">
                <a:solidFill>
                  <a:srgbClr val="FF0000"/>
                </a:solidFill>
                <a:latin typeface="Powderfinger Type"/>
                <a:cs typeface="Powderfinger Type"/>
              </a:rPr>
              <a:t>   assured outcome!</a:t>
            </a:r>
            <a:endParaRPr lang="en-US" dirty="0">
              <a:solidFill>
                <a:srgbClr val="FF0000"/>
              </a:solidFill>
              <a:latin typeface="Powderfinger Type"/>
              <a:cs typeface="Powderfinger Type"/>
            </a:endParaRPr>
          </a:p>
          <a:p>
            <a:endParaRPr lang="en-US" dirty="0">
              <a:solidFill>
                <a:srgbClr val="FF0000"/>
              </a:solidFill>
              <a:latin typeface="Powderfinger Type"/>
              <a:cs typeface="Powderfinger Type"/>
            </a:endParaRPr>
          </a:p>
        </p:txBody>
      </p:sp>
    </p:spTree>
    <p:extLst>
      <p:ext uri="{BB962C8B-B14F-4D97-AF65-F5344CB8AC3E}">
        <p14:creationId xmlns:p14="http://schemas.microsoft.com/office/powerpoint/2010/main" val="2810368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53</a:t>
            </a:fld>
            <a:endParaRPr lang="en-GB"/>
          </a:p>
        </p:txBody>
      </p:sp>
    </p:spTree>
    <p:extLst>
      <p:ext uri="{BB962C8B-B14F-4D97-AF65-F5344CB8AC3E}">
        <p14:creationId xmlns:p14="http://schemas.microsoft.com/office/powerpoint/2010/main" val="4021245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the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54</a:t>
            </a:fld>
            <a:endParaRPr lang="en-GB"/>
          </a:p>
        </p:txBody>
      </p:sp>
      <p:sp>
        <p:nvSpPr>
          <p:cNvPr id="5"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90512B"/>
                </a:solidFill>
                <a:latin typeface="Max's Handwritin"/>
                <a:cs typeface="Max's Handwritin"/>
              </a:rPr>
              <a:t>We are going to see a LOT of transition middleware</a:t>
            </a:r>
            <a:r>
              <a:rPr lang="en-US" sz="3600" b="1" dirty="0">
                <a:solidFill>
                  <a:srgbClr val="90512B"/>
                </a:solidFill>
                <a:latin typeface="Max's Handwritin"/>
                <a:cs typeface="Max's Handwritin"/>
              </a:rPr>
              <a:t> </a:t>
            </a:r>
            <a:r>
              <a:rPr lang="en-US" sz="3600" b="1" dirty="0" smtClean="0">
                <a:solidFill>
                  <a:srgbClr val="90512B"/>
                </a:solidFill>
                <a:latin typeface="Max's Handwritin"/>
                <a:cs typeface="Max's Handwritin"/>
              </a:rPr>
              <a:t>being deployed! </a:t>
            </a:r>
            <a:endParaRPr lang="en-US" sz="3600" b="1" dirty="0">
              <a:solidFill>
                <a:srgbClr val="90512B"/>
              </a:solidFill>
              <a:latin typeface="Max's Handwritin"/>
              <a:cs typeface="Max's Handwritin"/>
            </a:endParaRPr>
          </a:p>
        </p:txBody>
      </p:sp>
    </p:spTree>
    <p:extLst>
      <p:ext uri="{BB962C8B-B14F-4D97-AF65-F5344CB8AC3E}">
        <p14:creationId xmlns:p14="http://schemas.microsoft.com/office/powerpoint/2010/main" val="3260082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a:t>
            </a:r>
            <a:r>
              <a:rPr lang="en-US" sz="4000" dirty="0" smtClean="0">
                <a:latin typeface="Powderfinger Type"/>
                <a:cs typeface="Powderfinger Type"/>
              </a:rPr>
              <a:t>the Internet</a:t>
            </a:r>
            <a:r>
              <a:rPr lang="en-US" sz="4000" dirty="0" smtClean="0">
                <a:latin typeface="Powderfinger Type"/>
                <a:cs typeface="Powderfinger Type"/>
              </a:rPr>
              <a: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55</a:t>
            </a:fld>
            <a:endParaRPr lang="en-GB"/>
          </a:p>
        </p:txBody>
      </p:sp>
      <p:sp>
        <p:nvSpPr>
          <p:cNvPr id="5" name="Content Placeholder 2"/>
          <p:cNvSpPr>
            <a:spLocks noGrp="1"/>
          </p:cNvSpPr>
          <p:nvPr>
            <p:ph idx="1"/>
          </p:nvPr>
        </p:nvSpPr>
        <p:spPr>
          <a:xfrm>
            <a:off x="600578" y="4034491"/>
            <a:ext cx="6658583" cy="1306487"/>
          </a:xfrm>
        </p:spPr>
        <p:txBody>
          <a:bodyPr/>
          <a:lstStyle/>
          <a:p>
            <a:pPr marL="0" indent="0">
              <a:buNone/>
            </a:pPr>
            <a:r>
              <a:rPr lang="en-US" sz="3600" b="1" dirty="0" smtClean="0">
                <a:solidFill>
                  <a:srgbClr val="000000"/>
                </a:solidFill>
                <a:latin typeface="Max's Handwritin"/>
                <a:cs typeface="Max's Handwritin"/>
              </a:rPr>
              <a:t>And we are going to see a significant diversity in what that middleware does</a:t>
            </a:r>
            <a:endParaRPr lang="en-US" sz="3600" b="1" dirty="0">
              <a:solidFill>
                <a:srgbClr val="000000"/>
              </a:solidFill>
              <a:latin typeface="Max's Handwritin"/>
              <a:cs typeface="Max's Handwritin"/>
            </a:endParaRPr>
          </a:p>
        </p:txBody>
      </p:sp>
      <p:sp>
        <p:nvSpPr>
          <p:cNvPr id="3" name="Rectangle 2"/>
          <p:cNvSpPr/>
          <p:nvPr/>
        </p:nvSpPr>
        <p:spPr>
          <a:xfrm>
            <a:off x="2286000" y="3013502"/>
            <a:ext cx="4572000" cy="830997"/>
          </a:xfrm>
          <a:prstGeom prst="rect">
            <a:avLst/>
          </a:prstGeom>
        </p:spPr>
        <p:txBody>
          <a:bodyPr>
            <a:spAutoFit/>
          </a:bodyPr>
          <a:lstStyle/>
          <a:p>
            <a:pPr marL="0" indent="0">
              <a:buNone/>
            </a:pPr>
            <a:r>
              <a:rPr lang="en-US" b="1" dirty="0">
                <a:solidFill>
                  <a:srgbClr val="90512B"/>
                </a:solidFill>
                <a:latin typeface="Max's Handwritin"/>
                <a:cs typeface="Max's Handwritin"/>
              </a:rPr>
              <a:t>We are going to see a LOT of </a:t>
            </a:r>
            <a:r>
              <a:rPr lang="en-US" b="1" dirty="0" smtClean="0">
                <a:solidFill>
                  <a:srgbClr val="90512B"/>
                </a:solidFill>
                <a:latin typeface="Max's Handwritin"/>
                <a:cs typeface="Max's Handwritin"/>
              </a:rPr>
              <a:t>transition middleware being deployed! </a:t>
            </a:r>
            <a:endParaRPr lang="en-US" b="1" dirty="0">
              <a:solidFill>
                <a:srgbClr val="90512B"/>
              </a:solidFill>
              <a:latin typeface="Max's Handwritin"/>
              <a:cs typeface="Max's Handwritin"/>
            </a:endParaRPr>
          </a:p>
        </p:txBody>
      </p:sp>
    </p:spTree>
    <p:extLst>
      <p:ext uri="{BB962C8B-B14F-4D97-AF65-F5344CB8AC3E}">
        <p14:creationId xmlns:p14="http://schemas.microsoft.com/office/powerpoint/2010/main" val="2615075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56</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latin typeface="+mn-lt"/>
                <a:cs typeface="Max's Handwritin"/>
              </a:rPr>
              <a:t>LEAs have traditionally focused on the NETWORK as the point of interception and tracing</a:t>
            </a:r>
          </a:p>
          <a:p>
            <a:pPr marL="0" indent="0">
              <a:spcBef>
                <a:spcPts val="0"/>
              </a:spcBef>
              <a:buNone/>
            </a:pPr>
            <a:endParaRPr lang="en-US" sz="2800" dirty="0" smtClean="0">
              <a:latin typeface="+mn-lt"/>
              <a:cs typeface="Max's Handwritin"/>
            </a:endParaRPr>
          </a:p>
          <a:p>
            <a:pPr marL="0" indent="0">
              <a:spcBef>
                <a:spcPts val="0"/>
              </a:spcBef>
              <a:buNone/>
            </a:pPr>
            <a:r>
              <a:rPr lang="en-US" sz="2800" dirty="0" smtClean="0">
                <a:latin typeface="+mn-lt"/>
                <a:cs typeface="Max's Handwritin"/>
              </a:rPr>
              <a:t>They are used to a consistent model to trace activity:</a:t>
            </a:r>
          </a:p>
          <a:p>
            <a:pPr>
              <a:spcBef>
                <a:spcPts val="0"/>
              </a:spcBef>
            </a:pPr>
            <a:r>
              <a:rPr lang="en-US" sz="2800" dirty="0" smtClean="0">
                <a:latin typeface="+mn-lt"/>
                <a:cs typeface="Max's Handwritin"/>
              </a:rPr>
              <a:t>get an IP address and a time range</a:t>
            </a:r>
            <a:endParaRPr lang="en-US" sz="2800" dirty="0">
              <a:latin typeface="+mn-lt"/>
              <a:cs typeface="Max's Handwritin"/>
            </a:endParaRPr>
          </a:p>
          <a:p>
            <a:pPr>
              <a:spcBef>
                <a:spcPts val="0"/>
              </a:spcBef>
            </a:pPr>
            <a:r>
              <a:rPr lang="en-US" sz="2800" dirty="0" err="1" smtClean="0">
                <a:latin typeface="+mn-lt"/>
                <a:cs typeface="Max's Handwritin"/>
              </a:rPr>
              <a:t>traceback</a:t>
            </a:r>
            <a:r>
              <a:rPr lang="en-US" sz="2800" dirty="0" smtClean="0">
                <a:latin typeface="+mn-lt"/>
                <a:cs typeface="Max's Handwritin"/>
              </a:rPr>
              <a:t> based on these two values to uncover a set of network transactions</a:t>
            </a:r>
          </a:p>
          <a:p>
            <a:pPr marL="0" indent="0">
              <a:spcBef>
                <a:spcPts val="0"/>
              </a:spcBef>
              <a:buNone/>
            </a:pPr>
            <a:endParaRPr lang="en-US" sz="2800" dirty="0" smtClean="0">
              <a:latin typeface="+mn-lt"/>
              <a:cs typeface="Max's Handwritin"/>
            </a:endParaRPr>
          </a:p>
        </p:txBody>
      </p:sp>
    </p:spTree>
    <p:extLst>
      <p:ext uri="{BB962C8B-B14F-4D97-AF65-F5344CB8AC3E}">
        <p14:creationId xmlns:p14="http://schemas.microsoft.com/office/powerpoint/2010/main" val="3638263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57</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any coherent meaning in terms of end party identification.</a:t>
            </a:r>
          </a:p>
          <a:p>
            <a:pPr marL="0" indent="0">
              <a:buNone/>
            </a:pPr>
            <a:endParaRPr lang="en-US" sz="3600" b="1" dirty="0">
              <a:solidFill>
                <a:srgbClr val="000000"/>
              </a:solidFill>
              <a:latin typeface="Max's Handwritin"/>
              <a:cs typeface="Max's Handwritin"/>
            </a:endParaRPr>
          </a:p>
        </p:txBody>
      </p:sp>
    </p:spTree>
    <p:extLst>
      <p:ext uri="{BB962C8B-B14F-4D97-AF65-F5344CB8AC3E}">
        <p14:creationId xmlns:p14="http://schemas.microsoft.com/office/powerpoint/2010/main" val="778146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58</a:t>
            </a:fld>
            <a:endParaRPr lang="en-GB"/>
          </a:p>
        </p:txBody>
      </p:sp>
      <p:sp>
        <p:nvSpPr>
          <p:cNvPr id="5" name="Content Placeholder 2"/>
          <p:cNvSpPr>
            <a:spLocks noGrp="1"/>
          </p:cNvSpPr>
          <p:nvPr>
            <p:ph idx="1"/>
          </p:nvPr>
        </p:nvSpPr>
        <p:spPr>
          <a:xfrm>
            <a:off x="767358" y="2337912"/>
            <a:ext cx="8033461" cy="1306487"/>
          </a:xfrm>
        </p:spPr>
        <p:txBody>
          <a:bodyPr/>
          <a:lstStyle/>
          <a:p>
            <a:pPr marL="0" indent="0">
              <a:spcBef>
                <a:spcPts val="0"/>
              </a:spcBef>
              <a:buNone/>
            </a:pPr>
            <a:r>
              <a:rPr lang="en-US" sz="2800" dirty="0" smtClean="0">
                <a:solidFill>
                  <a:srgbClr val="000000"/>
                </a:solidFill>
                <a:latin typeface="+mn-lt"/>
                <a:cs typeface="Max's Handwritin"/>
              </a:rPr>
              <a:t>In a world of densely deployed CGNs and ALGS then the IP address loses any coherent meaning in terms of end party identification.</a:t>
            </a:r>
          </a:p>
          <a:p>
            <a:pPr marL="0" indent="0">
              <a:buNone/>
            </a:pPr>
            <a:endParaRPr lang="en-US" sz="3600" b="1" dirty="0">
              <a:solidFill>
                <a:srgbClr val="000000"/>
              </a:solidFill>
              <a:latin typeface="Max's Handwritin"/>
              <a:cs typeface="Max's Handwritin"/>
            </a:endParaRPr>
          </a:p>
        </p:txBody>
      </p:sp>
      <p:sp>
        <p:nvSpPr>
          <p:cNvPr id="3" name="Rectangle 2"/>
          <p:cNvSpPr/>
          <p:nvPr/>
        </p:nvSpPr>
        <p:spPr>
          <a:xfrm rot="20565461">
            <a:off x="552168" y="2978974"/>
            <a:ext cx="8268967" cy="646331"/>
          </a:xfrm>
          <a:prstGeom prst="rect">
            <a:avLst/>
          </a:prstGeom>
          <a:solidFill>
            <a:schemeClr val="bg1"/>
          </a:solidFill>
          <a:ln>
            <a:noFill/>
          </a:ln>
        </p:spPr>
        <p:txBody>
          <a:bodyPr wrap="square">
            <a:spAutoFit/>
          </a:bodyPr>
          <a:lstStyle/>
          <a:p>
            <a:pPr marL="0" indent="0">
              <a:buNone/>
            </a:pPr>
            <a:r>
              <a:rPr lang="en-US" sz="3600" b="1" dirty="0" smtClean="0">
                <a:solidFill>
                  <a:srgbClr val="984807"/>
                </a:solidFill>
                <a:latin typeface="Max's Handwritin"/>
                <a:cs typeface="Max's Handwritin"/>
              </a:rPr>
              <a:t>Today’s </a:t>
            </a:r>
            <a:r>
              <a:rPr lang="en-US" sz="3600" b="1" dirty="0" err="1">
                <a:solidFill>
                  <a:srgbClr val="984807"/>
                </a:solidFill>
                <a:latin typeface="Max's Handwritin"/>
                <a:cs typeface="Max's Handwritin"/>
              </a:rPr>
              <a:t>traceback</a:t>
            </a:r>
            <a:r>
              <a:rPr lang="en-US" sz="3600" b="1" dirty="0">
                <a:solidFill>
                  <a:srgbClr val="984807"/>
                </a:solidFill>
                <a:latin typeface="Max's Handwritin"/>
                <a:cs typeface="Max's Handwritin"/>
              </a:rPr>
              <a:t> approaches won’t work any more!</a:t>
            </a:r>
          </a:p>
        </p:txBody>
      </p:sp>
    </p:spTree>
    <p:extLst>
      <p:ext uri="{BB962C8B-B14F-4D97-AF65-F5344CB8AC3E}">
        <p14:creationId xmlns:p14="http://schemas.microsoft.com/office/powerpoint/2010/main" val="4227838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59</a:t>
            </a:fld>
            <a:endParaRPr lang="en-GB"/>
          </a:p>
        </p:txBody>
      </p:sp>
      <p:sp>
        <p:nvSpPr>
          <p:cNvPr id="6" name="Content Placeholder 2"/>
          <p:cNvSpPr txBox="1">
            <a:spLocks/>
          </p:cNvSpPr>
          <p:nvPr/>
        </p:nvSpPr>
        <p:spPr bwMode="auto">
          <a:xfrm>
            <a:off x="456481" y="2556388"/>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0000"/>
                </a:solidFill>
                <a:latin typeface="+mn-lt"/>
                <a:cs typeface="Max's Handwritin"/>
              </a:rPr>
              <a:t>And instead of shifting to a single “new” model of IP address use, we are going to see widespread diversity in the use of transition mechanisms and NATs in carrier networks</a:t>
            </a:r>
          </a:p>
          <a:p>
            <a:pPr marL="0" indent="0">
              <a:buNone/>
            </a:pPr>
            <a:endParaRPr lang="en-US" sz="2000" dirty="0" err="1">
              <a:solidFill>
                <a:srgbClr val="000000"/>
              </a:solidFill>
              <a:latin typeface="+mn-lt"/>
              <a:cs typeface="Max's Handwritin"/>
            </a:endParaRPr>
          </a:p>
          <a:p>
            <a:pPr marL="0" indent="0">
              <a:buNone/>
            </a:pPr>
            <a:r>
              <a:rPr lang="en-US" sz="2000" dirty="0" smtClean="0">
                <a:solidFill>
                  <a:srgbClr val="000000"/>
                </a:solidFill>
                <a:latin typeface="+mn-lt"/>
                <a:cs typeface="Max's Handwritin"/>
              </a:rPr>
              <a:t>Which </a:t>
            </a:r>
            <a:r>
              <a:rPr lang="en-US" sz="2000" dirty="0">
                <a:solidFill>
                  <a:srgbClr val="000000"/>
                </a:solidFill>
                <a:latin typeface="+mn-lt"/>
                <a:cs typeface="Max's Handwritin"/>
              </a:rPr>
              <a:t>implies that there will no longer be a useful single model of how to perform </a:t>
            </a:r>
            <a:r>
              <a:rPr lang="en-US" sz="2000" dirty="0" err="1">
                <a:solidFill>
                  <a:srgbClr val="000000"/>
                </a:solidFill>
                <a:latin typeface="+mn-lt"/>
                <a:cs typeface="Max's Handwritin"/>
              </a:rPr>
              <a:t>traceback</a:t>
            </a:r>
            <a:r>
              <a:rPr lang="en-US" sz="2000" dirty="0">
                <a:solidFill>
                  <a:srgbClr val="000000"/>
                </a:solidFill>
                <a:latin typeface="+mn-lt"/>
                <a:cs typeface="Max's Handwritin"/>
              </a:rPr>
              <a:t> on the </a:t>
            </a:r>
            <a:r>
              <a:rPr lang="en-US" sz="2000" dirty="0" smtClean="0">
                <a:solidFill>
                  <a:srgbClr val="000000"/>
                </a:solidFill>
                <a:latin typeface="+mn-lt"/>
                <a:cs typeface="Max's Handwritin"/>
              </a:rPr>
              <a:t>network</a:t>
            </a:r>
          </a:p>
          <a:p>
            <a:pPr marL="0" indent="0">
              <a:buNone/>
            </a:pPr>
            <a:endParaRPr lang="en-US" sz="2000" dirty="0">
              <a:solidFill>
                <a:srgbClr val="000000"/>
              </a:solidFill>
              <a:latin typeface="+mn-lt"/>
              <a:cs typeface="Max's Handwritin"/>
            </a:endParaRPr>
          </a:p>
          <a:p>
            <a:pPr marL="0" indent="0">
              <a:buNone/>
            </a:pPr>
            <a:r>
              <a:rPr lang="en-US" sz="2000" dirty="0" smtClean="0">
                <a:solidFill>
                  <a:srgbClr val="000000"/>
                </a:solidFill>
                <a:latin typeface="+mn-lt"/>
                <a:cs typeface="Max's Handwritin"/>
              </a:rPr>
              <a:t>Or even a single coherent model of “what is an IP address” in the network</a:t>
            </a:r>
            <a:endParaRPr lang="en-US" sz="2000" dirty="0">
              <a:solidFill>
                <a:srgbClr val="000000"/>
              </a:solidFill>
              <a:latin typeface="+mn-lt"/>
              <a:cs typeface="Max's Handwritin"/>
            </a:endParaRPr>
          </a:p>
        </p:txBody>
      </p:sp>
    </p:spTree>
    <p:extLst>
      <p:ext uri="{BB962C8B-B14F-4D97-AF65-F5344CB8AC3E}">
        <p14:creationId xmlns:p14="http://schemas.microsoft.com/office/powerpoint/2010/main" val="19689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becomes a service</a:t>
            </a:r>
            <a:endParaRPr lang="en-US" dirty="0"/>
          </a:p>
        </p:txBody>
      </p:sp>
      <p:pic>
        <p:nvPicPr>
          <p:cNvPr id="5" name="Content Placeholder 4" descr="Screen Shot 2015-04-22 at 6.34.1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32" b="-2"/>
          <a:stretch/>
        </p:blipFill>
        <p:spPr>
          <a:xfrm>
            <a:off x="677939" y="1539502"/>
            <a:ext cx="3892627" cy="4854576"/>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a:t>
            </a:fld>
            <a:endParaRPr lang="en-US"/>
          </a:p>
        </p:txBody>
      </p:sp>
      <p:sp>
        <p:nvSpPr>
          <p:cNvPr id="6" name="TextBox 5"/>
          <p:cNvSpPr txBox="1"/>
          <p:nvPr/>
        </p:nvSpPr>
        <p:spPr>
          <a:xfrm>
            <a:off x="4935812" y="1799293"/>
            <a:ext cx="3742750" cy="2308324"/>
          </a:xfrm>
          <a:prstGeom prst="rect">
            <a:avLst/>
          </a:prstGeom>
          <a:noFill/>
        </p:spPr>
        <p:txBody>
          <a:bodyPr wrap="square" rtlCol="0">
            <a:spAutoFit/>
          </a:bodyPr>
          <a:lstStyle/>
          <a:p>
            <a:r>
              <a:rPr lang="en-US" sz="1800" dirty="0" smtClean="0"/>
              <a:t>With the introduction of</a:t>
            </a:r>
          </a:p>
          <a:p>
            <a:r>
              <a:rPr lang="en-US" sz="1800" dirty="0" smtClean="0"/>
              <a:t>“Secure Sockets” in the mid-1990s it was feasible for services to encrypt their sessions</a:t>
            </a:r>
          </a:p>
          <a:p>
            <a:endParaRPr lang="en-US" sz="1800" dirty="0"/>
          </a:p>
          <a:p>
            <a:r>
              <a:rPr lang="en-US" sz="1800" dirty="0" smtClean="0"/>
              <a:t>But this was not for everyone – it required money and tech knowledge</a:t>
            </a:r>
            <a:endParaRPr lang="en-US" sz="1800" dirty="0"/>
          </a:p>
        </p:txBody>
      </p:sp>
    </p:spTree>
    <p:extLst>
      <p:ext uri="{BB962C8B-B14F-4D97-AF65-F5344CB8AC3E}">
        <p14:creationId xmlns:p14="http://schemas.microsoft.com/office/powerpoint/2010/main" val="2474935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Variants of NAT CGN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60</a:t>
            </a:fld>
            <a:endParaRPr lang="en-US"/>
          </a:p>
        </p:txBody>
      </p:sp>
      <p:sp>
        <p:nvSpPr>
          <p:cNvPr id="9" name="TextBox 8"/>
          <p:cNvSpPr txBox="1"/>
          <p:nvPr/>
        </p:nvSpPr>
        <p:spPr>
          <a:xfrm>
            <a:off x="220510" y="2031944"/>
            <a:ext cx="6904454" cy="1846659"/>
          </a:xfrm>
          <a:prstGeom prst="rect">
            <a:avLst/>
          </a:prstGeom>
          <a:noFill/>
        </p:spPr>
        <p:txBody>
          <a:bodyPr wrap="none" rtlCol="0">
            <a:spAutoFit/>
          </a:bodyPr>
          <a:lstStyle/>
          <a:p>
            <a:r>
              <a:rPr lang="en-US" sz="1800" dirty="0" smtClean="0"/>
              <a:t>Variant:</a:t>
            </a:r>
          </a:p>
          <a:p>
            <a:r>
              <a:rPr lang="en-US" dirty="0" smtClean="0"/>
              <a:t>CGN with per-user port blocks</a:t>
            </a:r>
          </a:p>
          <a:p>
            <a:r>
              <a:rPr lang="en-US" dirty="0" smtClean="0"/>
              <a:t>CGN with per-user port blocks + pooled overflow</a:t>
            </a:r>
          </a:p>
          <a:p>
            <a:r>
              <a:rPr lang="en-US" dirty="0" smtClean="0"/>
              <a:t>CGN with pooled ports</a:t>
            </a:r>
          </a:p>
          <a:p>
            <a:r>
              <a:rPr lang="en-US" dirty="0" smtClean="0"/>
              <a:t>CGN with 5-tuple binding maps</a:t>
            </a:r>
            <a:endParaRPr lang="en-US" dirty="0"/>
          </a:p>
        </p:txBody>
      </p:sp>
      <p:sp>
        <p:nvSpPr>
          <p:cNvPr id="10" name="TextBox 9"/>
          <p:cNvSpPr txBox="1"/>
          <p:nvPr/>
        </p:nvSpPr>
        <p:spPr>
          <a:xfrm>
            <a:off x="6692797" y="1768788"/>
            <a:ext cx="2468281" cy="2123658"/>
          </a:xfrm>
          <a:prstGeom prst="rect">
            <a:avLst/>
          </a:prstGeom>
          <a:noFill/>
        </p:spPr>
        <p:txBody>
          <a:bodyPr wrap="none" rtlCol="0">
            <a:spAutoFit/>
          </a:bodyPr>
          <a:lstStyle/>
          <a:p>
            <a:r>
              <a:rPr lang="en-US" sz="1800" dirty="0" smtClean="0"/>
              <a:t>Address Compression</a:t>
            </a:r>
          </a:p>
          <a:p>
            <a:r>
              <a:rPr lang="en-US" sz="1800" dirty="0"/>
              <a:t> </a:t>
            </a:r>
            <a:r>
              <a:rPr lang="en-US" sz="1800" dirty="0" smtClean="0"/>
              <a:t>              Ratio           </a:t>
            </a:r>
          </a:p>
          <a:p>
            <a:r>
              <a:rPr lang="en-US" dirty="0" smtClean="0"/>
              <a:t>           10:1</a:t>
            </a:r>
          </a:p>
          <a:p>
            <a:r>
              <a:rPr lang="en-US" dirty="0" smtClean="0"/>
              <a:t>         100:1</a:t>
            </a:r>
          </a:p>
          <a:p>
            <a:r>
              <a:rPr lang="en-US" dirty="0" smtClean="0"/>
              <a:t>      1,000:1</a:t>
            </a:r>
          </a:p>
          <a:p>
            <a:r>
              <a:rPr lang="en-US" dirty="0" smtClean="0"/>
              <a:t>&gt;&gt;10,000:1</a:t>
            </a:r>
            <a:endParaRPr lang="en-US" dirty="0"/>
          </a:p>
        </p:txBody>
      </p:sp>
      <p:sp>
        <p:nvSpPr>
          <p:cNvPr id="11" name="TextBox 10"/>
          <p:cNvSpPr txBox="1"/>
          <p:nvPr/>
        </p:nvSpPr>
        <p:spPr>
          <a:xfrm>
            <a:off x="2172634" y="3945880"/>
            <a:ext cx="5288235" cy="830997"/>
          </a:xfrm>
          <a:prstGeom prst="rect">
            <a:avLst/>
          </a:prstGeom>
          <a:noFill/>
        </p:spPr>
        <p:txBody>
          <a:bodyPr wrap="square" rtlCol="0">
            <a:spAutoFit/>
          </a:bodyPr>
          <a:lstStyle/>
          <a:p>
            <a:r>
              <a:rPr lang="en-US" sz="1600" dirty="0" smtClean="0">
                <a:latin typeface="AhnbergHand"/>
                <a:cs typeface="AhnbergHand"/>
              </a:rPr>
              <a:t>The same public address and port is used</a:t>
            </a:r>
          </a:p>
          <a:p>
            <a:r>
              <a:rPr lang="en-US" sz="1600" dirty="0">
                <a:latin typeface="AhnbergHand"/>
                <a:cs typeface="AhnbergHand"/>
              </a:rPr>
              <a:t>s</a:t>
            </a:r>
            <a:r>
              <a:rPr lang="en-US" sz="1600" dirty="0" smtClean="0">
                <a:latin typeface="AhnbergHand"/>
                <a:cs typeface="AhnbergHand"/>
              </a:rPr>
              <a:t>imultaneously by multiple different internal</a:t>
            </a:r>
          </a:p>
          <a:p>
            <a:r>
              <a:rPr lang="en-US" sz="1600" dirty="0" smtClean="0">
                <a:latin typeface="AhnbergHand"/>
                <a:cs typeface="AhnbergHand"/>
              </a:rPr>
              <a:t>users</a:t>
            </a:r>
            <a:endParaRPr lang="en-US" sz="1600" dirty="0">
              <a:latin typeface="AhnbergHand"/>
              <a:cs typeface="AhnbergHand"/>
            </a:endParaRPr>
          </a:p>
        </p:txBody>
      </p:sp>
      <p:grpSp>
        <p:nvGrpSpPr>
          <p:cNvPr id="12" name="Group 11"/>
          <p:cNvGrpSpPr/>
          <p:nvPr/>
        </p:nvGrpSpPr>
        <p:grpSpPr>
          <a:xfrm>
            <a:off x="1415470" y="5026562"/>
            <a:ext cx="417360" cy="439857"/>
            <a:chOff x="1652723" y="3389599"/>
            <a:chExt cx="1326727" cy="1251685"/>
          </a:xfrm>
        </p:grpSpPr>
        <p:sp>
          <p:nvSpPr>
            <p:cNvPr id="13" name="Freeform 12"/>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1455620" y="5907370"/>
            <a:ext cx="417360" cy="439857"/>
            <a:chOff x="1652723" y="3389599"/>
            <a:chExt cx="1326727" cy="1251685"/>
          </a:xfrm>
        </p:grpSpPr>
        <p:sp>
          <p:nvSpPr>
            <p:cNvPr id="18" name="Freeform 17"/>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3747866" y="5088416"/>
            <a:ext cx="322880" cy="1085697"/>
            <a:chOff x="4285332" y="2347609"/>
            <a:chExt cx="672500" cy="2220584"/>
          </a:xfrm>
        </p:grpSpPr>
        <p:sp>
          <p:nvSpPr>
            <p:cNvPr id="23" name="Freeform 22"/>
            <p:cNvSpPr/>
            <p:nvPr/>
          </p:nvSpPr>
          <p:spPr>
            <a:xfrm>
              <a:off x="4285332" y="2539915"/>
              <a:ext cx="349620" cy="2002372"/>
            </a:xfrm>
            <a:custGeom>
              <a:avLst/>
              <a:gdLst>
                <a:gd name="connsiteX0" fmla="*/ 0 w 349620"/>
                <a:gd name="connsiteY0" fmla="*/ 255819 h 2002372"/>
                <a:gd name="connsiteX1" fmla="*/ 36548 w 349620"/>
                <a:gd name="connsiteY1" fmla="*/ 1142049 h 2002372"/>
                <a:gd name="connsiteX2" fmla="*/ 45685 w 349620"/>
                <a:gd name="connsiteY2" fmla="*/ 1626277 h 2002372"/>
                <a:gd name="connsiteX3" fmla="*/ 63960 w 349620"/>
                <a:gd name="connsiteY3" fmla="*/ 1644550 h 2002372"/>
                <a:gd name="connsiteX4" fmla="*/ 328937 w 349620"/>
                <a:gd name="connsiteY4" fmla="*/ 1882096 h 2002372"/>
                <a:gd name="connsiteX5" fmla="*/ 328937 w 349620"/>
                <a:gd name="connsiteY5" fmla="*/ 1872960 h 2002372"/>
                <a:gd name="connsiteX6" fmla="*/ 301525 w 349620"/>
                <a:gd name="connsiteY6" fmla="*/ 292365 h 2002372"/>
                <a:gd name="connsiteX7" fmla="*/ 237565 w 349620"/>
                <a:gd name="connsiteY7" fmla="*/ 127910 h 2002372"/>
                <a:gd name="connsiteX8" fmla="*/ 0 w 349620"/>
                <a:gd name="connsiteY8" fmla="*/ 0 h 20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620" h="2002372">
                  <a:moveTo>
                    <a:pt x="0" y="255819"/>
                  </a:moveTo>
                  <a:cubicBezTo>
                    <a:pt x="14467" y="584729"/>
                    <a:pt x="28934" y="913639"/>
                    <a:pt x="36548" y="1142049"/>
                  </a:cubicBezTo>
                  <a:cubicBezTo>
                    <a:pt x="44162" y="1370459"/>
                    <a:pt x="41116" y="1542527"/>
                    <a:pt x="45685" y="1626277"/>
                  </a:cubicBezTo>
                  <a:cubicBezTo>
                    <a:pt x="50254" y="1710027"/>
                    <a:pt x="63960" y="1644550"/>
                    <a:pt x="63960" y="1644550"/>
                  </a:cubicBezTo>
                  <a:lnTo>
                    <a:pt x="328937" y="1882096"/>
                  </a:lnTo>
                  <a:cubicBezTo>
                    <a:pt x="373100" y="1920164"/>
                    <a:pt x="333506" y="2137915"/>
                    <a:pt x="328937" y="1872960"/>
                  </a:cubicBezTo>
                  <a:cubicBezTo>
                    <a:pt x="324368" y="1608005"/>
                    <a:pt x="316754" y="583207"/>
                    <a:pt x="301525" y="292365"/>
                  </a:cubicBezTo>
                  <a:cubicBezTo>
                    <a:pt x="286296" y="1523"/>
                    <a:pt x="287819" y="176637"/>
                    <a:pt x="237565" y="127910"/>
                  </a:cubicBezTo>
                  <a:cubicBezTo>
                    <a:pt x="187311" y="79182"/>
                    <a:pt x="0" y="0"/>
                    <a:pt x="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312743" y="2347609"/>
              <a:ext cx="645089" cy="2220584"/>
            </a:xfrm>
            <a:custGeom>
              <a:avLst/>
              <a:gdLst>
                <a:gd name="connsiteX0" fmla="*/ 0 w 645089"/>
                <a:gd name="connsiteY0" fmla="*/ 164897 h 2220584"/>
                <a:gd name="connsiteX1" fmla="*/ 347212 w 645089"/>
                <a:gd name="connsiteY1" fmla="*/ 9579 h 2220584"/>
                <a:gd name="connsiteX2" fmla="*/ 365486 w 645089"/>
                <a:gd name="connsiteY2" fmla="*/ 27851 h 2220584"/>
                <a:gd name="connsiteX3" fmla="*/ 621326 w 645089"/>
                <a:gd name="connsiteY3" fmla="*/ 119215 h 2220584"/>
                <a:gd name="connsiteX4" fmla="*/ 612189 w 645089"/>
                <a:gd name="connsiteY4" fmla="*/ 137488 h 2220584"/>
                <a:gd name="connsiteX5" fmla="*/ 630463 w 645089"/>
                <a:gd name="connsiteY5" fmla="*/ 192306 h 2220584"/>
                <a:gd name="connsiteX6" fmla="*/ 621326 w 645089"/>
                <a:gd name="connsiteY6" fmla="*/ 201443 h 2220584"/>
                <a:gd name="connsiteX7" fmla="*/ 621326 w 645089"/>
                <a:gd name="connsiteY7" fmla="*/ 402443 h 2220584"/>
                <a:gd name="connsiteX8" fmla="*/ 639600 w 645089"/>
                <a:gd name="connsiteY8" fmla="*/ 2019584 h 2220584"/>
                <a:gd name="connsiteX9" fmla="*/ 639600 w 645089"/>
                <a:gd name="connsiteY9" fmla="*/ 2083538 h 2220584"/>
                <a:gd name="connsiteX10" fmla="*/ 575640 w 645089"/>
                <a:gd name="connsiteY10" fmla="*/ 2129220 h 2220584"/>
                <a:gd name="connsiteX11" fmla="*/ 356349 w 645089"/>
                <a:gd name="connsiteY11" fmla="*/ 2220584 h 222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89" h="2220584">
                  <a:moveTo>
                    <a:pt x="0" y="164897"/>
                  </a:moveTo>
                  <a:cubicBezTo>
                    <a:pt x="143149" y="98658"/>
                    <a:pt x="286298" y="32420"/>
                    <a:pt x="347212" y="9579"/>
                  </a:cubicBezTo>
                  <a:cubicBezTo>
                    <a:pt x="408126" y="-13262"/>
                    <a:pt x="319801" y="9578"/>
                    <a:pt x="365486" y="27851"/>
                  </a:cubicBezTo>
                  <a:cubicBezTo>
                    <a:pt x="411171" y="46124"/>
                    <a:pt x="580209" y="100942"/>
                    <a:pt x="621326" y="119215"/>
                  </a:cubicBezTo>
                  <a:cubicBezTo>
                    <a:pt x="662443" y="137488"/>
                    <a:pt x="610666" y="125306"/>
                    <a:pt x="612189" y="137488"/>
                  </a:cubicBezTo>
                  <a:cubicBezTo>
                    <a:pt x="613712" y="149670"/>
                    <a:pt x="628940" y="181647"/>
                    <a:pt x="630463" y="192306"/>
                  </a:cubicBezTo>
                  <a:cubicBezTo>
                    <a:pt x="631986" y="202965"/>
                    <a:pt x="622849" y="166420"/>
                    <a:pt x="621326" y="201443"/>
                  </a:cubicBezTo>
                  <a:cubicBezTo>
                    <a:pt x="619803" y="236466"/>
                    <a:pt x="618280" y="99419"/>
                    <a:pt x="621326" y="402443"/>
                  </a:cubicBezTo>
                  <a:cubicBezTo>
                    <a:pt x="624372" y="705467"/>
                    <a:pt x="636554" y="1739402"/>
                    <a:pt x="639600" y="2019584"/>
                  </a:cubicBezTo>
                  <a:cubicBezTo>
                    <a:pt x="642646" y="2299766"/>
                    <a:pt x="650260" y="2065265"/>
                    <a:pt x="639600" y="2083538"/>
                  </a:cubicBezTo>
                  <a:cubicBezTo>
                    <a:pt x="628940" y="2101811"/>
                    <a:pt x="622849" y="2106379"/>
                    <a:pt x="575640" y="2129220"/>
                  </a:cubicBezTo>
                  <a:cubicBezTo>
                    <a:pt x="528432" y="2152061"/>
                    <a:pt x="356349" y="2220584"/>
                    <a:pt x="356349" y="222058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605132" y="2503370"/>
              <a:ext cx="301526" cy="146182"/>
            </a:xfrm>
            <a:custGeom>
              <a:avLst/>
              <a:gdLst>
                <a:gd name="connsiteX0" fmla="*/ 0 w 301526"/>
                <a:gd name="connsiteY0" fmla="*/ 146182 h 146182"/>
                <a:gd name="connsiteX1" fmla="*/ 301526 w 301526"/>
                <a:gd name="connsiteY1" fmla="*/ 0 h 146182"/>
              </a:gdLst>
              <a:ahLst/>
              <a:cxnLst>
                <a:cxn ang="0">
                  <a:pos x="connsiteX0" y="connsiteY0"/>
                </a:cxn>
                <a:cxn ang="0">
                  <a:pos x="connsiteX1" y="connsiteY1"/>
                </a:cxn>
              </a:cxnLst>
              <a:rect l="l" t="t" r="r" b="b"/>
              <a:pathLst>
                <a:path w="301526" h="146182">
                  <a:moveTo>
                    <a:pt x="0" y="146182"/>
                  </a:moveTo>
                  <a:lnTo>
                    <a:pt x="301526"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321880" y="28505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309814" y="300295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309814" y="3185673"/>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309814" y="33958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328088" y="3624201"/>
              <a:ext cx="210154" cy="100500"/>
            </a:xfrm>
            <a:custGeom>
              <a:avLst/>
              <a:gdLst>
                <a:gd name="connsiteX0" fmla="*/ 0 w 210154"/>
                <a:gd name="connsiteY0" fmla="*/ 0 h 100500"/>
                <a:gd name="connsiteX1" fmla="*/ 210154 w 210154"/>
                <a:gd name="connsiteY1" fmla="*/ 100500 h 100500"/>
              </a:gdLst>
              <a:ahLst/>
              <a:cxnLst>
                <a:cxn ang="0">
                  <a:pos x="connsiteX0" y="connsiteY0"/>
                </a:cxn>
                <a:cxn ang="0">
                  <a:pos x="connsiteX1" y="connsiteY1"/>
                </a:cxn>
              </a:cxnLst>
              <a:rect l="l" t="t" r="r" b="b"/>
              <a:pathLst>
                <a:path w="210154" h="100500">
                  <a:moveTo>
                    <a:pt x="0" y="0"/>
                  </a:moveTo>
                  <a:lnTo>
                    <a:pt x="210154" y="1005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 name="Freeform 30"/>
          <p:cNvSpPr/>
          <p:nvPr/>
        </p:nvSpPr>
        <p:spPr>
          <a:xfrm>
            <a:off x="5653512" y="5195183"/>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2406941" y="5201114"/>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2658888" y="5547303"/>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35" name="TextBox 34"/>
          <p:cNvSpPr txBox="1"/>
          <p:nvPr/>
        </p:nvSpPr>
        <p:spPr>
          <a:xfrm>
            <a:off x="5799395" y="5522203"/>
            <a:ext cx="776143" cy="261610"/>
          </a:xfrm>
          <a:prstGeom prst="rect">
            <a:avLst/>
          </a:prstGeom>
          <a:noFill/>
        </p:spPr>
        <p:txBody>
          <a:bodyPr wrap="none" rtlCol="0">
            <a:spAutoFit/>
          </a:bodyPr>
          <a:lstStyle/>
          <a:p>
            <a:r>
              <a:rPr lang="en-US" sz="1100" dirty="0" smtClean="0">
                <a:latin typeface="AhnbergHand"/>
                <a:cs typeface="AhnbergHand"/>
              </a:rPr>
              <a:t>Internet</a:t>
            </a:r>
            <a:endParaRPr lang="en-US" sz="1100" dirty="0">
              <a:latin typeface="AhnbergHand"/>
              <a:cs typeface="AhnbergHand"/>
            </a:endParaRPr>
          </a:p>
        </p:txBody>
      </p:sp>
      <p:sp>
        <p:nvSpPr>
          <p:cNvPr id="36" name="TextBox 35"/>
          <p:cNvSpPr txBox="1"/>
          <p:nvPr/>
        </p:nvSpPr>
        <p:spPr>
          <a:xfrm>
            <a:off x="3747866" y="6277303"/>
            <a:ext cx="596291" cy="261610"/>
          </a:xfrm>
          <a:prstGeom prst="rect">
            <a:avLst/>
          </a:prstGeom>
          <a:noFill/>
        </p:spPr>
        <p:txBody>
          <a:bodyPr wrap="none" rtlCol="0">
            <a:spAutoFit/>
          </a:bodyPr>
          <a:lstStyle/>
          <a:p>
            <a:r>
              <a:rPr lang="en-US" sz="1100" dirty="0" smtClean="0">
                <a:latin typeface="AhnbergHand"/>
                <a:cs typeface="AhnbergHand"/>
              </a:rPr>
              <a:t>CGN</a:t>
            </a:r>
            <a:endParaRPr lang="en-US" sz="1100" dirty="0">
              <a:latin typeface="AhnbergHand"/>
              <a:cs typeface="AhnbergHand"/>
            </a:endParaRPr>
          </a:p>
        </p:txBody>
      </p:sp>
      <p:grpSp>
        <p:nvGrpSpPr>
          <p:cNvPr id="37" name="Group 36"/>
          <p:cNvGrpSpPr/>
          <p:nvPr/>
        </p:nvGrpSpPr>
        <p:grpSpPr>
          <a:xfrm>
            <a:off x="7433597" y="4755970"/>
            <a:ext cx="311006" cy="550527"/>
            <a:chOff x="7501598" y="2412006"/>
            <a:chExt cx="585120" cy="1312896"/>
          </a:xfrm>
        </p:grpSpPr>
        <p:sp>
          <p:nvSpPr>
            <p:cNvPr id="38" name="Freeform 37"/>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7460869" y="5690193"/>
            <a:ext cx="311006" cy="550527"/>
            <a:chOff x="7501598" y="2412006"/>
            <a:chExt cx="585120" cy="1312896"/>
          </a:xfrm>
        </p:grpSpPr>
        <p:sp>
          <p:nvSpPr>
            <p:cNvPr id="44" name="Freeform 43"/>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9" name="TextBox 48"/>
          <p:cNvSpPr txBox="1"/>
          <p:nvPr/>
        </p:nvSpPr>
        <p:spPr>
          <a:xfrm>
            <a:off x="4070746" y="4952567"/>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128.66.0.0:80</a:t>
            </a:r>
            <a:endParaRPr lang="en-US" sz="1100" dirty="0">
              <a:latin typeface="AhnbergHand"/>
              <a:cs typeface="AhnbergHand"/>
            </a:endParaRPr>
          </a:p>
        </p:txBody>
      </p:sp>
      <p:sp>
        <p:nvSpPr>
          <p:cNvPr id="50" name="TextBox 49"/>
          <p:cNvSpPr txBox="1"/>
          <p:nvPr/>
        </p:nvSpPr>
        <p:spPr>
          <a:xfrm>
            <a:off x="4344157" y="6175070"/>
            <a:ext cx="1958830" cy="430887"/>
          </a:xfrm>
          <a:prstGeom prst="rect">
            <a:avLst/>
          </a:prstGeom>
          <a:noFill/>
        </p:spPr>
        <p:txBody>
          <a:bodyPr wrap="square" rtlCol="0">
            <a:spAutoFit/>
          </a:bodyPr>
          <a:lstStyle/>
          <a:p>
            <a:r>
              <a:rPr lang="en-US" sz="1100" dirty="0" smtClean="0">
                <a:latin typeface="AhnbergHand"/>
                <a:cs typeface="AhnbergHand"/>
              </a:rPr>
              <a:t>Source: 192.0.2.1:1234</a:t>
            </a:r>
          </a:p>
          <a:p>
            <a:r>
              <a:rPr lang="en-US" sz="1100" dirty="0" err="1" smtClean="0">
                <a:latin typeface="AhnbergHand"/>
                <a:cs typeface="AhnbergHand"/>
              </a:rPr>
              <a:t>Dest</a:t>
            </a:r>
            <a:r>
              <a:rPr lang="en-US" sz="1100" dirty="0" smtClean="0">
                <a:latin typeface="AhnbergHand"/>
                <a:cs typeface="AhnbergHand"/>
              </a:rPr>
              <a:t>:    128.66.2.2:80</a:t>
            </a:r>
            <a:endParaRPr lang="en-US" sz="1100" dirty="0">
              <a:latin typeface="AhnbergHand"/>
              <a:cs typeface="AhnbergHand"/>
            </a:endParaRPr>
          </a:p>
        </p:txBody>
      </p:sp>
      <p:sp>
        <p:nvSpPr>
          <p:cNvPr id="51" name="Freeform 50"/>
          <p:cNvSpPr/>
          <p:nvPr/>
        </p:nvSpPr>
        <p:spPr>
          <a:xfrm>
            <a:off x="1867552" y="5033387"/>
            <a:ext cx="5540434" cy="582220"/>
          </a:xfrm>
          <a:custGeom>
            <a:avLst/>
            <a:gdLst>
              <a:gd name="connsiteX0" fmla="*/ 0 w 5540434"/>
              <a:gd name="connsiteY0" fmla="*/ 224218 h 582220"/>
              <a:gd name="connsiteX1" fmla="*/ 438874 w 5540434"/>
              <a:gd name="connsiteY1" fmla="*/ 252234 h 582220"/>
              <a:gd name="connsiteX2" fmla="*/ 1064504 w 5540434"/>
              <a:gd name="connsiteY2" fmla="*/ 476359 h 582220"/>
              <a:gd name="connsiteX3" fmla="*/ 1764836 w 5540434"/>
              <a:gd name="connsiteY3" fmla="*/ 485698 h 582220"/>
              <a:gd name="connsiteX4" fmla="*/ 1914240 w 5540434"/>
              <a:gd name="connsiteY4" fmla="*/ 439005 h 582220"/>
              <a:gd name="connsiteX5" fmla="*/ 2063644 w 5540434"/>
              <a:gd name="connsiteY5" fmla="*/ 579083 h 582220"/>
              <a:gd name="connsiteX6" fmla="*/ 2091658 w 5540434"/>
              <a:gd name="connsiteY6" fmla="*/ 382974 h 582220"/>
              <a:gd name="connsiteX7" fmla="*/ 2129009 w 5540434"/>
              <a:gd name="connsiteY7" fmla="*/ 532391 h 582220"/>
              <a:gd name="connsiteX8" fmla="*/ 2147684 w 5540434"/>
              <a:gd name="connsiteY8" fmla="*/ 579083 h 582220"/>
              <a:gd name="connsiteX9" fmla="*/ 2213048 w 5540434"/>
              <a:gd name="connsiteY9" fmla="*/ 457682 h 582220"/>
              <a:gd name="connsiteX10" fmla="*/ 3025433 w 5540434"/>
              <a:gd name="connsiteY10" fmla="*/ 439005 h 582220"/>
              <a:gd name="connsiteX11" fmla="*/ 4696892 w 5540434"/>
              <a:gd name="connsiteY11" fmla="*/ 308265 h 582220"/>
              <a:gd name="connsiteX12" fmla="*/ 5518615 w 5540434"/>
              <a:gd name="connsiteY12" fmla="*/ 56124 h 582220"/>
              <a:gd name="connsiteX13" fmla="*/ 5322522 w 5540434"/>
              <a:gd name="connsiteY13" fmla="*/ 9432 h 582220"/>
              <a:gd name="connsiteX14" fmla="*/ 5537290 w 5540434"/>
              <a:gd name="connsiteY14" fmla="*/ 18770 h 582220"/>
              <a:gd name="connsiteX15" fmla="*/ 5425237 w 5540434"/>
              <a:gd name="connsiteY15" fmla="*/ 196203 h 5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0434" h="582220">
                <a:moveTo>
                  <a:pt x="0" y="224218"/>
                </a:moveTo>
                <a:cubicBezTo>
                  <a:pt x="130728" y="217214"/>
                  <a:pt x="261457" y="210211"/>
                  <a:pt x="438874" y="252234"/>
                </a:cubicBezTo>
                <a:cubicBezTo>
                  <a:pt x="616291" y="294257"/>
                  <a:pt x="843510" y="437448"/>
                  <a:pt x="1064504" y="476359"/>
                </a:cubicBezTo>
                <a:cubicBezTo>
                  <a:pt x="1285498" y="515270"/>
                  <a:pt x="1623213" y="491924"/>
                  <a:pt x="1764836" y="485698"/>
                </a:cubicBezTo>
                <a:cubicBezTo>
                  <a:pt x="1906459" y="479472"/>
                  <a:pt x="1864439" y="423441"/>
                  <a:pt x="1914240" y="439005"/>
                </a:cubicBezTo>
                <a:cubicBezTo>
                  <a:pt x="1964041" y="454569"/>
                  <a:pt x="2034075" y="588421"/>
                  <a:pt x="2063644" y="579083"/>
                </a:cubicBezTo>
                <a:cubicBezTo>
                  <a:pt x="2093213" y="569745"/>
                  <a:pt x="2080764" y="390756"/>
                  <a:pt x="2091658" y="382974"/>
                </a:cubicBezTo>
                <a:cubicBezTo>
                  <a:pt x="2102552" y="375192"/>
                  <a:pt x="2119671" y="499706"/>
                  <a:pt x="2129009" y="532391"/>
                </a:cubicBezTo>
                <a:cubicBezTo>
                  <a:pt x="2138347" y="565076"/>
                  <a:pt x="2133678" y="591534"/>
                  <a:pt x="2147684" y="579083"/>
                </a:cubicBezTo>
                <a:cubicBezTo>
                  <a:pt x="2161690" y="566632"/>
                  <a:pt x="2066756" y="481028"/>
                  <a:pt x="2213048" y="457682"/>
                </a:cubicBezTo>
                <a:cubicBezTo>
                  <a:pt x="2359340" y="434336"/>
                  <a:pt x="2611459" y="463908"/>
                  <a:pt x="3025433" y="439005"/>
                </a:cubicBezTo>
                <a:cubicBezTo>
                  <a:pt x="3439407" y="414102"/>
                  <a:pt x="4281362" y="372079"/>
                  <a:pt x="4696892" y="308265"/>
                </a:cubicBezTo>
                <a:cubicBezTo>
                  <a:pt x="5112422" y="244452"/>
                  <a:pt x="5414343" y="105929"/>
                  <a:pt x="5518615" y="56124"/>
                </a:cubicBezTo>
                <a:cubicBezTo>
                  <a:pt x="5622887" y="6319"/>
                  <a:pt x="5319410" y="15658"/>
                  <a:pt x="5322522" y="9432"/>
                </a:cubicBezTo>
                <a:cubicBezTo>
                  <a:pt x="5325634" y="3206"/>
                  <a:pt x="5520171" y="-12359"/>
                  <a:pt x="5537290" y="18770"/>
                </a:cubicBezTo>
                <a:cubicBezTo>
                  <a:pt x="5554409" y="49898"/>
                  <a:pt x="5425237" y="196203"/>
                  <a:pt x="5425237" y="196203"/>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876728" y="5164220"/>
            <a:ext cx="121552" cy="196110"/>
          </a:xfrm>
          <a:custGeom>
            <a:avLst/>
            <a:gdLst>
              <a:gd name="connsiteX0" fmla="*/ 121552 w 121552"/>
              <a:gd name="connsiteY0" fmla="*/ 0 h 196110"/>
              <a:gd name="connsiteX1" fmla="*/ 161 w 121552"/>
              <a:gd name="connsiteY1" fmla="*/ 84047 h 196110"/>
              <a:gd name="connsiteX2" fmla="*/ 93539 w 121552"/>
              <a:gd name="connsiteY2" fmla="*/ 196110 h 196110"/>
            </a:gdLst>
            <a:ahLst/>
            <a:cxnLst>
              <a:cxn ang="0">
                <a:pos x="connsiteX0" y="connsiteY0"/>
              </a:cxn>
              <a:cxn ang="0">
                <a:pos x="connsiteX1" y="connsiteY1"/>
              </a:cxn>
              <a:cxn ang="0">
                <a:pos x="connsiteX2" y="connsiteY2"/>
              </a:cxn>
            </a:cxnLst>
            <a:rect l="l" t="t" r="r" b="b"/>
            <a:pathLst>
              <a:path w="121552" h="196110">
                <a:moveTo>
                  <a:pt x="121552" y="0"/>
                </a:moveTo>
                <a:cubicBezTo>
                  <a:pt x="63191" y="25681"/>
                  <a:pt x="4830" y="51362"/>
                  <a:pt x="161" y="84047"/>
                </a:cubicBezTo>
                <a:cubicBezTo>
                  <a:pt x="-4508" y="116732"/>
                  <a:pt x="93539" y="196110"/>
                  <a:pt x="93539" y="196110"/>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1888580" y="5807479"/>
            <a:ext cx="5661390" cy="430952"/>
          </a:xfrm>
          <a:custGeom>
            <a:avLst/>
            <a:gdLst>
              <a:gd name="connsiteX0" fmla="*/ 119038 w 5661390"/>
              <a:gd name="connsiteY0" fmla="*/ 215888 h 430952"/>
              <a:gd name="connsiteX1" fmla="*/ 16323 w 5661390"/>
              <a:gd name="connsiteY1" fmla="*/ 374643 h 430952"/>
              <a:gd name="connsiteX2" fmla="*/ 147051 w 5661390"/>
              <a:gd name="connsiteY2" fmla="*/ 430675 h 430952"/>
              <a:gd name="connsiteX3" fmla="*/ 6985 w 5661390"/>
              <a:gd name="connsiteY3" fmla="*/ 355966 h 430952"/>
              <a:gd name="connsiteX4" fmla="*/ 137714 w 5661390"/>
              <a:gd name="connsiteY4" fmla="*/ 299935 h 430952"/>
              <a:gd name="connsiteX5" fmla="*/ 1090165 w 5661390"/>
              <a:gd name="connsiteY5" fmla="*/ 29117 h 430952"/>
              <a:gd name="connsiteX6" fmla="*/ 1911888 w 5661390"/>
              <a:gd name="connsiteY6" fmla="*/ 85148 h 430952"/>
              <a:gd name="connsiteX7" fmla="*/ 1958576 w 5661390"/>
              <a:gd name="connsiteY7" fmla="*/ 178534 h 430952"/>
              <a:gd name="connsiteX8" fmla="*/ 2042616 w 5661390"/>
              <a:gd name="connsiteY8" fmla="*/ 169195 h 430952"/>
              <a:gd name="connsiteX9" fmla="*/ 2051954 w 5661390"/>
              <a:gd name="connsiteY9" fmla="*/ 1101 h 430952"/>
              <a:gd name="connsiteX10" fmla="*/ 2107981 w 5661390"/>
              <a:gd name="connsiteY10" fmla="*/ 262581 h 430952"/>
              <a:gd name="connsiteX11" fmla="*/ 2117318 w 5661390"/>
              <a:gd name="connsiteY11" fmla="*/ 66471 h 430952"/>
              <a:gd name="connsiteX12" fmla="*/ 2145332 w 5661390"/>
              <a:gd name="connsiteY12" fmla="*/ 141179 h 430952"/>
              <a:gd name="connsiteX13" fmla="*/ 2742948 w 5661390"/>
              <a:gd name="connsiteY13" fmla="*/ 94487 h 430952"/>
              <a:gd name="connsiteX14" fmla="*/ 4386394 w 5661390"/>
              <a:gd name="connsiteY14" fmla="*/ 75810 h 430952"/>
              <a:gd name="connsiteX15" fmla="*/ 5600302 w 5661390"/>
              <a:gd name="connsiteY15" fmla="*/ 234565 h 430952"/>
              <a:gd name="connsiteX16" fmla="*/ 5497587 w 5661390"/>
              <a:gd name="connsiteY16" fmla="*/ 159856 h 430952"/>
              <a:gd name="connsiteX17" fmla="*/ 5646991 w 5661390"/>
              <a:gd name="connsiteY17" fmla="*/ 225226 h 430952"/>
              <a:gd name="connsiteX18" fmla="*/ 5450898 w 5661390"/>
              <a:gd name="connsiteY18" fmla="*/ 318612 h 4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61390" h="430952">
                <a:moveTo>
                  <a:pt x="119038" y="215888"/>
                </a:moveTo>
                <a:cubicBezTo>
                  <a:pt x="65346" y="277366"/>
                  <a:pt x="11654" y="338845"/>
                  <a:pt x="16323" y="374643"/>
                </a:cubicBezTo>
                <a:cubicBezTo>
                  <a:pt x="20992" y="410441"/>
                  <a:pt x="148607" y="433788"/>
                  <a:pt x="147051" y="430675"/>
                </a:cubicBezTo>
                <a:cubicBezTo>
                  <a:pt x="145495" y="427562"/>
                  <a:pt x="8541" y="377756"/>
                  <a:pt x="6985" y="355966"/>
                </a:cubicBezTo>
                <a:cubicBezTo>
                  <a:pt x="5429" y="334176"/>
                  <a:pt x="-42816" y="354410"/>
                  <a:pt x="137714" y="299935"/>
                </a:cubicBezTo>
                <a:cubicBezTo>
                  <a:pt x="318244" y="245460"/>
                  <a:pt x="794469" y="64915"/>
                  <a:pt x="1090165" y="29117"/>
                </a:cubicBezTo>
                <a:cubicBezTo>
                  <a:pt x="1385861" y="-6681"/>
                  <a:pt x="1767153" y="60245"/>
                  <a:pt x="1911888" y="85148"/>
                </a:cubicBezTo>
                <a:cubicBezTo>
                  <a:pt x="2056623" y="110051"/>
                  <a:pt x="1936788" y="164526"/>
                  <a:pt x="1958576" y="178534"/>
                </a:cubicBezTo>
                <a:cubicBezTo>
                  <a:pt x="1980364" y="192542"/>
                  <a:pt x="2027053" y="198767"/>
                  <a:pt x="2042616" y="169195"/>
                </a:cubicBezTo>
                <a:cubicBezTo>
                  <a:pt x="2058179" y="139623"/>
                  <a:pt x="2041060" y="-14463"/>
                  <a:pt x="2051954" y="1101"/>
                </a:cubicBezTo>
                <a:cubicBezTo>
                  <a:pt x="2062848" y="16665"/>
                  <a:pt x="2097087" y="251686"/>
                  <a:pt x="2107981" y="262581"/>
                </a:cubicBezTo>
                <a:cubicBezTo>
                  <a:pt x="2118875" y="273476"/>
                  <a:pt x="2111093" y="86705"/>
                  <a:pt x="2117318" y="66471"/>
                </a:cubicBezTo>
                <a:cubicBezTo>
                  <a:pt x="2123543" y="46237"/>
                  <a:pt x="2041060" y="136510"/>
                  <a:pt x="2145332" y="141179"/>
                </a:cubicBezTo>
                <a:cubicBezTo>
                  <a:pt x="2249604" y="145848"/>
                  <a:pt x="2369438" y="105382"/>
                  <a:pt x="2742948" y="94487"/>
                </a:cubicBezTo>
                <a:cubicBezTo>
                  <a:pt x="3116458" y="83592"/>
                  <a:pt x="3910168" y="52464"/>
                  <a:pt x="4386394" y="75810"/>
                </a:cubicBezTo>
                <a:cubicBezTo>
                  <a:pt x="4862620" y="99156"/>
                  <a:pt x="5415103" y="220557"/>
                  <a:pt x="5600302" y="234565"/>
                </a:cubicBezTo>
                <a:cubicBezTo>
                  <a:pt x="5785501" y="248573"/>
                  <a:pt x="5489806" y="161412"/>
                  <a:pt x="5497587" y="159856"/>
                </a:cubicBezTo>
                <a:cubicBezTo>
                  <a:pt x="5505368" y="158300"/>
                  <a:pt x="5654773" y="198767"/>
                  <a:pt x="5646991" y="225226"/>
                </a:cubicBezTo>
                <a:cubicBezTo>
                  <a:pt x="5639209" y="251685"/>
                  <a:pt x="5483580" y="304604"/>
                  <a:pt x="5450898" y="318612"/>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1708810" y="3772775"/>
            <a:ext cx="2932056" cy="95037"/>
          </a:xfrm>
          <a:custGeom>
            <a:avLst/>
            <a:gdLst>
              <a:gd name="connsiteX0" fmla="*/ 0 w 2932056"/>
              <a:gd name="connsiteY0" fmla="*/ 9339 h 95037"/>
              <a:gd name="connsiteX1" fmla="*/ 597616 w 2932056"/>
              <a:gd name="connsiteY1" fmla="*/ 56032 h 95037"/>
              <a:gd name="connsiteX2" fmla="*/ 1381988 w 2932056"/>
              <a:gd name="connsiteY2" fmla="*/ 93386 h 95037"/>
              <a:gd name="connsiteX3" fmla="*/ 2932056 w 2932056"/>
              <a:gd name="connsiteY3" fmla="*/ 0 h 95037"/>
            </a:gdLst>
            <a:ahLst/>
            <a:cxnLst>
              <a:cxn ang="0">
                <a:pos x="connsiteX0" y="connsiteY0"/>
              </a:cxn>
              <a:cxn ang="0">
                <a:pos x="connsiteX1" y="connsiteY1"/>
              </a:cxn>
              <a:cxn ang="0">
                <a:pos x="connsiteX2" y="connsiteY2"/>
              </a:cxn>
              <a:cxn ang="0">
                <a:pos x="connsiteX3" y="connsiteY3"/>
              </a:cxn>
            </a:cxnLst>
            <a:rect l="l" t="t" r="r" b="b"/>
            <a:pathLst>
              <a:path w="2932056" h="95037">
                <a:moveTo>
                  <a:pt x="0" y="9339"/>
                </a:moveTo>
                <a:cubicBezTo>
                  <a:pt x="183642" y="25681"/>
                  <a:pt x="367285" y="42024"/>
                  <a:pt x="597616" y="56032"/>
                </a:cubicBezTo>
                <a:cubicBezTo>
                  <a:pt x="827947" y="70040"/>
                  <a:pt x="992915" y="102725"/>
                  <a:pt x="1381988" y="93386"/>
                </a:cubicBezTo>
                <a:cubicBezTo>
                  <a:pt x="1771061" y="84047"/>
                  <a:pt x="2932056" y="0"/>
                  <a:pt x="293205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3865832" y="3838499"/>
            <a:ext cx="868113" cy="233125"/>
          </a:xfrm>
          <a:custGeom>
            <a:avLst/>
            <a:gdLst>
              <a:gd name="connsiteX0" fmla="*/ 0 w 868113"/>
              <a:gd name="connsiteY0" fmla="*/ 8985 h 233125"/>
              <a:gd name="connsiteX1" fmla="*/ 121391 w 868113"/>
              <a:gd name="connsiteY1" fmla="*/ 8985 h 233125"/>
              <a:gd name="connsiteX2" fmla="*/ 662981 w 868113"/>
              <a:gd name="connsiteY2" fmla="*/ 102370 h 233125"/>
              <a:gd name="connsiteX3" fmla="*/ 849736 w 868113"/>
              <a:gd name="connsiteY3" fmla="*/ 233110 h 233125"/>
              <a:gd name="connsiteX4" fmla="*/ 859074 w 868113"/>
              <a:gd name="connsiteY4" fmla="*/ 111709 h 233125"/>
              <a:gd name="connsiteX5" fmla="*/ 831061 w 868113"/>
              <a:gd name="connsiteY5" fmla="*/ 214433 h 233125"/>
              <a:gd name="connsiteX6" fmla="*/ 672319 w 868113"/>
              <a:gd name="connsiteY6" fmla="*/ 195756 h 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113" h="233125">
                <a:moveTo>
                  <a:pt x="0" y="8985"/>
                </a:moveTo>
                <a:cubicBezTo>
                  <a:pt x="5447" y="1203"/>
                  <a:pt x="10894" y="-6579"/>
                  <a:pt x="121391" y="8985"/>
                </a:cubicBezTo>
                <a:cubicBezTo>
                  <a:pt x="231888" y="24549"/>
                  <a:pt x="541590" y="65016"/>
                  <a:pt x="662981" y="102370"/>
                </a:cubicBezTo>
                <a:cubicBezTo>
                  <a:pt x="784372" y="139724"/>
                  <a:pt x="817054" y="231554"/>
                  <a:pt x="849736" y="233110"/>
                </a:cubicBezTo>
                <a:cubicBezTo>
                  <a:pt x="882418" y="234666"/>
                  <a:pt x="862187" y="114822"/>
                  <a:pt x="859074" y="111709"/>
                </a:cubicBezTo>
                <a:cubicBezTo>
                  <a:pt x="855962" y="108596"/>
                  <a:pt x="862187" y="200425"/>
                  <a:pt x="831061" y="214433"/>
                </a:cubicBezTo>
                <a:cubicBezTo>
                  <a:pt x="799935" y="228441"/>
                  <a:pt x="736127" y="212098"/>
                  <a:pt x="672319" y="1957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548011" y="4947820"/>
            <a:ext cx="1084082" cy="261610"/>
          </a:xfrm>
          <a:prstGeom prst="rect">
            <a:avLst/>
          </a:prstGeom>
          <a:noFill/>
        </p:spPr>
        <p:txBody>
          <a:bodyPr wrap="none" rtlCol="0">
            <a:spAutoFit/>
          </a:bodyPr>
          <a:lstStyle/>
          <a:p>
            <a:r>
              <a:rPr lang="en-US" sz="1100" dirty="0" smtClean="0">
                <a:latin typeface="AhnbergHand"/>
                <a:cs typeface="AhnbergHand"/>
              </a:rPr>
              <a:t>Customer A</a:t>
            </a:r>
            <a:endParaRPr lang="en-US" sz="1100" dirty="0">
              <a:latin typeface="AhnbergHand"/>
              <a:cs typeface="AhnbergHand"/>
            </a:endParaRPr>
          </a:p>
        </p:txBody>
      </p:sp>
      <p:sp>
        <p:nvSpPr>
          <p:cNvPr id="57" name="TextBox 56"/>
          <p:cNvSpPr txBox="1"/>
          <p:nvPr/>
        </p:nvSpPr>
        <p:spPr>
          <a:xfrm>
            <a:off x="371538" y="5857339"/>
            <a:ext cx="1138393" cy="261610"/>
          </a:xfrm>
          <a:prstGeom prst="rect">
            <a:avLst/>
          </a:prstGeom>
          <a:noFill/>
        </p:spPr>
        <p:txBody>
          <a:bodyPr wrap="none" rtlCol="0">
            <a:spAutoFit/>
          </a:bodyPr>
          <a:lstStyle/>
          <a:p>
            <a:r>
              <a:rPr lang="en-US" sz="1100" dirty="0" smtClean="0">
                <a:latin typeface="AhnbergHand"/>
                <a:cs typeface="AhnbergHand"/>
              </a:rPr>
              <a:t>Customer B</a:t>
            </a:r>
            <a:endParaRPr lang="en-US" sz="1100" dirty="0">
              <a:latin typeface="AhnbergHand"/>
              <a:cs typeface="AhnbergHand"/>
            </a:endParaRPr>
          </a:p>
        </p:txBody>
      </p:sp>
    </p:spTree>
    <p:extLst>
      <p:ext uri="{BB962C8B-B14F-4D97-AF65-F5344CB8AC3E}">
        <p14:creationId xmlns:p14="http://schemas.microsoft.com/office/powerpoint/2010/main" val="554954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It gets worse …</a:t>
            </a:r>
            <a:endParaRPr lang="en-US" dirty="0">
              <a:latin typeface="Powderfinger Type"/>
              <a:cs typeface="Powderfinger Type"/>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61</a:t>
            </a:fld>
            <a:endParaRPr lang="en-US"/>
          </a:p>
        </p:txBody>
      </p:sp>
    </p:spTree>
    <p:extLst>
      <p:ext uri="{BB962C8B-B14F-4D97-AF65-F5344CB8AC3E}">
        <p14:creationId xmlns:p14="http://schemas.microsoft.com/office/powerpoint/2010/main" val="3408458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Adding IPv6 to the CGN Mix</a:t>
            </a:r>
            <a:endParaRPr lang="en-US" dirty="0">
              <a:latin typeface="Powderfinger Type"/>
              <a:cs typeface="Powderfinger Type"/>
            </a:endParaRPr>
          </a:p>
        </p:txBody>
      </p:sp>
      <p:sp>
        <p:nvSpPr>
          <p:cNvPr id="3" name="Content Placeholder 2"/>
          <p:cNvSpPr>
            <a:spLocks noGrp="1"/>
          </p:cNvSpPr>
          <p:nvPr>
            <p:ph idx="1"/>
          </p:nvPr>
        </p:nvSpPr>
        <p:spPr/>
        <p:txBody>
          <a:bodyPr/>
          <a:lstStyle/>
          <a:p>
            <a:r>
              <a:rPr lang="en-US" sz="2800" dirty="0" smtClean="0"/>
              <a:t>The space is not exclusively an IPv4 space.</a:t>
            </a:r>
          </a:p>
          <a:p>
            <a:r>
              <a:rPr lang="en-US" sz="2800" dirty="0" smtClean="0"/>
              <a:t>While CGNs using all-IPv4 technologies are common today, we are also looking at how to use CGN variants a mix of IPv6 and IPv4</a:t>
            </a:r>
          </a:p>
          <a:p>
            <a:pPr marL="914400" lvl="2" indent="0">
              <a:buNone/>
            </a:pPr>
            <a:r>
              <a:rPr lang="en-US" sz="2800" b="1" dirty="0" smtClean="0">
                <a:solidFill>
                  <a:schemeClr val="accent6">
                    <a:lumMod val="50000"/>
                  </a:schemeClr>
                </a:solidFill>
                <a:latin typeface="Max's Handwritin"/>
                <a:cs typeface="Max's Handwritin"/>
              </a:rPr>
              <a:t>For example: Dual-Stack Light connects IPv4 end users to the IPv4 Internet across an IPv6 ISP infrastructure.</a:t>
            </a:r>
          </a:p>
          <a:p>
            <a:pPr marL="914400" lvl="2" indent="0">
              <a:buNone/>
            </a:pPr>
            <a:endParaRPr lang="en-US" sz="2000" dirty="0" smtClean="0"/>
          </a:p>
          <a:p>
            <a:r>
              <a:rPr lang="en-US" dirty="0" smtClean="0"/>
              <a:t>We can expect to see many more variants of ISP’s address transform middleware  when you are allowed to add IPv6 into the mix</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62</a:t>
            </a:fld>
            <a:endParaRPr lang="en-US"/>
          </a:p>
        </p:txBody>
      </p:sp>
    </p:spTree>
    <p:extLst>
      <p:ext uri="{BB962C8B-B14F-4D97-AF65-F5344CB8AC3E}">
        <p14:creationId xmlns:p14="http://schemas.microsoft.com/office/powerpoint/2010/main" val="316742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++IPv6:</a:t>
            </a:r>
            <a:br>
              <a:rPr lang="en-US" dirty="0" smtClean="0">
                <a:latin typeface="Powderfinger Type"/>
                <a:cs typeface="Powderfinger Type"/>
              </a:rPr>
            </a:br>
            <a:r>
              <a:rPr lang="en-US" dirty="0" smtClean="0">
                <a:latin typeface="Powderfinger Type"/>
                <a:cs typeface="Powderfinger Type"/>
              </a:rPr>
              <a:t>Transition Technologies</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63</a:t>
            </a:fld>
            <a:endParaRPr lang="en-US"/>
          </a:p>
        </p:txBody>
      </p:sp>
      <p:pic>
        <p:nvPicPr>
          <p:cNvPr id="3" name="Picture 2" descr="Screen Shot 2013-09-11 at 10.1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46" y="1576353"/>
            <a:ext cx="6293210" cy="4550735"/>
          </a:xfrm>
          <a:prstGeom prst="rect">
            <a:avLst/>
          </a:prstGeom>
        </p:spPr>
      </p:pic>
      <p:sp>
        <p:nvSpPr>
          <p:cNvPr id="8" name="TextBox 7"/>
          <p:cNvSpPr txBox="1"/>
          <p:nvPr/>
        </p:nvSpPr>
        <p:spPr>
          <a:xfrm>
            <a:off x="2384103" y="6323469"/>
            <a:ext cx="5977317" cy="215444"/>
          </a:xfrm>
          <a:prstGeom prst="rect">
            <a:avLst/>
          </a:prstGeom>
          <a:noFill/>
        </p:spPr>
        <p:txBody>
          <a:bodyPr wrap="none" rtlCol="0">
            <a:spAutoFit/>
          </a:bodyPr>
          <a:lstStyle/>
          <a:p>
            <a:r>
              <a:rPr lang="en-US" sz="800" dirty="0"/>
              <a:t>Randy Bush, APPRICOT 2012: http://</a:t>
            </a:r>
            <a:r>
              <a:rPr lang="en-US" sz="800" dirty="0" err="1"/>
              <a:t>meetings.apnic.net</a:t>
            </a:r>
            <a:r>
              <a:rPr lang="en-US" sz="800" dirty="0"/>
              <a:t>/__data/assets/</a:t>
            </a:r>
            <a:r>
              <a:rPr lang="en-US" sz="800" dirty="0" err="1"/>
              <a:t>pdf_file</a:t>
            </a:r>
            <a:r>
              <a:rPr lang="en-US" sz="800" dirty="0"/>
              <a:t>/0016/45241/120229.apops-v4-life-extension.pdf</a:t>
            </a:r>
          </a:p>
        </p:txBody>
      </p:sp>
    </p:spTree>
    <p:extLst>
      <p:ext uri="{BB962C8B-B14F-4D97-AF65-F5344CB8AC3E}">
        <p14:creationId xmlns:p14="http://schemas.microsoft.com/office/powerpoint/2010/main" val="1436688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Transition Technologies Example: 464XLAT</a:t>
            </a:r>
            <a:endParaRPr lang="en-US"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64</a:t>
            </a:fld>
            <a:endParaRPr lang="en-US" dirty="0"/>
          </a:p>
        </p:txBody>
      </p:sp>
      <p:pic>
        <p:nvPicPr>
          <p:cNvPr id="5" name="Picture 4" descr="Screen Shot 2013-09-11 at 10.11.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17" y="1524924"/>
            <a:ext cx="3010483" cy="2248404"/>
          </a:xfrm>
          <a:prstGeom prst="rect">
            <a:avLst/>
          </a:prstGeom>
        </p:spPr>
      </p:pic>
      <p:pic>
        <p:nvPicPr>
          <p:cNvPr id="6" name="Picture 5" descr="Screen Shot 2013-09-11 at 10.12.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551" y="2037413"/>
            <a:ext cx="3088550" cy="2308080"/>
          </a:xfrm>
          <a:prstGeom prst="rect">
            <a:avLst/>
          </a:prstGeom>
        </p:spPr>
      </p:pic>
      <p:pic>
        <p:nvPicPr>
          <p:cNvPr id="7" name="Picture 6" descr="Screen Shot 2013-09-11 at 10.12.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046" y="3968917"/>
            <a:ext cx="3261505" cy="2450536"/>
          </a:xfrm>
          <a:prstGeom prst="rect">
            <a:avLst/>
          </a:prstGeom>
        </p:spPr>
      </p:pic>
      <p:sp>
        <p:nvSpPr>
          <p:cNvPr id="8" name="TextBox 7"/>
          <p:cNvSpPr txBox="1"/>
          <p:nvPr/>
        </p:nvSpPr>
        <p:spPr>
          <a:xfrm>
            <a:off x="493625" y="6442922"/>
            <a:ext cx="8135560" cy="415498"/>
          </a:xfrm>
          <a:prstGeom prst="rect">
            <a:avLst/>
          </a:prstGeom>
          <a:noFill/>
        </p:spPr>
        <p:txBody>
          <a:bodyPr wrap="none" rtlCol="0">
            <a:spAutoFit/>
          </a:bodyPr>
          <a:lstStyle/>
          <a:p>
            <a:endParaRPr lang="en-US" sz="1050" b="1" dirty="0"/>
          </a:p>
          <a:p>
            <a:r>
              <a:rPr lang="en-US" sz="1050" u="sng" dirty="0" err="1"/>
              <a:t>Masataka</a:t>
            </a:r>
            <a:r>
              <a:rPr lang="en-US" sz="1050" u="sng" dirty="0"/>
              <a:t> </a:t>
            </a:r>
            <a:r>
              <a:rPr lang="en-US" sz="1050" u="sng" dirty="0" err="1" smtClean="0"/>
              <a:t>Mawatari</a:t>
            </a:r>
            <a:r>
              <a:rPr lang="en-US" sz="1050" dirty="0"/>
              <a:t>, Apricot 2012, http://</a:t>
            </a:r>
            <a:r>
              <a:rPr lang="en-US" sz="1050" dirty="0" err="1"/>
              <a:t>meetings.apnic.net</a:t>
            </a:r>
            <a:r>
              <a:rPr lang="en-US" sz="1050" dirty="0"/>
              <a:t>/__data/assets/</a:t>
            </a:r>
            <a:r>
              <a:rPr lang="en-US" sz="1050" dirty="0" err="1"/>
              <a:t>pdf_file</a:t>
            </a:r>
            <a:r>
              <a:rPr lang="en-US" sz="1050" dirty="0"/>
              <a:t>/0020/45542/jpix_464xlat_apricot2012_for_web.pdf </a:t>
            </a:r>
            <a:endParaRPr lang="en-US" sz="1050" u="sng" dirty="0"/>
          </a:p>
        </p:txBody>
      </p:sp>
    </p:spTree>
    <p:extLst>
      <p:ext uri="{BB962C8B-B14F-4D97-AF65-F5344CB8AC3E}">
        <p14:creationId xmlns:p14="http://schemas.microsoft.com/office/powerpoint/2010/main" val="1653708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65</a:t>
            </a:fld>
            <a:endParaRPr lang="en-GB"/>
          </a:p>
        </p:txBody>
      </p:sp>
      <p:sp>
        <p:nvSpPr>
          <p:cNvPr id="6" name="Content Placeholder 2"/>
          <p:cNvSpPr txBox="1">
            <a:spLocks/>
          </p:cNvSpPr>
          <p:nvPr/>
        </p:nvSpPr>
        <p:spPr bwMode="auto">
          <a:xfrm>
            <a:off x="456481" y="2195276"/>
            <a:ext cx="8033461" cy="13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charset="0"/>
              <a:buNone/>
            </a:pPr>
            <a:r>
              <a:rPr lang="en-US" sz="2400" dirty="0" smtClean="0">
                <a:solidFill>
                  <a:srgbClr val="984807"/>
                </a:solidFill>
                <a:latin typeface="+mn-lt"/>
                <a:cs typeface="Max's Handwritin"/>
              </a:rPr>
              <a:t>The risk we are running at the moment is that there is no longer be a single consistent model of how an IP network manages IPv4 and IPv6 addresses</a:t>
            </a:r>
          </a:p>
        </p:txBody>
      </p:sp>
    </p:spTree>
    <p:extLst>
      <p:ext uri="{BB962C8B-B14F-4D97-AF65-F5344CB8AC3E}">
        <p14:creationId xmlns:p14="http://schemas.microsoft.com/office/powerpoint/2010/main" val="6633107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66</a:t>
            </a:fld>
            <a:endParaRPr lang="en-GB"/>
          </a:p>
        </p:txBody>
      </p:sp>
      <p:sp>
        <p:nvSpPr>
          <p:cNvPr id="6" name="Content Placeholder 2"/>
          <p:cNvSpPr txBox="1">
            <a:spLocks/>
          </p:cNvSpPr>
          <p:nvPr/>
        </p:nvSpPr>
        <p:spPr bwMode="auto">
          <a:xfrm>
            <a:off x="456481" y="2195276"/>
            <a:ext cx="8470416" cy="28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2664"/>
              </a:spcBef>
              <a:buFont typeface="Arial" charset="0"/>
              <a:buNone/>
            </a:pPr>
            <a:r>
              <a:rPr lang="en-US" sz="2800" dirty="0" smtClean="0">
                <a:solidFill>
                  <a:srgbClr val="984807"/>
                </a:solidFill>
                <a:latin typeface="+mn-lt"/>
                <a:cs typeface="Max's Handwritin"/>
              </a:rPr>
              <a:t>What’s the likely response from LEAs and regulators?</a:t>
            </a:r>
          </a:p>
          <a:p>
            <a:pPr marL="0" indent="0">
              <a:spcBef>
                <a:spcPts val="2664"/>
              </a:spcBef>
              <a:buFont typeface="Arial" charset="0"/>
              <a:buNone/>
            </a:pPr>
            <a:r>
              <a:rPr lang="en-US" sz="2800" dirty="0" smtClean="0">
                <a:solidFill>
                  <a:srgbClr val="984807"/>
                </a:solidFill>
                <a:latin typeface="+mn-lt"/>
                <a:cs typeface="Max's Handwritin"/>
              </a:rPr>
              <a:t>One likely response is to augment the record keeping rules for ISPs:</a:t>
            </a:r>
          </a:p>
          <a:p>
            <a:pPr marL="914400" lvl="2" indent="0">
              <a:spcBef>
                <a:spcPts val="2664"/>
              </a:spcBef>
              <a:buNone/>
            </a:pPr>
            <a:r>
              <a:rPr lang="en-US" sz="2000" dirty="0">
                <a:solidFill>
                  <a:srgbClr val="984807"/>
                </a:solidFill>
                <a:latin typeface="+mn-lt"/>
                <a:cs typeface="Max's Handwritin"/>
              </a:rPr>
              <a:t>r</a:t>
            </a:r>
            <a:r>
              <a:rPr lang="en-US" sz="2000" dirty="0" smtClean="0">
                <a:solidFill>
                  <a:schemeClr val="bg2">
                    <a:lumMod val="25000"/>
                  </a:schemeClr>
                </a:solidFill>
                <a:latin typeface="+mn-lt"/>
                <a:cs typeface="Max's Handwritin"/>
              </a:rPr>
              <a:t>ecord </a:t>
            </a:r>
            <a:r>
              <a:rPr lang="en-US" sz="2000" i="1" dirty="0" smtClean="0">
                <a:solidFill>
                  <a:schemeClr val="bg2">
                    <a:lumMod val="25000"/>
                  </a:schemeClr>
                </a:solidFill>
                <a:latin typeface="+mn-lt"/>
                <a:cs typeface="Max's Handwritin"/>
              </a:rPr>
              <a:t>absolutely everything</a:t>
            </a:r>
            <a:r>
              <a:rPr lang="en-US" sz="2000" dirty="0" smtClean="0">
                <a:solidFill>
                  <a:schemeClr val="bg2">
                    <a:lumMod val="25000"/>
                  </a:schemeClr>
                </a:solidFill>
                <a:latin typeface="+mn-lt"/>
                <a:cs typeface="Max's Handwritin"/>
              </a:rPr>
              <a:t>, and keep the records for 2 years</a:t>
            </a:r>
            <a:endParaRPr lang="en-US" sz="2000" dirty="0" smtClean="0">
              <a:solidFill>
                <a:srgbClr val="984807"/>
              </a:solidFill>
              <a:latin typeface="+mn-lt"/>
              <a:cs typeface="Max's Handwritin"/>
            </a:endParaRPr>
          </a:p>
          <a:p>
            <a:pPr marL="914400" lvl="2" indent="0">
              <a:spcBef>
                <a:spcPts val="2664"/>
              </a:spcBef>
              <a:buNone/>
            </a:pPr>
            <a:r>
              <a:rPr lang="en-US" sz="1800" dirty="0" smtClean="0">
                <a:solidFill>
                  <a:srgbClr val="000000"/>
                </a:solidFill>
                <a:latin typeface="+mn-lt"/>
                <a:cs typeface="Max's Handwritin"/>
              </a:rPr>
              <a:t>[Australian Data Retention, 2015]</a:t>
            </a:r>
          </a:p>
          <a:p>
            <a:pPr marL="914400" lvl="2" indent="0">
              <a:spcBef>
                <a:spcPts val="2664"/>
              </a:spcBef>
              <a:buNone/>
            </a:pPr>
            <a:endParaRPr lang="en-US" sz="2000" dirty="0" smtClean="0">
              <a:solidFill>
                <a:srgbClr val="984807"/>
              </a:solidFill>
              <a:latin typeface="+mn-lt"/>
              <a:cs typeface="Max's Handwritin"/>
            </a:endParaRPr>
          </a:p>
        </p:txBody>
      </p:sp>
    </p:spTree>
    <p:extLst>
      <p:ext uri="{BB962C8B-B14F-4D97-AF65-F5344CB8AC3E}">
        <p14:creationId xmlns:p14="http://schemas.microsoft.com/office/powerpoint/2010/main" val="3110258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67</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Tree>
    <p:extLst>
      <p:ext uri="{BB962C8B-B14F-4D97-AF65-F5344CB8AC3E}">
        <p14:creationId xmlns:p14="http://schemas.microsoft.com/office/powerpoint/2010/main" val="1128282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68</a:t>
            </a:fld>
            <a:endParaRPr lang="en-GB"/>
          </a:p>
        </p:txBody>
      </p:sp>
      <p:sp>
        <p:nvSpPr>
          <p:cNvPr id="6" name="Content Placeholder 2"/>
          <p:cNvSpPr txBox="1">
            <a:spLocks/>
          </p:cNvSpPr>
          <p:nvPr/>
        </p:nvSpPr>
        <p:spPr bwMode="auto">
          <a:xfrm>
            <a:off x="504229" y="2056641"/>
            <a:ext cx="8419035"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984807"/>
                </a:solidFill>
                <a:latin typeface="+mn-lt"/>
                <a:cs typeface="Max's Handwritin"/>
              </a:rPr>
              <a:t>But what are the new record keeping rules?</a:t>
            </a:r>
          </a:p>
          <a:p>
            <a:pPr marL="0" indent="0">
              <a:buNone/>
            </a:pPr>
            <a:endParaRPr lang="en-US" sz="2800" dirty="0" smtClean="0">
              <a:solidFill>
                <a:srgbClr val="984807"/>
              </a:solidFill>
              <a:latin typeface="+mn-lt"/>
              <a:cs typeface="Max's Handwritin"/>
            </a:endParaRPr>
          </a:p>
          <a:p>
            <a:pPr marL="0" indent="0">
              <a:buNone/>
            </a:pPr>
            <a:r>
              <a:rPr lang="en-US" sz="2800" dirty="0" smtClean="0">
                <a:solidFill>
                  <a:srgbClr val="984807"/>
                </a:solidFill>
                <a:latin typeface="+mn-lt"/>
                <a:cs typeface="Max's Handwritin"/>
              </a:rPr>
              <a:t>In order to map a “external” IP address and time to a subscriber as part of a </a:t>
            </a:r>
            <a:r>
              <a:rPr lang="en-US" sz="2800" dirty="0" err="1" smtClean="0">
                <a:solidFill>
                  <a:srgbClr val="984807"/>
                </a:solidFill>
                <a:latin typeface="+mn-lt"/>
                <a:cs typeface="Max's Handwritin"/>
              </a:rPr>
              <a:t>traceback</a:t>
            </a:r>
            <a:r>
              <a:rPr lang="en-US" sz="2800" dirty="0" smtClean="0">
                <a:solidFill>
                  <a:srgbClr val="984807"/>
                </a:solidFill>
                <a:latin typeface="+mn-lt"/>
                <a:cs typeface="Max's Handwritin"/>
              </a:rPr>
              <a:t> exercise then:</a:t>
            </a:r>
          </a:p>
          <a:p>
            <a:pPr marL="457200" lvl="1" indent="0">
              <a:buNone/>
            </a:pPr>
            <a:r>
              <a:rPr lang="en-US" sz="2400" dirty="0" smtClean="0">
                <a:latin typeface="+mn-lt"/>
                <a:cs typeface="Max's Handwritin"/>
              </a:rPr>
              <a:t>for </a:t>
            </a:r>
            <a:r>
              <a:rPr lang="en-US" sz="2400" b="1" dirty="0" smtClean="0">
                <a:latin typeface="+mn-lt"/>
                <a:cs typeface="Max's Handwritin"/>
              </a:rPr>
              <a:t>every</a:t>
            </a:r>
            <a:r>
              <a:rPr lang="en-US" sz="2400" dirty="0" smtClean="0">
                <a:latin typeface="+mn-lt"/>
                <a:cs typeface="Max's Handwritin"/>
              </a:rPr>
              <a:t> active middleware element you now need to hold the </a:t>
            </a:r>
            <a:r>
              <a:rPr lang="en-US" sz="2400" b="1" dirty="0" smtClean="0">
                <a:latin typeface="+mn-lt"/>
                <a:cs typeface="Max's Handwritin"/>
              </a:rPr>
              <a:t>precise</a:t>
            </a:r>
            <a:r>
              <a:rPr lang="en-US" sz="2400" dirty="0" smtClean="0">
                <a:latin typeface="+mn-lt"/>
                <a:cs typeface="Max's Handwritin"/>
              </a:rPr>
              <a:t> time and the </a:t>
            </a:r>
            <a:r>
              <a:rPr lang="en-US" sz="2400" b="1" dirty="0" smtClean="0">
                <a:latin typeface="+mn-lt"/>
                <a:cs typeface="Max's Handwritin"/>
              </a:rPr>
              <a:t>precise</a:t>
            </a:r>
            <a:r>
              <a:rPr lang="en-US" sz="2400" dirty="0" smtClean="0">
                <a:latin typeface="+mn-lt"/>
                <a:cs typeface="Max's Handwritin"/>
              </a:rPr>
              <a:t> transforms that were applied to a packet flow</a:t>
            </a:r>
          </a:p>
          <a:p>
            <a:pPr marL="457200" lvl="1" indent="0">
              <a:buNone/>
            </a:pPr>
            <a:r>
              <a:rPr lang="en-US" sz="2400" dirty="0" smtClean="0">
                <a:latin typeface="+mn-lt"/>
                <a:cs typeface="Max's Handwritin"/>
              </a:rPr>
              <a:t>and you need to be able to </a:t>
            </a:r>
            <a:r>
              <a:rPr lang="en-US" sz="2400" b="1" dirty="0" smtClean="0">
                <a:latin typeface="+mn-lt"/>
                <a:cs typeface="Max's Handwritin"/>
              </a:rPr>
              <a:t>cross-match</a:t>
            </a:r>
            <a:r>
              <a:rPr lang="en-US" sz="2400" dirty="0" smtClean="0">
                <a:latin typeface="+mn-lt"/>
                <a:cs typeface="Max's Handwritin"/>
              </a:rPr>
              <a:t> these records accurately</a:t>
            </a:r>
          </a:p>
          <a:p>
            <a:pPr marL="457200" lvl="1" indent="0">
              <a:buNone/>
            </a:pPr>
            <a:endParaRPr lang="en-US" sz="2400" dirty="0" smtClean="0">
              <a:solidFill>
                <a:srgbClr val="984807"/>
              </a:solidFill>
              <a:latin typeface="+mn-lt"/>
              <a:cs typeface="Max's Handwritin"/>
            </a:endParaRPr>
          </a:p>
          <a:p>
            <a:pPr marL="0" indent="0">
              <a:buNone/>
            </a:pPr>
            <a:endParaRPr lang="en-US" sz="2800" dirty="0" smtClean="0">
              <a:solidFill>
                <a:srgbClr val="984807"/>
              </a:solidFill>
              <a:latin typeface="+mn-lt"/>
              <a:cs typeface="Max's Handwritin"/>
            </a:endParaRPr>
          </a:p>
        </p:txBody>
      </p:sp>
      <p:sp>
        <p:nvSpPr>
          <p:cNvPr id="5" name="TextBox 4"/>
          <p:cNvSpPr txBox="1"/>
          <p:nvPr/>
        </p:nvSpPr>
        <p:spPr>
          <a:xfrm rot="20359148">
            <a:off x="487125" y="3567327"/>
            <a:ext cx="7128044" cy="461665"/>
          </a:xfrm>
          <a:prstGeom prst="rect">
            <a:avLst/>
          </a:prstGeom>
          <a:solidFill>
            <a:srgbClr val="FFFFFF"/>
          </a:solidFill>
        </p:spPr>
        <p:txBody>
          <a:bodyPr wrap="none" rtlCol="0">
            <a:spAutoFit/>
          </a:bodyPr>
          <a:lstStyle/>
          <a:p>
            <a:r>
              <a:rPr lang="en-US" dirty="0" smtClean="0">
                <a:solidFill>
                  <a:srgbClr val="0000FF"/>
                </a:solidFill>
                <a:latin typeface="AhnbergHand"/>
                <a:cs typeface="AhnbergHand"/>
              </a:rPr>
              <a:t>Degree of difficulty -- approaching 10/10 !</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3459552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What does this mean for ISPs and LEAs?</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69</a:t>
            </a:fld>
            <a:endParaRPr lang="en-GB"/>
          </a:p>
        </p:txBody>
      </p:sp>
      <p:sp>
        <p:nvSpPr>
          <p:cNvPr id="6" name="Content Placeholder 2"/>
          <p:cNvSpPr txBox="1">
            <a:spLocks/>
          </p:cNvSpPr>
          <p:nvPr/>
        </p:nvSpPr>
        <p:spPr bwMode="auto">
          <a:xfrm>
            <a:off x="522905" y="2241253"/>
            <a:ext cx="8033461" cy="413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solidFill>
                  <a:schemeClr val="accent6">
                    <a:lumMod val="50000"/>
                  </a:schemeClr>
                </a:solidFill>
                <a:latin typeface="+mn-lt"/>
                <a:cs typeface="Max's Handwritin"/>
              </a:rPr>
              <a:t>How many different sets of record keeping rules are required for each CGN / dual stack transition model being used?</a:t>
            </a:r>
          </a:p>
          <a:p>
            <a:pPr marL="0" indent="0">
              <a:buNone/>
            </a:pPr>
            <a:r>
              <a:rPr lang="en-US" sz="2000" dirty="0">
                <a:solidFill>
                  <a:schemeClr val="accent6">
                    <a:lumMod val="50000"/>
                  </a:schemeClr>
                </a:solidFill>
                <a:latin typeface="+mn-lt"/>
                <a:cs typeface="Max's Handwritin"/>
              </a:rPr>
              <a:t>And are </a:t>
            </a:r>
            <a:r>
              <a:rPr lang="en-US" sz="2000" dirty="0" smtClean="0">
                <a:solidFill>
                  <a:schemeClr val="accent6">
                    <a:lumMod val="50000"/>
                  </a:schemeClr>
                </a:solidFill>
                <a:latin typeface="+mn-lt"/>
                <a:cs typeface="Max's Handwritin"/>
              </a:rPr>
              <a:t>these record keeping practices </a:t>
            </a:r>
            <a:r>
              <a:rPr lang="en-US" sz="2000" dirty="0">
                <a:solidFill>
                  <a:schemeClr val="accent6">
                    <a:lumMod val="50000"/>
                  </a:schemeClr>
                </a:solidFill>
                <a:latin typeface="+mn-lt"/>
                <a:cs typeface="Max's Handwritin"/>
              </a:rPr>
              <a:t>affordable</a:t>
            </a:r>
            <a:r>
              <a:rPr lang="en-US" sz="2000" dirty="0" smtClean="0">
                <a:solidFill>
                  <a:schemeClr val="accent6">
                    <a:lumMod val="50000"/>
                  </a:schemeClr>
                </a:solidFill>
                <a:latin typeface="+mn-lt"/>
                <a:cs typeface="Max's Handwritin"/>
              </a:rPr>
              <a:t>?</a:t>
            </a:r>
          </a:p>
          <a:p>
            <a:pPr marL="457200" lvl="1" indent="0">
              <a:buNone/>
            </a:pPr>
            <a:r>
              <a:rPr lang="en-US" sz="1800" dirty="0" smtClean="0">
                <a:solidFill>
                  <a:schemeClr val="accent6">
                    <a:lumMod val="50000"/>
                  </a:schemeClr>
                </a:solidFill>
                <a:latin typeface="+mn-lt"/>
                <a:cs typeface="Max's Handwritin"/>
              </a:rPr>
              <a:t>(granularity of the records is shifting from “session” records to “transition” and even individual packet records in this diverse model)</a:t>
            </a:r>
            <a:endParaRPr lang="en-US" sz="1800" dirty="0">
              <a:solidFill>
                <a:schemeClr val="accent6">
                  <a:lumMod val="50000"/>
                </a:schemeClr>
              </a:solidFill>
              <a:latin typeface="+mn-lt"/>
              <a:cs typeface="Max's Handwritin"/>
            </a:endParaRPr>
          </a:p>
          <a:p>
            <a:pPr marL="0" indent="0">
              <a:buNone/>
            </a:pPr>
            <a:r>
              <a:rPr lang="en-US" sz="2000" dirty="0">
                <a:solidFill>
                  <a:schemeClr val="accent6">
                    <a:lumMod val="50000"/>
                  </a:schemeClr>
                </a:solidFill>
                <a:latin typeface="+mn-lt"/>
                <a:cs typeface="Max's Handwritin"/>
              </a:rPr>
              <a:t>Are they even practical </a:t>
            </a:r>
            <a:r>
              <a:rPr lang="en-US" sz="2000" dirty="0" smtClean="0">
                <a:solidFill>
                  <a:schemeClr val="accent6">
                    <a:lumMod val="50000"/>
                  </a:schemeClr>
                </a:solidFill>
                <a:latin typeface="+mn-lt"/>
                <a:cs typeface="Max's Handwritin"/>
              </a:rPr>
              <a:t>within </a:t>
            </a:r>
            <a:r>
              <a:rPr lang="en-US" sz="2000" dirty="0">
                <a:solidFill>
                  <a:schemeClr val="accent6">
                    <a:lumMod val="50000"/>
                  </a:schemeClr>
                </a:solidFill>
                <a:latin typeface="+mn-lt"/>
                <a:cs typeface="Max's Handwritin"/>
              </a:rPr>
              <a:t>today’s </a:t>
            </a:r>
            <a:r>
              <a:rPr lang="en-US" sz="2000" dirty="0" smtClean="0">
                <a:solidFill>
                  <a:schemeClr val="accent6">
                    <a:lumMod val="50000"/>
                  </a:schemeClr>
                </a:solidFill>
                <a:latin typeface="+mn-lt"/>
                <a:cs typeface="Max's Handwritin"/>
              </a:rPr>
              <a:t>technology capability?</a:t>
            </a:r>
            <a:endParaRPr lang="en-US" sz="2000" dirty="0">
              <a:solidFill>
                <a:schemeClr val="accent6">
                  <a:lumMod val="50000"/>
                </a:schemeClr>
              </a:solidFill>
              <a:latin typeface="+mn-lt"/>
              <a:cs typeface="Max's Handwritin"/>
            </a:endParaRPr>
          </a:p>
          <a:p>
            <a:pPr marL="0" indent="0">
              <a:buFont typeface="Arial" charset="0"/>
              <a:buNone/>
            </a:pPr>
            <a:r>
              <a:rPr lang="en-US" sz="2000" dirty="0" smtClean="0">
                <a:solidFill>
                  <a:schemeClr val="accent6">
                    <a:lumMod val="50000"/>
                  </a:schemeClr>
                </a:solidFill>
                <a:latin typeface="+mn-lt"/>
                <a:cs typeface="Max's Handwritin"/>
              </a:rPr>
              <a:t>Is this </a:t>
            </a:r>
            <a:r>
              <a:rPr lang="en-US" sz="2000" dirty="0" err="1" smtClean="0">
                <a:solidFill>
                  <a:schemeClr val="accent6">
                    <a:lumMod val="50000"/>
                  </a:schemeClr>
                </a:solidFill>
                <a:latin typeface="+mn-lt"/>
                <a:cs typeface="Max's Handwritin"/>
              </a:rPr>
              <a:t>scaleable</a:t>
            </a:r>
            <a:r>
              <a:rPr lang="en-US" sz="2000" dirty="0" smtClean="0">
                <a:solidFill>
                  <a:schemeClr val="accent6">
                    <a:lumMod val="50000"/>
                  </a:schemeClr>
                </a:solidFill>
                <a:latin typeface="+mn-lt"/>
                <a:cs typeface="Max's Handwritin"/>
              </a:rPr>
              <a:t>?</a:t>
            </a:r>
          </a:p>
          <a:p>
            <a:pPr marL="0" indent="0">
              <a:buFont typeface="Arial" charset="0"/>
              <a:buNone/>
            </a:pPr>
            <a:r>
              <a:rPr lang="en-US" sz="2000" dirty="0" smtClean="0">
                <a:solidFill>
                  <a:schemeClr val="accent6">
                    <a:lumMod val="50000"/>
                  </a:schemeClr>
                </a:solidFill>
                <a:latin typeface="+mn-lt"/>
                <a:cs typeface="Max's Handwritin"/>
              </a:rPr>
              <a:t>Is it even useful any more?</a:t>
            </a:r>
          </a:p>
        </p:txBody>
      </p:sp>
    </p:spTree>
    <p:extLst>
      <p:ext uri="{BB962C8B-B14F-4D97-AF65-F5344CB8AC3E}">
        <p14:creationId xmlns:p14="http://schemas.microsoft.com/office/powerpoint/2010/main" val="228492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a:t>
            </a:fld>
            <a:endParaRPr lang="en-US"/>
          </a:p>
        </p:txBody>
      </p:sp>
      <p:pic>
        <p:nvPicPr>
          <p:cNvPr id="5" name="Picture 4" descr="Screen Shot 2015-04-22 at 12.0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 y="0"/>
            <a:ext cx="6015318" cy="6858000"/>
          </a:xfrm>
          <a:prstGeom prst="rect">
            <a:avLst/>
          </a:prstGeom>
        </p:spPr>
      </p:pic>
      <p:sp>
        <p:nvSpPr>
          <p:cNvPr id="6" name="Rectangle 5"/>
          <p:cNvSpPr/>
          <p:nvPr/>
        </p:nvSpPr>
        <p:spPr>
          <a:xfrm>
            <a:off x="4765040" y="6581001"/>
            <a:ext cx="8016240" cy="276999"/>
          </a:xfrm>
          <a:prstGeom prst="rect">
            <a:avLst/>
          </a:prstGeom>
        </p:spPr>
        <p:txBody>
          <a:bodyPr wrap="square">
            <a:spAutoFit/>
          </a:bodyPr>
          <a:lstStyle/>
          <a:p>
            <a:r>
              <a:rPr lang="en-US" sz="1200" dirty="0" smtClean="0"/>
              <a:t>2014 - https</a:t>
            </a:r>
            <a:r>
              <a:rPr lang="en-US" sz="1200" dirty="0"/>
              <a:t>://</a:t>
            </a:r>
            <a:r>
              <a:rPr lang="en-US" sz="1200" dirty="0" err="1"/>
              <a:t>blog.cloudflare.com</a:t>
            </a:r>
            <a:r>
              <a:rPr lang="en-US" sz="1200" dirty="0"/>
              <a:t>/introducing-universal-</a:t>
            </a:r>
            <a:r>
              <a:rPr lang="en-US" sz="1200" dirty="0" err="1"/>
              <a:t>ssl</a:t>
            </a:r>
            <a:r>
              <a:rPr lang="en-US" sz="1200" dirty="0"/>
              <a:t>/</a:t>
            </a:r>
          </a:p>
        </p:txBody>
      </p:sp>
    </p:spTree>
    <p:extLst>
      <p:ext uri="{BB962C8B-B14F-4D97-AF65-F5344CB8AC3E}">
        <p14:creationId xmlns:p14="http://schemas.microsoft.com/office/powerpoint/2010/main" val="1476204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err="1" smtClean="0">
                <a:latin typeface="Powderfinger Type"/>
                <a:cs typeface="Powderfinger Type"/>
              </a:rPr>
              <a:t>Traceback</a:t>
            </a:r>
            <a:r>
              <a:rPr lang="en-US" sz="4000" dirty="0" smtClean="0">
                <a:latin typeface="Powderfinger Type"/>
                <a:cs typeface="Powderfinger Type"/>
              </a:rPr>
              <a:t> in </a:t>
            </a:r>
            <a:r>
              <a:rPr lang="en-US" sz="4000" dirty="0" err="1" smtClean="0">
                <a:latin typeface="Powderfinger Type"/>
                <a:cs typeface="Powderfinger Type"/>
              </a:rPr>
              <a:t>tommorrow’s</a:t>
            </a:r>
            <a:r>
              <a:rPr lang="en-US" sz="4000" dirty="0" smtClean="0">
                <a:latin typeface="Powderfinger Type"/>
                <a:cs typeface="Powderfinger Type"/>
              </a:rPr>
              <a:t> Internet?</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70</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solidFill>
                  <a:srgbClr val="984807"/>
                </a:solidFill>
                <a:latin typeface="+mn-lt"/>
                <a:cs typeface="Max's Handwritin"/>
              </a:rPr>
              <a:t>The </a:t>
            </a:r>
            <a:r>
              <a:rPr lang="en-US" sz="2400" dirty="0" err="1" smtClean="0">
                <a:solidFill>
                  <a:srgbClr val="984807"/>
                </a:solidFill>
                <a:latin typeface="+mn-lt"/>
                <a:cs typeface="Max's Handwritin"/>
              </a:rPr>
              <a:t>traceback</a:t>
            </a:r>
            <a:r>
              <a:rPr lang="en-US" sz="2400" dirty="0" smtClean="0">
                <a:solidFill>
                  <a:srgbClr val="984807"/>
                </a:solidFill>
                <a:latin typeface="+mn-lt"/>
                <a:cs typeface="Max's Handwritin"/>
              </a:rPr>
              <a:t> toolkit:</a:t>
            </a:r>
          </a:p>
          <a:p>
            <a:pPr lvl="1"/>
            <a:r>
              <a:rPr lang="en-US" sz="2000" dirty="0" smtClean="0">
                <a:solidFill>
                  <a:srgbClr val="984807"/>
                </a:solidFill>
                <a:latin typeface="+mn-lt"/>
                <a:cs typeface="Max's Handwritin"/>
              </a:rPr>
              <a:t>precise time, source and </a:t>
            </a:r>
            <a:r>
              <a:rPr lang="en-US" sz="2000" dirty="0" err="1" smtClean="0">
                <a:solidFill>
                  <a:srgbClr val="984807"/>
                </a:solidFill>
                <a:latin typeface="+mn-lt"/>
                <a:cs typeface="Max's Handwritin"/>
              </a:rPr>
              <a:t>dest</a:t>
            </a:r>
            <a:r>
              <a:rPr lang="en-US" sz="2000" dirty="0" smtClean="0">
                <a:solidFill>
                  <a:srgbClr val="984807"/>
                </a:solidFill>
                <a:latin typeface="+mn-lt"/>
                <a:cs typeface="Max's Handwritin"/>
              </a:rPr>
              <a:t> IP </a:t>
            </a:r>
            <a:r>
              <a:rPr lang="en-US" sz="2000" dirty="0" err="1" smtClean="0">
                <a:solidFill>
                  <a:srgbClr val="984807"/>
                </a:solidFill>
                <a:latin typeface="+mn-lt"/>
                <a:cs typeface="Max's Handwritin"/>
              </a:rPr>
              <a:t>addrs</a:t>
            </a:r>
            <a:r>
              <a:rPr lang="en-US" sz="2000" dirty="0" smtClean="0">
                <a:solidFill>
                  <a:srgbClr val="984807"/>
                </a:solidFill>
                <a:latin typeface="+mn-lt"/>
                <a:cs typeface="Max's Handwritin"/>
              </a:rPr>
              <a:t>, protocol and port information</a:t>
            </a:r>
          </a:p>
          <a:p>
            <a:pPr lvl="1"/>
            <a:r>
              <a:rPr lang="en-US" sz="2000" dirty="0" smtClean="0">
                <a:solidFill>
                  <a:srgbClr val="984807"/>
                </a:solidFill>
                <a:latin typeface="+mn-lt"/>
                <a:cs typeface="Max's Handwritin"/>
              </a:rPr>
              <a:t>Access to all ISP middleware logs</a:t>
            </a:r>
          </a:p>
          <a:p>
            <a:pPr lvl="1"/>
            <a:r>
              <a:rPr lang="en-US" sz="2000" dirty="0" smtClean="0">
                <a:solidFill>
                  <a:srgbClr val="984807"/>
                </a:solidFill>
                <a:latin typeface="+mn-lt"/>
                <a:cs typeface="Max's Handwritin"/>
              </a:rPr>
              <a:t>CDN SP logs</a:t>
            </a:r>
          </a:p>
          <a:p>
            <a:pPr lvl="1"/>
            <a:r>
              <a:rPr lang="en-US" sz="2000" dirty="0" smtClean="0">
                <a:solidFill>
                  <a:srgbClr val="984807"/>
                </a:solidFill>
                <a:latin typeface="+mn-lt"/>
                <a:cs typeface="Max's Handwritin"/>
              </a:rPr>
              <a:t>Network and </a:t>
            </a:r>
            <a:r>
              <a:rPr lang="en-US" sz="2000" dirty="0">
                <a:solidFill>
                  <a:srgbClr val="984807"/>
                </a:solidFill>
                <a:latin typeface="+mn-lt"/>
                <a:cs typeface="Max's Handwritin"/>
              </a:rPr>
              <a:t>M</a:t>
            </a:r>
            <a:r>
              <a:rPr lang="en-US" sz="2000" dirty="0" smtClean="0">
                <a:solidFill>
                  <a:srgbClr val="984807"/>
                </a:solidFill>
                <a:latin typeface="+mn-lt"/>
                <a:cs typeface="Max's Handwritin"/>
              </a:rPr>
              <a:t>iddleware deployment maps</a:t>
            </a:r>
          </a:p>
          <a:p>
            <a:pPr lvl="1"/>
            <a:r>
              <a:rPr lang="en-US" sz="2000" dirty="0" smtClean="0">
                <a:solidFill>
                  <a:srgbClr val="984807"/>
                </a:solidFill>
                <a:latin typeface="+mn-lt"/>
                <a:cs typeface="Max's Handwritin"/>
              </a:rPr>
              <a:t>V6 Transition technology map used by the ISP</a:t>
            </a:r>
          </a:p>
          <a:p>
            <a:pPr lvl="1"/>
            <a:r>
              <a:rPr lang="en-US" sz="2000" dirty="0" smtClean="0">
                <a:solidFill>
                  <a:srgbClr val="984807"/>
                </a:solidFill>
                <a:latin typeface="+mn-lt"/>
                <a:cs typeface="Max's Handwritin"/>
              </a:rPr>
              <a:t>A thorough understanding of vendor’s equipment </a:t>
            </a:r>
            <a:r>
              <a:rPr lang="en-US" sz="2000" dirty="0" err="1" smtClean="0">
                <a:solidFill>
                  <a:srgbClr val="984807"/>
                </a:solidFill>
                <a:latin typeface="+mn-lt"/>
                <a:cs typeface="Max's Handwritin"/>
              </a:rPr>
              <a:t>behaviour</a:t>
            </a:r>
            <a:r>
              <a:rPr lang="en-US" sz="2000" dirty="0" smtClean="0">
                <a:solidFill>
                  <a:srgbClr val="984807"/>
                </a:solidFill>
                <a:latin typeface="+mn-lt"/>
                <a:cs typeface="Max's Handwritin"/>
              </a:rPr>
              <a:t> for various applications</a:t>
            </a:r>
          </a:p>
          <a:p>
            <a:pPr lvl="1"/>
            <a:r>
              <a:rPr lang="en-US" sz="2000" dirty="0" smtClean="0">
                <a:solidFill>
                  <a:srgbClr val="984807"/>
                </a:solidFill>
                <a:latin typeface="+mn-lt"/>
                <a:cs typeface="Max's Handwritin"/>
              </a:rPr>
              <a:t>A thorough understanding of application </a:t>
            </a:r>
            <a:r>
              <a:rPr lang="en-US" sz="2000" dirty="0" err="1" smtClean="0">
                <a:solidFill>
                  <a:srgbClr val="984807"/>
                </a:solidFill>
                <a:latin typeface="+mn-lt"/>
                <a:cs typeface="Max's Handwritin"/>
              </a:rPr>
              <a:t>behaviours</a:t>
            </a:r>
            <a:endParaRPr lang="en-US" sz="2000" dirty="0" smtClean="0">
              <a:solidFill>
                <a:srgbClr val="984807"/>
              </a:solidFill>
              <a:latin typeface="+mn-lt"/>
              <a:cs typeface="Max's Handwritin"/>
            </a:endParaRPr>
          </a:p>
        </p:txBody>
      </p:sp>
    </p:spTree>
    <p:extLst>
      <p:ext uri="{BB962C8B-B14F-4D97-AF65-F5344CB8AC3E}">
        <p14:creationId xmlns:p14="http://schemas.microsoft.com/office/powerpoint/2010/main" val="2299624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30"/>
            <a:ext cx="8099885" cy="1652266"/>
          </a:xfrm>
        </p:spPr>
        <p:txBody>
          <a:bodyPr/>
          <a:lstStyle/>
          <a:p>
            <a:r>
              <a:rPr lang="en-US" sz="4000" dirty="0" smtClean="0">
                <a:latin typeface="Powderfinger Type"/>
                <a:cs typeface="Powderfinger Type"/>
              </a:rPr>
              <a:t>Making it hard...</a:t>
            </a:r>
            <a:endParaRPr lang="en-US" sz="4000" dirty="0">
              <a:latin typeface="Powderfinger Type"/>
              <a:cs typeface="Powderfinger Type"/>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71</a:t>
            </a:fld>
            <a:endParaRPr lang="en-GB"/>
          </a:p>
        </p:txBody>
      </p:sp>
      <p:sp>
        <p:nvSpPr>
          <p:cNvPr id="6" name="Content Placeholder 2"/>
          <p:cNvSpPr txBox="1">
            <a:spLocks/>
          </p:cNvSpPr>
          <p:nvPr/>
        </p:nvSpPr>
        <p:spPr bwMode="auto">
          <a:xfrm>
            <a:off x="522905" y="1925895"/>
            <a:ext cx="8367719" cy="44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72"/>
              </a:spcBef>
              <a:buFont typeface="Arial" charset="0"/>
              <a:buNone/>
            </a:pPr>
            <a:r>
              <a:rPr lang="en-US" sz="2400" dirty="0" smtClean="0">
                <a:solidFill>
                  <a:srgbClr val="984807"/>
                </a:solidFill>
                <a:latin typeface="+mn-lt"/>
                <a:cs typeface="Max's Handwritin"/>
              </a:rPr>
              <a:t>The V6 transition was challenging enough</a:t>
            </a:r>
          </a:p>
          <a:p>
            <a:pPr marL="0" indent="0">
              <a:spcBef>
                <a:spcPts val="1272"/>
              </a:spcBef>
              <a:buFont typeface="Arial" charset="0"/>
              <a:buNone/>
            </a:pPr>
            <a:r>
              <a:rPr lang="en-US" sz="2400" dirty="0" smtClean="0">
                <a:solidFill>
                  <a:srgbClr val="984807"/>
                </a:solidFill>
                <a:latin typeface="+mn-lt"/>
                <a:cs typeface="Max's Handwritin"/>
              </a:rPr>
              <a:t>The combination of V4 exhaustion and V6 transition is far harder</a:t>
            </a:r>
          </a:p>
          <a:p>
            <a:pPr marL="0" indent="0">
              <a:spcBef>
                <a:spcPts val="1272"/>
              </a:spcBef>
              <a:buFont typeface="Arial" charset="0"/>
              <a:buNone/>
            </a:pPr>
            <a:r>
              <a:rPr lang="en-US" sz="2400" dirty="0" smtClean="0">
                <a:solidFill>
                  <a:srgbClr val="984807"/>
                </a:solidFill>
                <a:latin typeface="+mn-lt"/>
                <a:cs typeface="Max's Handwritin"/>
              </a:rPr>
              <a:t>The combination of varying exhaustion times, widespread confusion, diverse agendas, diverse pressures, V4 exhaustion and V6 transition is now amazingly challenging</a:t>
            </a:r>
          </a:p>
        </p:txBody>
      </p:sp>
    </p:spTree>
    <p:extLst>
      <p:ext uri="{BB962C8B-B14F-4D97-AF65-F5344CB8AC3E}">
        <p14:creationId xmlns:p14="http://schemas.microsoft.com/office/powerpoint/2010/main" val="2278993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a:cs typeface="Powderfinger Type"/>
              </a:rPr>
              <a:t>Making it </a:t>
            </a:r>
            <a:r>
              <a:rPr lang="en-US" dirty="0" smtClean="0">
                <a:latin typeface="Powderfinger Type"/>
                <a:cs typeface="Powderfinger Type"/>
              </a:rPr>
              <a:t>very hard.</a:t>
            </a:r>
            <a:r>
              <a:rPr lang="en-US" dirty="0">
                <a:latin typeface="Powderfinger Type"/>
                <a:cs typeface="Powderfinger Type"/>
              </a:rPr>
              <a:t>..</a:t>
            </a:r>
            <a:endParaRPr lang="en-US" dirty="0"/>
          </a:p>
        </p:txBody>
      </p:sp>
      <p:sp>
        <p:nvSpPr>
          <p:cNvPr id="3" name="Content Placeholder 2"/>
          <p:cNvSpPr>
            <a:spLocks noGrp="1"/>
          </p:cNvSpPr>
          <p:nvPr>
            <p:ph idx="1"/>
          </p:nvPr>
        </p:nvSpPr>
        <p:spPr/>
        <p:txBody>
          <a:bodyPr/>
          <a:lstStyle/>
          <a:p>
            <a:pPr marL="0" indent="0">
              <a:spcBef>
                <a:spcPts val="1872"/>
              </a:spcBef>
              <a:buNone/>
            </a:pPr>
            <a:r>
              <a:rPr lang="en-US" sz="2400" dirty="0">
                <a:solidFill>
                  <a:srgbClr val="984807"/>
                </a:solidFill>
                <a:latin typeface="+mn-lt"/>
                <a:cs typeface="Max's Handwritin"/>
              </a:rPr>
              <a:t>The problem we are facing is that we are heading away from a single service architecture in our IP networks</a:t>
            </a:r>
          </a:p>
          <a:p>
            <a:pPr marL="0" indent="0">
              <a:spcBef>
                <a:spcPts val="1872"/>
              </a:spcBef>
              <a:buNone/>
            </a:pPr>
            <a:r>
              <a:rPr lang="en-US" sz="2400" dirty="0">
                <a:solidFill>
                  <a:srgbClr val="984807"/>
                </a:solidFill>
                <a:latin typeface="+mn-lt"/>
                <a:cs typeface="Max's Handwritin"/>
              </a:rPr>
              <a:t>Different providers are seeing different pressures and opportunities, and are using different technology solutions in their networks</a:t>
            </a:r>
          </a:p>
          <a:p>
            <a:pPr marL="0" indent="0">
              <a:spcBef>
                <a:spcPts val="1872"/>
              </a:spcBef>
              <a:buNone/>
            </a:pPr>
            <a:r>
              <a:rPr lang="en-US" sz="2400" dirty="0">
                <a:solidFill>
                  <a:srgbClr val="984807"/>
                </a:solidFill>
                <a:latin typeface="+mn-lt"/>
                <a:cs typeface="Max's Handwritin"/>
              </a:rPr>
              <a:t>And the longer we sit in this </a:t>
            </a:r>
            <a:r>
              <a:rPr lang="en-US" sz="2400" dirty="0" smtClean="0">
                <a:solidFill>
                  <a:srgbClr val="984807"/>
                </a:solidFill>
                <a:latin typeface="+mn-lt"/>
                <a:cs typeface="Max's Handwritin"/>
              </a:rPr>
              <a:t>“exhaustion + transitioning</a:t>
            </a:r>
            <a:r>
              <a:rPr lang="en-US" sz="2400" dirty="0">
                <a:solidFill>
                  <a:srgbClr val="984807"/>
                </a:solidFill>
                <a:latin typeface="+mn-lt"/>
                <a:cs typeface="Max's Handwritin"/>
              </a:rPr>
              <a:t>” world, the greater the diversity and internal complexity of service networks that will </a:t>
            </a:r>
            <a:r>
              <a:rPr lang="en-US" sz="2400" dirty="0" smtClean="0">
                <a:solidFill>
                  <a:srgbClr val="984807"/>
                </a:solidFill>
                <a:latin typeface="+mn-lt"/>
                <a:cs typeface="Max's Handwritin"/>
              </a:rPr>
              <a:t>be deployed</a:t>
            </a: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72</a:t>
            </a:fld>
            <a:endParaRPr lang="en-US"/>
          </a:p>
        </p:txBody>
      </p:sp>
    </p:spTree>
    <p:extLst>
      <p:ext uri="{BB962C8B-B14F-4D97-AF65-F5344CB8AC3E}">
        <p14:creationId xmlns:p14="http://schemas.microsoft.com/office/powerpoint/2010/main" val="1732310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17" y="671478"/>
            <a:ext cx="8617966" cy="1143000"/>
          </a:xfrm>
        </p:spPr>
        <p:txBody>
          <a:bodyPr/>
          <a:lstStyle/>
          <a:p>
            <a:r>
              <a:rPr lang="en-US" dirty="0" smtClean="0"/>
              <a:t>“Toto, I've </a:t>
            </a:r>
            <a:r>
              <a:rPr lang="en-US" dirty="0"/>
              <a:t>a feeling we're not in Kansas any more!”</a:t>
            </a:r>
            <a:br>
              <a:rPr lang="en-US" dirty="0"/>
            </a:br>
            <a:endParaRPr lang="en-US" dirty="0"/>
          </a:p>
        </p:txBody>
      </p:sp>
      <p:sp>
        <p:nvSpPr>
          <p:cNvPr id="3" name="Content Placeholder 2"/>
          <p:cNvSpPr>
            <a:spLocks noGrp="1"/>
          </p:cNvSpPr>
          <p:nvPr>
            <p:ph idx="1"/>
          </p:nvPr>
        </p:nvSpPr>
        <p:spPr>
          <a:xfrm>
            <a:off x="263017" y="1823029"/>
            <a:ext cx="8617966" cy="4660693"/>
          </a:xfrm>
        </p:spPr>
        <p:txBody>
          <a:bodyPr/>
          <a:lstStyle/>
          <a:p>
            <a:pPr marL="0" indent="0">
              <a:spcBef>
                <a:spcPts val="1872"/>
              </a:spcBef>
              <a:buNone/>
            </a:pPr>
            <a:r>
              <a:rPr lang="en-US" sz="2400" dirty="0" smtClean="0">
                <a:solidFill>
                  <a:srgbClr val="984807"/>
                </a:solidFill>
                <a:latin typeface="+mn-lt"/>
                <a:cs typeface="Max's Handwritin"/>
              </a:rPr>
              <a:t>All this will makes </a:t>
            </a:r>
            <a:r>
              <a:rPr lang="en-US" sz="2400" dirty="0">
                <a:solidFill>
                  <a:srgbClr val="984807"/>
                </a:solidFill>
                <a:latin typeface="+mn-lt"/>
                <a:cs typeface="Max's Handwritin"/>
              </a:rPr>
              <a:t>the entire record and trace problem for ISPs and LEAs </a:t>
            </a:r>
            <a:r>
              <a:rPr lang="en-US" sz="2400" dirty="0" smtClean="0">
                <a:solidFill>
                  <a:srgbClr val="984807"/>
                </a:solidFill>
                <a:latin typeface="+mn-lt"/>
                <a:cs typeface="Max's Handwritin"/>
              </a:rPr>
              <a:t>harder</a:t>
            </a:r>
          </a:p>
          <a:p>
            <a:pPr marL="0" indent="0">
              <a:spcBef>
                <a:spcPts val="1872"/>
              </a:spcBef>
              <a:buNone/>
            </a:pPr>
            <a:r>
              <a:rPr lang="en-US" sz="2400" dirty="0" smtClean="0">
                <a:solidFill>
                  <a:srgbClr val="984807"/>
                </a:solidFill>
                <a:latin typeface="+mn-lt"/>
                <a:cs typeface="Max's Handwritin"/>
              </a:rPr>
              <a:t>At some point along this path of escalating network complexity and diversity its likely that our networks will be simply be unable to </a:t>
            </a:r>
            <a:r>
              <a:rPr lang="en-US" sz="2400" dirty="0" err="1" smtClean="0">
                <a:solidFill>
                  <a:srgbClr val="984807"/>
                </a:solidFill>
                <a:latin typeface="+mn-lt"/>
                <a:cs typeface="Max's Handwritin"/>
              </a:rPr>
              <a:t>traceback</a:t>
            </a:r>
            <a:r>
              <a:rPr lang="en-US" sz="2400" dirty="0" smtClean="0">
                <a:solidFill>
                  <a:srgbClr val="984807"/>
                </a:solidFill>
                <a:latin typeface="+mn-lt"/>
                <a:cs typeface="Max's Handwritin"/>
              </a:rPr>
              <a:t> individual use in any coherent manner</a:t>
            </a:r>
          </a:p>
          <a:p>
            <a:pPr marL="0" indent="0">
              <a:spcBef>
                <a:spcPts val="1872"/>
              </a:spcBef>
              <a:buNone/>
            </a:pPr>
            <a:r>
              <a:rPr lang="en-US" sz="2400" dirty="0" smtClean="0">
                <a:solidFill>
                  <a:srgbClr val="984807"/>
                </a:solidFill>
                <a:latin typeface="+mn-lt"/>
                <a:cs typeface="Max's Handwritin"/>
              </a:rPr>
              <a:t>If this is where the Internet is heading, then from an LEA perspective the tracking and tracing story is looking pretty bad</a:t>
            </a:r>
          </a:p>
          <a:p>
            <a:pPr marL="0" indent="0">
              <a:spcBef>
                <a:spcPts val="1872"/>
              </a:spcBef>
              <a:buNone/>
            </a:pPr>
            <a:endParaRPr lang="en-US" sz="2400" dirty="0">
              <a:solidFill>
                <a:srgbClr val="984807"/>
              </a:solidFill>
              <a:latin typeface="+mn-lt"/>
              <a:cs typeface="Max's Handwritin"/>
            </a:endParaRPr>
          </a:p>
          <a:p>
            <a:pPr marL="0" indent="0">
              <a:spcBef>
                <a:spcPts val="18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73</a:t>
            </a:fld>
            <a:endParaRPr lang="en-US"/>
          </a:p>
        </p:txBody>
      </p:sp>
      <p:sp>
        <p:nvSpPr>
          <p:cNvPr id="5" name="Freeform 4"/>
          <p:cNvSpPr/>
          <p:nvPr/>
        </p:nvSpPr>
        <p:spPr>
          <a:xfrm>
            <a:off x="2222438" y="1059229"/>
            <a:ext cx="1795811" cy="447133"/>
          </a:xfrm>
          <a:custGeom>
            <a:avLst/>
            <a:gdLst>
              <a:gd name="connsiteX0" fmla="*/ 0 w 922710"/>
              <a:gd name="connsiteY0" fmla="*/ 447133 h 447133"/>
              <a:gd name="connsiteX1" fmla="*/ 357178 w 922710"/>
              <a:gd name="connsiteY1" fmla="*/ 680 h 447133"/>
              <a:gd name="connsiteX2" fmla="*/ 357178 w 922710"/>
              <a:gd name="connsiteY2" fmla="*/ 338000 h 447133"/>
              <a:gd name="connsiteX3" fmla="*/ 773886 w 922710"/>
              <a:gd name="connsiteY3" fmla="*/ 20523 h 447133"/>
              <a:gd name="connsiteX4" fmla="*/ 734199 w 922710"/>
              <a:gd name="connsiteY4" fmla="*/ 308236 h 447133"/>
              <a:gd name="connsiteX5" fmla="*/ 922710 w 922710"/>
              <a:gd name="connsiteY5" fmla="*/ 60207 h 44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710" h="447133">
                <a:moveTo>
                  <a:pt x="0" y="447133"/>
                </a:moveTo>
                <a:cubicBezTo>
                  <a:pt x="148824" y="233001"/>
                  <a:pt x="297648" y="18869"/>
                  <a:pt x="357178" y="680"/>
                </a:cubicBezTo>
                <a:cubicBezTo>
                  <a:pt x="416708" y="-17509"/>
                  <a:pt x="287727" y="334693"/>
                  <a:pt x="357178" y="338000"/>
                </a:cubicBezTo>
                <a:cubicBezTo>
                  <a:pt x="426629" y="341307"/>
                  <a:pt x="711049" y="25484"/>
                  <a:pt x="773886" y="20523"/>
                </a:cubicBezTo>
                <a:cubicBezTo>
                  <a:pt x="836723" y="15562"/>
                  <a:pt x="709395" y="301622"/>
                  <a:pt x="734199" y="308236"/>
                </a:cubicBezTo>
                <a:cubicBezTo>
                  <a:pt x="759003" y="314850"/>
                  <a:pt x="922710" y="60207"/>
                  <a:pt x="922710" y="6020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0558663">
            <a:off x="594857" y="844788"/>
            <a:ext cx="1917116" cy="461665"/>
          </a:xfrm>
          <a:prstGeom prst="rect">
            <a:avLst/>
          </a:prstGeom>
          <a:noFill/>
        </p:spPr>
        <p:txBody>
          <a:bodyPr wrap="none" rtlCol="0">
            <a:spAutoFit/>
          </a:bodyPr>
          <a:lstStyle/>
          <a:p>
            <a:r>
              <a:rPr lang="en-US" dirty="0" err="1" smtClean="0">
                <a:solidFill>
                  <a:srgbClr val="FF0000"/>
                </a:solidFill>
                <a:latin typeface="AhnbergHand"/>
                <a:cs typeface="AhnbergHand"/>
              </a:rPr>
              <a:t>Whois</a:t>
            </a:r>
            <a:r>
              <a:rPr lang="en-US" dirty="0" smtClean="0">
                <a:solidFill>
                  <a:srgbClr val="FF0000"/>
                </a:solidFill>
                <a:latin typeface="AhnbergHand"/>
                <a:cs typeface="AhnbergHand"/>
              </a:rPr>
              <a:t>-land</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3453827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74</a:t>
            </a:fld>
            <a:endParaRPr lang="en-US"/>
          </a:p>
        </p:txBody>
      </p:sp>
      <p:sp>
        <p:nvSpPr>
          <p:cNvPr id="5" name="Rectangle 4"/>
          <p:cNvSpPr/>
          <p:nvPr/>
        </p:nvSpPr>
        <p:spPr>
          <a:xfrm>
            <a:off x="0" y="0"/>
            <a:ext cx="9144000" cy="68580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6" name="TextBox 5"/>
          <p:cNvSpPr txBox="1"/>
          <p:nvPr/>
        </p:nvSpPr>
        <p:spPr>
          <a:xfrm>
            <a:off x="1307286" y="1579358"/>
            <a:ext cx="6711012" cy="3046988"/>
          </a:xfrm>
          <a:prstGeom prst="rect">
            <a:avLst/>
          </a:prstGeom>
          <a:noFill/>
        </p:spPr>
        <p:txBody>
          <a:bodyPr wrap="none" rtlCol="0">
            <a:spAutoFit/>
          </a:bodyPr>
          <a:lstStyle/>
          <a:p>
            <a:pPr algn="ctr"/>
            <a:r>
              <a:rPr lang="en-US" dirty="0" smtClean="0">
                <a:solidFill>
                  <a:schemeClr val="bg1"/>
                </a:solidFill>
                <a:latin typeface="AhnbergHand"/>
                <a:cs typeface="AhnbergHand"/>
              </a:rPr>
              <a:t>Does it ever get easier?</a:t>
            </a: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a:solidFill>
                <a:schemeClr val="bg1"/>
              </a:solidFill>
              <a:latin typeface="AhnbergHand"/>
              <a:cs typeface="AhnbergHand"/>
            </a:endParaRPr>
          </a:p>
          <a:p>
            <a:pPr algn="ctr"/>
            <a:endParaRPr lang="en-US" dirty="0" smtClean="0">
              <a:solidFill>
                <a:schemeClr val="bg1"/>
              </a:solidFill>
              <a:latin typeface="AhnbergHand"/>
              <a:cs typeface="AhnbergHand"/>
            </a:endParaRPr>
          </a:p>
          <a:p>
            <a:pPr algn="ctr"/>
            <a:r>
              <a:rPr lang="en-US" dirty="0" smtClean="0">
                <a:solidFill>
                  <a:schemeClr val="bg1"/>
                </a:solidFill>
                <a:latin typeface="AhnbergHand"/>
                <a:cs typeface="AhnbergHand"/>
              </a:rPr>
              <a:t>Is there light at the end of this tunnel?</a:t>
            </a:r>
            <a:endParaRPr lang="en-US" dirty="0">
              <a:solidFill>
                <a:schemeClr val="bg1"/>
              </a:solidFill>
              <a:latin typeface="AhnbergHand"/>
              <a:cs typeface="AhnbergHand"/>
            </a:endParaRPr>
          </a:p>
        </p:txBody>
      </p:sp>
    </p:spTree>
    <p:extLst>
      <p:ext uri="{BB962C8B-B14F-4D97-AF65-F5344CB8AC3E}">
        <p14:creationId xmlns:p14="http://schemas.microsoft.com/office/powerpoint/2010/main" val="1258699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The Transition to IPv6</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sz="2400" dirty="0" smtClean="0"/>
              <a:t>Once we get to complete this transition we no longer need to use IPv4</a:t>
            </a:r>
          </a:p>
          <a:p>
            <a:r>
              <a:rPr lang="en-US" sz="2400" dirty="0" smtClean="0"/>
              <a:t>Which means that we can throw aware these CGNs and their associated records</a:t>
            </a:r>
          </a:p>
          <a:p>
            <a:r>
              <a:rPr lang="en-US" sz="2400" dirty="0" smtClean="0"/>
              <a:t>And the entire exercise of record keeping and </a:t>
            </a:r>
            <a:r>
              <a:rPr lang="en-US" sz="2400" dirty="0" err="1" smtClean="0"/>
              <a:t>traceback</a:t>
            </a:r>
            <a:r>
              <a:rPr lang="en-US" sz="2400" dirty="0" smtClean="0"/>
              <a:t> gets a whole lot easier</a:t>
            </a:r>
            <a:endParaRPr lang="en-US" sz="2400" dirty="0"/>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75</a:t>
            </a:fld>
            <a:endParaRPr lang="en-US"/>
          </a:p>
        </p:txBody>
      </p:sp>
    </p:spTree>
    <p:extLst>
      <p:ext uri="{BB962C8B-B14F-4D97-AF65-F5344CB8AC3E}">
        <p14:creationId xmlns:p14="http://schemas.microsoft.com/office/powerpoint/2010/main" val="23483942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76</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430887"/>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a:p>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7468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owderfinger Type"/>
                <a:cs typeface="Powderfinger Type"/>
              </a:rPr>
              <a:t>Traceback</a:t>
            </a:r>
            <a:r>
              <a:rPr lang="en-US" dirty="0" smtClean="0">
                <a:latin typeface="Powderfinger Type"/>
                <a:cs typeface="Powderfinger Type"/>
              </a:rPr>
              <a:t> – IP Version </a:t>
            </a:r>
            <a:r>
              <a:rPr lang="en-US" dirty="0">
                <a:latin typeface="Powderfinger Type"/>
                <a:cs typeface="Powderfinger Type"/>
              </a:rPr>
              <a:t>6</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77</a:t>
            </a:fld>
            <a:endParaRPr lang="en-US"/>
          </a:p>
        </p:txBody>
      </p:sp>
      <p:grpSp>
        <p:nvGrpSpPr>
          <p:cNvPr id="5" name="Group 4"/>
          <p:cNvGrpSpPr/>
          <p:nvPr/>
        </p:nvGrpSpPr>
        <p:grpSpPr>
          <a:xfrm>
            <a:off x="1107513" y="2378760"/>
            <a:ext cx="939281" cy="965538"/>
            <a:chOff x="1652723" y="3389599"/>
            <a:chExt cx="1326727" cy="1251685"/>
          </a:xfrm>
        </p:grpSpPr>
        <p:sp>
          <p:nvSpPr>
            <p:cNvPr id="6" name="Freeform 5"/>
            <p:cNvSpPr/>
            <p:nvPr/>
          </p:nvSpPr>
          <p:spPr>
            <a:xfrm>
              <a:off x="2264220" y="3389599"/>
              <a:ext cx="715230" cy="939730"/>
            </a:xfrm>
            <a:custGeom>
              <a:avLst/>
              <a:gdLst>
                <a:gd name="connsiteX0" fmla="*/ 38341 w 715230"/>
                <a:gd name="connsiteY0" fmla="*/ 9137 h 939730"/>
                <a:gd name="connsiteX1" fmla="*/ 1792 w 715230"/>
                <a:gd name="connsiteY1" fmla="*/ 465956 h 939730"/>
                <a:gd name="connsiteX2" fmla="*/ 10930 w 715230"/>
                <a:gd name="connsiteY2" fmla="*/ 648684 h 939730"/>
                <a:gd name="connsiteX3" fmla="*/ 56615 w 715230"/>
                <a:gd name="connsiteY3" fmla="*/ 648684 h 939730"/>
                <a:gd name="connsiteX4" fmla="*/ 595707 w 715230"/>
                <a:gd name="connsiteY4" fmla="*/ 895366 h 939730"/>
                <a:gd name="connsiteX5" fmla="*/ 650530 w 715230"/>
                <a:gd name="connsiteY5" fmla="*/ 867957 h 939730"/>
                <a:gd name="connsiteX6" fmla="*/ 714490 w 715230"/>
                <a:gd name="connsiteY6" fmla="*/ 191864 h 939730"/>
                <a:gd name="connsiteX7" fmla="*/ 687079 w 715230"/>
                <a:gd name="connsiteY7" fmla="*/ 182728 h 939730"/>
                <a:gd name="connsiteX8" fmla="*/ 120575 w 715230"/>
                <a:gd name="connsiteY8" fmla="*/ 0 h 939730"/>
                <a:gd name="connsiteX9" fmla="*/ 120575 w 715230"/>
                <a:gd name="connsiteY9" fmla="*/ 0 h 939730"/>
                <a:gd name="connsiteX10" fmla="*/ 166261 w 715230"/>
                <a:gd name="connsiteY10" fmla="*/ 18273 h 9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230" h="939730">
                  <a:moveTo>
                    <a:pt x="38341" y="9137"/>
                  </a:moveTo>
                  <a:cubicBezTo>
                    <a:pt x="22350" y="184251"/>
                    <a:pt x="6360" y="359365"/>
                    <a:pt x="1792" y="465956"/>
                  </a:cubicBezTo>
                  <a:cubicBezTo>
                    <a:pt x="-2777" y="572547"/>
                    <a:pt x="1793" y="618229"/>
                    <a:pt x="10930" y="648684"/>
                  </a:cubicBezTo>
                  <a:cubicBezTo>
                    <a:pt x="20067" y="679139"/>
                    <a:pt x="-40848" y="607570"/>
                    <a:pt x="56615" y="648684"/>
                  </a:cubicBezTo>
                  <a:cubicBezTo>
                    <a:pt x="154078" y="689798"/>
                    <a:pt x="496721" y="858821"/>
                    <a:pt x="595707" y="895366"/>
                  </a:cubicBezTo>
                  <a:cubicBezTo>
                    <a:pt x="694693" y="931911"/>
                    <a:pt x="630733" y="985207"/>
                    <a:pt x="650530" y="867957"/>
                  </a:cubicBezTo>
                  <a:cubicBezTo>
                    <a:pt x="670327" y="750707"/>
                    <a:pt x="708399" y="306069"/>
                    <a:pt x="714490" y="191864"/>
                  </a:cubicBezTo>
                  <a:cubicBezTo>
                    <a:pt x="720581" y="77659"/>
                    <a:pt x="687079" y="182728"/>
                    <a:pt x="687079" y="182728"/>
                  </a:cubicBezTo>
                  <a:lnTo>
                    <a:pt x="120575" y="0"/>
                  </a:lnTo>
                  <a:lnTo>
                    <a:pt x="120575" y="0"/>
                  </a:lnTo>
                  <a:lnTo>
                    <a:pt x="166261" y="18273"/>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652723" y="4047419"/>
              <a:ext cx="1276254" cy="593865"/>
            </a:xfrm>
            <a:custGeom>
              <a:avLst/>
              <a:gdLst>
                <a:gd name="connsiteX0" fmla="*/ 330038 w 1276254"/>
                <a:gd name="connsiteY0" fmla="*/ 0 h 593865"/>
                <a:gd name="connsiteX1" fmla="*/ 805170 w 1276254"/>
                <a:gd name="connsiteY1" fmla="*/ 246683 h 593865"/>
                <a:gd name="connsiteX2" fmla="*/ 1234615 w 1276254"/>
                <a:gd name="connsiteY2" fmla="*/ 447683 h 593865"/>
                <a:gd name="connsiteX3" fmla="*/ 1225478 w 1276254"/>
                <a:gd name="connsiteY3" fmla="*/ 438547 h 593865"/>
                <a:gd name="connsiteX4" fmla="*/ 933090 w 1276254"/>
                <a:gd name="connsiteY4" fmla="*/ 593865 h 593865"/>
                <a:gd name="connsiteX5" fmla="*/ 887404 w 1276254"/>
                <a:gd name="connsiteY5" fmla="*/ 575592 h 593865"/>
                <a:gd name="connsiteX6" fmla="*/ 74198 w 1276254"/>
                <a:gd name="connsiteY6" fmla="*/ 127910 h 593865"/>
                <a:gd name="connsiteX7" fmla="*/ 55924 w 1276254"/>
                <a:gd name="connsiteY7" fmla="*/ 118773 h 593865"/>
                <a:gd name="connsiteX8" fmla="*/ 238666 w 1276254"/>
                <a:gd name="connsiteY8" fmla="*/ 0 h 59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254" h="593865">
                  <a:moveTo>
                    <a:pt x="330038" y="0"/>
                  </a:moveTo>
                  <a:cubicBezTo>
                    <a:pt x="492222" y="86034"/>
                    <a:pt x="654407" y="172069"/>
                    <a:pt x="805170" y="246683"/>
                  </a:cubicBezTo>
                  <a:cubicBezTo>
                    <a:pt x="955933" y="321297"/>
                    <a:pt x="1164564" y="415706"/>
                    <a:pt x="1234615" y="447683"/>
                  </a:cubicBezTo>
                  <a:cubicBezTo>
                    <a:pt x="1304666" y="479660"/>
                    <a:pt x="1275732" y="414183"/>
                    <a:pt x="1225478" y="438547"/>
                  </a:cubicBezTo>
                  <a:cubicBezTo>
                    <a:pt x="1175224" y="462911"/>
                    <a:pt x="989436" y="571024"/>
                    <a:pt x="933090" y="593865"/>
                  </a:cubicBezTo>
                  <a:lnTo>
                    <a:pt x="887404" y="575592"/>
                  </a:lnTo>
                  <a:lnTo>
                    <a:pt x="74198" y="127910"/>
                  </a:lnTo>
                  <a:cubicBezTo>
                    <a:pt x="-64382" y="51774"/>
                    <a:pt x="28513" y="140091"/>
                    <a:pt x="55924" y="118773"/>
                  </a:cubicBezTo>
                  <a:cubicBezTo>
                    <a:pt x="83335" y="97455"/>
                    <a:pt x="238666" y="0"/>
                    <a:pt x="238666" y="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43413">
              <a:off x="1818293" y="4175327"/>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43413">
              <a:off x="1888460" y="4126735"/>
              <a:ext cx="612189" cy="264955"/>
            </a:xfrm>
            <a:custGeom>
              <a:avLst/>
              <a:gdLst>
                <a:gd name="connsiteX0" fmla="*/ 0 w 612189"/>
                <a:gd name="connsiteY0" fmla="*/ 0 h 264955"/>
                <a:gd name="connsiteX1" fmla="*/ 392898 w 612189"/>
                <a:gd name="connsiteY1" fmla="*/ 182728 h 264955"/>
                <a:gd name="connsiteX2" fmla="*/ 612189 w 612189"/>
                <a:gd name="connsiteY2" fmla="*/ 264955 h 264955"/>
              </a:gdLst>
              <a:ahLst/>
              <a:cxnLst>
                <a:cxn ang="0">
                  <a:pos x="connsiteX0" y="connsiteY0"/>
                </a:cxn>
                <a:cxn ang="0">
                  <a:pos x="connsiteX1" y="connsiteY1"/>
                </a:cxn>
                <a:cxn ang="0">
                  <a:pos x="connsiteX2" y="connsiteY2"/>
                </a:cxn>
              </a:cxnLst>
              <a:rect l="l" t="t" r="r" b="b"/>
              <a:pathLst>
                <a:path w="612189" h="264955">
                  <a:moveTo>
                    <a:pt x="0" y="0"/>
                  </a:moveTo>
                  <a:cubicBezTo>
                    <a:pt x="145433" y="69284"/>
                    <a:pt x="290867" y="138569"/>
                    <a:pt x="392898" y="182728"/>
                  </a:cubicBezTo>
                  <a:cubicBezTo>
                    <a:pt x="494930" y="226887"/>
                    <a:pt x="612189" y="264955"/>
                    <a:pt x="612189" y="264955"/>
                  </a:cubicBezTo>
                </a:path>
              </a:pathLst>
            </a:custGeom>
            <a:ln w="317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Freeform 10"/>
          <p:cNvSpPr/>
          <p:nvPr/>
        </p:nvSpPr>
        <p:spPr>
          <a:xfrm>
            <a:off x="3771986" y="2993817"/>
            <a:ext cx="933674" cy="18951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689055" y="3026991"/>
            <a:ext cx="1736525" cy="145876"/>
          </a:xfrm>
          <a:custGeom>
            <a:avLst/>
            <a:gdLst>
              <a:gd name="connsiteX0" fmla="*/ 0 w 1712325"/>
              <a:gd name="connsiteY0" fmla="*/ 348198 h 348198"/>
              <a:gd name="connsiteX1" fmla="*/ 977675 w 1712325"/>
              <a:gd name="connsiteY1" fmla="*/ 92379 h 348198"/>
              <a:gd name="connsiteX2" fmla="*/ 877166 w 1712325"/>
              <a:gd name="connsiteY2" fmla="*/ 220289 h 348198"/>
              <a:gd name="connsiteX3" fmla="*/ 1681235 w 1712325"/>
              <a:gd name="connsiteY3" fmla="*/ 28425 h 348198"/>
              <a:gd name="connsiteX4" fmla="*/ 1562452 w 1712325"/>
              <a:gd name="connsiteY4" fmla="*/ 1015 h 348198"/>
              <a:gd name="connsiteX5" fmla="*/ 1708647 w 1712325"/>
              <a:gd name="connsiteY5" fmla="*/ 28425 h 348198"/>
              <a:gd name="connsiteX6" fmla="*/ 1653824 w 1712325"/>
              <a:gd name="connsiteY6" fmla="*/ 128925 h 34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325" h="348198">
                <a:moveTo>
                  <a:pt x="0" y="348198"/>
                </a:moveTo>
                <a:cubicBezTo>
                  <a:pt x="415740" y="230947"/>
                  <a:pt x="831481" y="113697"/>
                  <a:pt x="977675" y="92379"/>
                </a:cubicBezTo>
                <a:cubicBezTo>
                  <a:pt x="1123869" y="71061"/>
                  <a:pt x="759906" y="230948"/>
                  <a:pt x="877166" y="220289"/>
                </a:cubicBezTo>
                <a:cubicBezTo>
                  <a:pt x="994426" y="209630"/>
                  <a:pt x="1567021" y="64971"/>
                  <a:pt x="1681235" y="28425"/>
                </a:cubicBezTo>
                <a:cubicBezTo>
                  <a:pt x="1795449" y="-8121"/>
                  <a:pt x="1557883" y="1015"/>
                  <a:pt x="1562452" y="1015"/>
                </a:cubicBezTo>
                <a:cubicBezTo>
                  <a:pt x="1567021" y="1015"/>
                  <a:pt x="1693418" y="7107"/>
                  <a:pt x="1708647" y="28425"/>
                </a:cubicBezTo>
                <a:cubicBezTo>
                  <a:pt x="1723876" y="49743"/>
                  <a:pt x="1653824" y="128925"/>
                  <a:pt x="1653824" y="128925"/>
                </a:cubicBez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632532" y="2501877"/>
            <a:ext cx="1056523" cy="923766"/>
          </a:xfrm>
          <a:custGeom>
            <a:avLst/>
            <a:gdLst>
              <a:gd name="connsiteX0" fmla="*/ 814433 w 929820"/>
              <a:gd name="connsiteY0" fmla="*/ 292474 h 624599"/>
              <a:gd name="connsiteX1" fmla="*/ 750473 w 929820"/>
              <a:gd name="connsiteY1" fmla="*/ 64064 h 624599"/>
              <a:gd name="connsiteX2" fmla="*/ 448947 w 929820"/>
              <a:gd name="connsiteY2" fmla="*/ 146292 h 624599"/>
              <a:gd name="connsiteX3" fmla="*/ 421535 w 929820"/>
              <a:gd name="connsiteY3" fmla="*/ 109 h 624599"/>
              <a:gd name="connsiteX4" fmla="*/ 165695 w 929820"/>
              <a:gd name="connsiteY4" fmla="*/ 173701 h 624599"/>
              <a:gd name="connsiteX5" fmla="*/ 183969 w 929820"/>
              <a:gd name="connsiteY5" fmla="*/ 347292 h 624599"/>
              <a:gd name="connsiteX6" fmla="*/ 147421 w 929820"/>
              <a:gd name="connsiteY6" fmla="*/ 255928 h 624599"/>
              <a:gd name="connsiteX7" fmla="*/ 1227 w 929820"/>
              <a:gd name="connsiteY7" fmla="*/ 493474 h 624599"/>
              <a:gd name="connsiteX8" fmla="*/ 238792 w 929820"/>
              <a:gd name="connsiteY8" fmla="*/ 566565 h 624599"/>
              <a:gd name="connsiteX9" fmla="*/ 311890 w 929820"/>
              <a:gd name="connsiteY9" fmla="*/ 484338 h 624599"/>
              <a:gd name="connsiteX10" fmla="*/ 293615 w 929820"/>
              <a:gd name="connsiteY10" fmla="*/ 566565 h 624599"/>
              <a:gd name="connsiteX11" fmla="*/ 531181 w 929820"/>
              <a:gd name="connsiteY11" fmla="*/ 612247 h 624599"/>
              <a:gd name="connsiteX12" fmla="*/ 595141 w 929820"/>
              <a:gd name="connsiteY12" fmla="*/ 429520 h 624599"/>
              <a:gd name="connsiteX13" fmla="*/ 704787 w 929820"/>
              <a:gd name="connsiteY13" fmla="*/ 621384 h 624599"/>
              <a:gd name="connsiteX14" fmla="*/ 860118 w 929820"/>
              <a:gd name="connsiteY14" fmla="*/ 539156 h 624599"/>
              <a:gd name="connsiteX15" fmla="*/ 924078 w 929820"/>
              <a:gd name="connsiteY15" fmla="*/ 402110 h 624599"/>
              <a:gd name="connsiteX16" fmla="*/ 723061 w 929820"/>
              <a:gd name="connsiteY16" fmla="*/ 310747 h 624599"/>
              <a:gd name="connsiteX17" fmla="*/ 814433 w 929820"/>
              <a:gd name="connsiteY17" fmla="*/ 292474 h 62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820" h="624599">
                <a:moveTo>
                  <a:pt x="814433" y="292474"/>
                </a:moveTo>
                <a:cubicBezTo>
                  <a:pt x="819002" y="251360"/>
                  <a:pt x="811387" y="88428"/>
                  <a:pt x="750473" y="64064"/>
                </a:cubicBezTo>
                <a:cubicBezTo>
                  <a:pt x="689559" y="39700"/>
                  <a:pt x="503770" y="156951"/>
                  <a:pt x="448947" y="146292"/>
                </a:cubicBezTo>
                <a:cubicBezTo>
                  <a:pt x="394124" y="135633"/>
                  <a:pt x="468744" y="-4459"/>
                  <a:pt x="421535" y="109"/>
                </a:cubicBezTo>
                <a:cubicBezTo>
                  <a:pt x="374326" y="4677"/>
                  <a:pt x="205289" y="115837"/>
                  <a:pt x="165695" y="173701"/>
                </a:cubicBezTo>
                <a:cubicBezTo>
                  <a:pt x="126101" y="231565"/>
                  <a:pt x="187015" y="333588"/>
                  <a:pt x="183969" y="347292"/>
                </a:cubicBezTo>
                <a:cubicBezTo>
                  <a:pt x="180923" y="360996"/>
                  <a:pt x="177878" y="231564"/>
                  <a:pt x="147421" y="255928"/>
                </a:cubicBezTo>
                <a:cubicBezTo>
                  <a:pt x="116964" y="280292"/>
                  <a:pt x="-14002" y="441701"/>
                  <a:pt x="1227" y="493474"/>
                </a:cubicBezTo>
                <a:cubicBezTo>
                  <a:pt x="16455" y="545247"/>
                  <a:pt x="187015" y="568088"/>
                  <a:pt x="238792" y="566565"/>
                </a:cubicBezTo>
                <a:cubicBezTo>
                  <a:pt x="290569" y="565042"/>
                  <a:pt x="302753" y="484338"/>
                  <a:pt x="311890" y="484338"/>
                </a:cubicBezTo>
                <a:cubicBezTo>
                  <a:pt x="321027" y="484338"/>
                  <a:pt x="257067" y="545247"/>
                  <a:pt x="293615" y="566565"/>
                </a:cubicBezTo>
                <a:cubicBezTo>
                  <a:pt x="330163" y="587883"/>
                  <a:pt x="480927" y="635088"/>
                  <a:pt x="531181" y="612247"/>
                </a:cubicBezTo>
                <a:cubicBezTo>
                  <a:pt x="581435" y="589406"/>
                  <a:pt x="566207" y="427997"/>
                  <a:pt x="595141" y="429520"/>
                </a:cubicBezTo>
                <a:cubicBezTo>
                  <a:pt x="624075" y="431043"/>
                  <a:pt x="660624" y="603111"/>
                  <a:pt x="704787" y="621384"/>
                </a:cubicBezTo>
                <a:cubicBezTo>
                  <a:pt x="748950" y="639657"/>
                  <a:pt x="823569" y="575702"/>
                  <a:pt x="860118" y="539156"/>
                </a:cubicBezTo>
                <a:cubicBezTo>
                  <a:pt x="896667" y="502610"/>
                  <a:pt x="946921" y="440178"/>
                  <a:pt x="924078" y="402110"/>
                </a:cubicBezTo>
                <a:cubicBezTo>
                  <a:pt x="901235" y="364042"/>
                  <a:pt x="744381" y="330542"/>
                  <a:pt x="723061" y="310747"/>
                </a:cubicBezTo>
                <a:cubicBezTo>
                  <a:pt x="701741" y="290952"/>
                  <a:pt x="809864" y="333588"/>
                  <a:pt x="814433" y="292474"/>
                </a:cubicBezTo>
                <a:close/>
              </a:path>
            </a:pathLst>
          </a:cu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7501598" y="2083110"/>
            <a:ext cx="585120" cy="1312896"/>
            <a:chOff x="7501598" y="2412006"/>
            <a:chExt cx="585120" cy="1312896"/>
          </a:xfrm>
        </p:grpSpPr>
        <p:sp>
          <p:nvSpPr>
            <p:cNvPr id="16" name="Freeform 15"/>
            <p:cNvSpPr/>
            <p:nvPr/>
          </p:nvSpPr>
          <p:spPr>
            <a:xfrm>
              <a:off x="7501598" y="2567325"/>
              <a:ext cx="285523" cy="1157577"/>
            </a:xfrm>
            <a:custGeom>
              <a:avLst/>
              <a:gdLst>
                <a:gd name="connsiteX0" fmla="*/ 9137 w 285523"/>
                <a:gd name="connsiteY0" fmla="*/ 82227 h 1157577"/>
                <a:gd name="connsiteX1" fmla="*/ 9137 w 285523"/>
                <a:gd name="connsiteY1" fmla="*/ 913638 h 1157577"/>
                <a:gd name="connsiteX2" fmla="*/ 27411 w 285523"/>
                <a:gd name="connsiteY2" fmla="*/ 941047 h 1157577"/>
                <a:gd name="connsiteX3" fmla="*/ 264977 w 285523"/>
                <a:gd name="connsiteY3" fmla="*/ 1096366 h 1157577"/>
                <a:gd name="connsiteX4" fmla="*/ 274114 w 285523"/>
                <a:gd name="connsiteY4" fmla="*/ 1078093 h 1157577"/>
                <a:gd name="connsiteX5" fmla="*/ 283251 w 285523"/>
                <a:gd name="connsiteY5" fmla="*/ 173591 h 1157577"/>
                <a:gd name="connsiteX6" fmla="*/ 228428 w 285523"/>
                <a:gd name="connsiteY6" fmla="*/ 118773 h 1157577"/>
                <a:gd name="connsiteX7" fmla="*/ 0 w 285523"/>
                <a:gd name="connsiteY7" fmla="*/ 0 h 11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23" h="1157577">
                  <a:moveTo>
                    <a:pt x="9137" y="82227"/>
                  </a:moveTo>
                  <a:cubicBezTo>
                    <a:pt x="7614" y="426364"/>
                    <a:pt x="6091" y="770501"/>
                    <a:pt x="9137" y="913638"/>
                  </a:cubicBezTo>
                  <a:cubicBezTo>
                    <a:pt x="12183" y="1056775"/>
                    <a:pt x="-15229" y="910592"/>
                    <a:pt x="27411" y="941047"/>
                  </a:cubicBezTo>
                  <a:cubicBezTo>
                    <a:pt x="70051" y="971502"/>
                    <a:pt x="223860" y="1073525"/>
                    <a:pt x="264977" y="1096366"/>
                  </a:cubicBezTo>
                  <a:cubicBezTo>
                    <a:pt x="306094" y="1119207"/>
                    <a:pt x="271068" y="1231889"/>
                    <a:pt x="274114" y="1078093"/>
                  </a:cubicBezTo>
                  <a:cubicBezTo>
                    <a:pt x="277160" y="924297"/>
                    <a:pt x="290865" y="333478"/>
                    <a:pt x="283251" y="173591"/>
                  </a:cubicBezTo>
                  <a:cubicBezTo>
                    <a:pt x="275637" y="13704"/>
                    <a:pt x="275636" y="147705"/>
                    <a:pt x="228428" y="118773"/>
                  </a:cubicBezTo>
                  <a:cubicBezTo>
                    <a:pt x="181220" y="89841"/>
                    <a:pt x="0" y="0"/>
                    <a:pt x="0" y="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7775712" y="2539915"/>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7791054" y="3533877"/>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7516939" y="2421142"/>
              <a:ext cx="274115" cy="146183"/>
            </a:xfrm>
            <a:custGeom>
              <a:avLst/>
              <a:gdLst>
                <a:gd name="connsiteX0" fmla="*/ 0 w 274115"/>
                <a:gd name="connsiteY0" fmla="*/ 146183 h 146183"/>
                <a:gd name="connsiteX1" fmla="*/ 274115 w 274115"/>
                <a:gd name="connsiteY1" fmla="*/ 0 h 146183"/>
              </a:gdLst>
              <a:ahLst/>
              <a:cxnLst>
                <a:cxn ang="0">
                  <a:pos x="connsiteX0" y="connsiteY0"/>
                </a:cxn>
                <a:cxn ang="0">
                  <a:pos x="connsiteX1" y="connsiteY1"/>
                </a:cxn>
              </a:cxnLst>
              <a:rect l="l" t="t" r="r" b="b"/>
              <a:pathLst>
                <a:path w="274115" h="146183">
                  <a:moveTo>
                    <a:pt x="0" y="146183"/>
                  </a:moveTo>
                  <a:lnTo>
                    <a:pt x="274115" y="0"/>
                  </a:ln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7821398" y="2412006"/>
              <a:ext cx="265320" cy="1087230"/>
            </a:xfrm>
            <a:custGeom>
              <a:avLst/>
              <a:gdLst>
                <a:gd name="connsiteX0" fmla="*/ 0 w 265320"/>
                <a:gd name="connsiteY0" fmla="*/ 0 h 1087230"/>
                <a:gd name="connsiteX1" fmla="*/ 246703 w 265320"/>
                <a:gd name="connsiteY1" fmla="*/ 91364 h 1087230"/>
                <a:gd name="connsiteX2" fmla="*/ 246703 w 265320"/>
                <a:gd name="connsiteY2" fmla="*/ 155319 h 1087230"/>
                <a:gd name="connsiteX3" fmla="*/ 237566 w 265320"/>
                <a:gd name="connsiteY3" fmla="*/ 1087230 h 1087230"/>
              </a:gdLst>
              <a:ahLst/>
              <a:cxnLst>
                <a:cxn ang="0">
                  <a:pos x="connsiteX0" y="connsiteY0"/>
                </a:cxn>
                <a:cxn ang="0">
                  <a:pos x="connsiteX1" y="connsiteY1"/>
                </a:cxn>
                <a:cxn ang="0">
                  <a:pos x="connsiteX2" y="connsiteY2"/>
                </a:cxn>
                <a:cxn ang="0">
                  <a:pos x="connsiteX3" y="connsiteY3"/>
                </a:cxn>
              </a:cxnLst>
              <a:rect l="l" t="t" r="r" b="b"/>
              <a:pathLst>
                <a:path w="265320" h="1087230">
                  <a:moveTo>
                    <a:pt x="0" y="0"/>
                  </a:moveTo>
                  <a:cubicBezTo>
                    <a:pt x="102793" y="32738"/>
                    <a:pt x="205586" y="65477"/>
                    <a:pt x="246703" y="91364"/>
                  </a:cubicBezTo>
                  <a:cubicBezTo>
                    <a:pt x="287820" y="117251"/>
                    <a:pt x="248226" y="-10659"/>
                    <a:pt x="246703" y="155319"/>
                  </a:cubicBezTo>
                  <a:cubicBezTo>
                    <a:pt x="245180" y="321297"/>
                    <a:pt x="237566" y="1087230"/>
                    <a:pt x="237566" y="1087230"/>
                  </a:cubicBezTo>
                </a:path>
              </a:pathLst>
            </a:custGeom>
            <a:ln>
              <a:solidFill>
                <a:srgbClr val="C1764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7385393" y="3373013"/>
            <a:ext cx="1059537" cy="261610"/>
          </a:xfrm>
          <a:prstGeom prst="rect">
            <a:avLst/>
          </a:prstGeom>
          <a:noFill/>
        </p:spPr>
        <p:txBody>
          <a:bodyPr wrap="none" rtlCol="0">
            <a:spAutoFit/>
          </a:bodyPr>
          <a:lstStyle/>
          <a:p>
            <a:r>
              <a:rPr lang="en-US" sz="1100" dirty="0" smtClean="0">
                <a:latin typeface="AhnbergHand"/>
                <a:cs typeface="AhnbergHand"/>
              </a:rPr>
              <a:t>Web Server</a:t>
            </a:r>
            <a:endParaRPr lang="en-US" sz="1100" dirty="0">
              <a:latin typeface="AhnbergHand"/>
              <a:cs typeface="AhnbergHand"/>
            </a:endParaRPr>
          </a:p>
        </p:txBody>
      </p:sp>
      <p:sp>
        <p:nvSpPr>
          <p:cNvPr id="22" name="TextBox 21"/>
          <p:cNvSpPr txBox="1"/>
          <p:nvPr/>
        </p:nvSpPr>
        <p:spPr>
          <a:xfrm>
            <a:off x="4894638" y="2826641"/>
            <a:ext cx="459030" cy="261610"/>
          </a:xfrm>
          <a:prstGeom prst="rect">
            <a:avLst/>
          </a:prstGeom>
          <a:noFill/>
        </p:spPr>
        <p:txBody>
          <a:bodyPr wrap="none" rtlCol="0">
            <a:spAutoFit/>
          </a:bodyPr>
          <a:lstStyle/>
          <a:p>
            <a:r>
              <a:rPr lang="en-US" sz="1100" dirty="0" smtClean="0">
                <a:latin typeface="AhnbergHand"/>
                <a:cs typeface="AhnbergHand"/>
              </a:rPr>
              <a:t>ISP</a:t>
            </a:r>
            <a:endParaRPr lang="en-US" sz="1100" dirty="0">
              <a:latin typeface="AhnbergHand"/>
              <a:cs typeface="AhnbergHand"/>
            </a:endParaRPr>
          </a:p>
        </p:txBody>
      </p:sp>
      <p:sp>
        <p:nvSpPr>
          <p:cNvPr id="23" name="TextBox 22"/>
          <p:cNvSpPr txBox="1"/>
          <p:nvPr/>
        </p:nvSpPr>
        <p:spPr>
          <a:xfrm>
            <a:off x="3366172" y="4577330"/>
            <a:ext cx="5788269" cy="230832"/>
          </a:xfrm>
          <a:prstGeom prst="rect">
            <a:avLst/>
          </a:prstGeom>
          <a:noFill/>
        </p:spPr>
        <p:txBody>
          <a:bodyPr wrap="none" rtlCol="0">
            <a:spAutoFit/>
          </a:bodyPr>
          <a:lstStyle/>
          <a:p>
            <a:r>
              <a:rPr lang="pl-PL" sz="900" dirty="0" err="1"/>
              <a:t>webserver.net</a:t>
            </a:r>
            <a:r>
              <a:rPr lang="pl-PL" sz="900" dirty="0"/>
              <a:t> 2001:db8:1:0:426c:8fff:fe35:45a8 [31/</a:t>
            </a:r>
            <a:r>
              <a:rPr lang="pl-PL" sz="900" dirty="0" err="1"/>
              <a:t>Aug</a:t>
            </a:r>
            <a:r>
              <a:rPr lang="pl-PL" sz="900" dirty="0"/>
              <a:t>/2013:00:00:08 +0000] "GET /1x1.png HTTP/1.1" 200 </a:t>
            </a:r>
            <a:endParaRPr lang="en-US" sz="900" dirty="0"/>
          </a:p>
        </p:txBody>
      </p:sp>
      <p:sp>
        <p:nvSpPr>
          <p:cNvPr id="24" name="TextBox 23"/>
          <p:cNvSpPr txBox="1"/>
          <p:nvPr/>
        </p:nvSpPr>
        <p:spPr>
          <a:xfrm>
            <a:off x="3352853" y="4403688"/>
            <a:ext cx="1406552" cy="261610"/>
          </a:xfrm>
          <a:prstGeom prst="rect">
            <a:avLst/>
          </a:prstGeom>
          <a:noFill/>
        </p:spPr>
        <p:txBody>
          <a:bodyPr wrap="none" rtlCol="0">
            <a:spAutoFit/>
          </a:bodyPr>
          <a:lstStyle/>
          <a:p>
            <a:r>
              <a:rPr lang="en-US" sz="1100" dirty="0" smtClean="0">
                <a:latin typeface="AhnbergHand"/>
                <a:cs typeface="AhnbergHand"/>
              </a:rPr>
              <a:t>Web Server Log</a:t>
            </a:r>
            <a:endParaRPr lang="en-US" sz="1100" dirty="0">
              <a:latin typeface="AhnbergHand"/>
              <a:cs typeface="AhnbergHand"/>
            </a:endParaRPr>
          </a:p>
        </p:txBody>
      </p:sp>
      <p:sp>
        <p:nvSpPr>
          <p:cNvPr id="25" name="TextBox 24"/>
          <p:cNvSpPr txBox="1"/>
          <p:nvPr/>
        </p:nvSpPr>
        <p:spPr>
          <a:xfrm>
            <a:off x="5126429" y="4951208"/>
            <a:ext cx="3971984" cy="784830"/>
          </a:xfrm>
          <a:prstGeom prst="rect">
            <a:avLst/>
          </a:prstGeom>
          <a:noFill/>
        </p:spPr>
        <p:txBody>
          <a:bodyPr wrap="square" rtlCol="0">
            <a:spAutoFit/>
          </a:bodyPr>
          <a:lstStyle/>
          <a:p>
            <a:r>
              <a:rPr lang="en-US" sz="900" b="1" dirty="0" smtClean="0"/>
              <a:t>$ </a:t>
            </a:r>
            <a:r>
              <a:rPr lang="en-US" sz="900" b="1" dirty="0" err="1" smtClean="0"/>
              <a:t>whois</a:t>
            </a:r>
            <a:r>
              <a:rPr lang="en-US" sz="900" b="1" dirty="0" smtClean="0"/>
              <a:t> 20</a:t>
            </a:r>
            <a:r>
              <a:rPr lang="pl-PL" sz="900" b="1" dirty="0" smtClean="0"/>
              <a:t>01</a:t>
            </a:r>
            <a:r>
              <a:rPr lang="pl-PL" sz="900" b="1" dirty="0"/>
              <a:t>:db8:1:0:426c:8fff:fe35:</a:t>
            </a:r>
            <a:r>
              <a:rPr lang="pl-PL" sz="900" b="1" dirty="0" smtClean="0"/>
              <a:t>45a8</a:t>
            </a:r>
          </a:p>
          <a:p>
            <a:r>
              <a:rPr lang="en-US" sz="900" dirty="0" smtClean="0"/>
              <a:t>inet6num</a:t>
            </a:r>
            <a:r>
              <a:rPr lang="en-US" sz="900" dirty="0"/>
              <a:t>:       2001:0DB8::/32</a:t>
            </a:r>
          </a:p>
          <a:p>
            <a:r>
              <a:rPr lang="en-US" sz="900" dirty="0" err="1"/>
              <a:t>netname</a:t>
            </a:r>
            <a:r>
              <a:rPr lang="en-US" sz="900" dirty="0"/>
              <a:t>:        IPV6-DOC-AP</a:t>
            </a:r>
          </a:p>
          <a:p>
            <a:r>
              <a:rPr lang="en-US" sz="900" dirty="0" err="1"/>
              <a:t>descr</a:t>
            </a:r>
            <a:r>
              <a:rPr lang="en-US" sz="900" dirty="0"/>
              <a:t>:         </a:t>
            </a:r>
            <a:r>
              <a:rPr lang="en-US" sz="900" dirty="0" smtClean="0"/>
              <a:t>    </a:t>
            </a:r>
            <a:r>
              <a:rPr lang="en-US" sz="900" dirty="0"/>
              <a:t>IPv6 prefix for documentation purpose</a:t>
            </a:r>
          </a:p>
          <a:p>
            <a:r>
              <a:rPr lang="en-US" sz="900" dirty="0"/>
              <a:t>country:       </a:t>
            </a:r>
            <a:r>
              <a:rPr lang="en-US" sz="900" dirty="0" smtClean="0"/>
              <a:t>    </a:t>
            </a:r>
            <a:r>
              <a:rPr lang="en-US" sz="900" dirty="0"/>
              <a:t>AP</a:t>
            </a:r>
          </a:p>
        </p:txBody>
      </p:sp>
      <p:sp>
        <p:nvSpPr>
          <p:cNvPr id="26" name="Freeform 25"/>
          <p:cNvSpPr/>
          <p:nvPr/>
        </p:nvSpPr>
        <p:spPr>
          <a:xfrm>
            <a:off x="4759405" y="3698067"/>
            <a:ext cx="2972259" cy="705621"/>
          </a:xfrm>
          <a:custGeom>
            <a:avLst/>
            <a:gdLst>
              <a:gd name="connsiteX0" fmla="*/ 2972259 w 2972259"/>
              <a:gd name="connsiteY0" fmla="*/ 0 h 705621"/>
              <a:gd name="connsiteX1" fmla="*/ 1478218 w 2972259"/>
              <a:gd name="connsiteY1" fmla="*/ 158755 h 705621"/>
              <a:gd name="connsiteX2" fmla="*/ 124243 w 2972259"/>
              <a:gd name="connsiteY2" fmla="*/ 635022 h 705621"/>
              <a:gd name="connsiteX3" fmla="*/ 49541 w 2972259"/>
              <a:gd name="connsiteY3" fmla="*/ 569652 h 705621"/>
              <a:gd name="connsiteX4" fmla="*/ 21527 w 2972259"/>
              <a:gd name="connsiteY4" fmla="*/ 700392 h 705621"/>
              <a:gd name="connsiteX5" fmla="*/ 254971 w 2972259"/>
              <a:gd name="connsiteY5" fmla="*/ 681714 h 70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2259" h="705621">
                <a:moveTo>
                  <a:pt x="2972259" y="0"/>
                </a:moveTo>
                <a:cubicBezTo>
                  <a:pt x="2462573" y="26459"/>
                  <a:pt x="1952887" y="52918"/>
                  <a:pt x="1478218" y="158755"/>
                </a:cubicBezTo>
                <a:cubicBezTo>
                  <a:pt x="1003549" y="264592"/>
                  <a:pt x="362356" y="566539"/>
                  <a:pt x="124243" y="635022"/>
                </a:cubicBezTo>
                <a:cubicBezTo>
                  <a:pt x="-113870" y="703505"/>
                  <a:pt x="66660" y="558757"/>
                  <a:pt x="49541" y="569652"/>
                </a:cubicBezTo>
                <a:cubicBezTo>
                  <a:pt x="32422" y="580547"/>
                  <a:pt x="-12711" y="681715"/>
                  <a:pt x="21527" y="700392"/>
                </a:cubicBezTo>
                <a:cubicBezTo>
                  <a:pt x="55765" y="719069"/>
                  <a:pt x="254971" y="681714"/>
                  <a:pt x="254971" y="681714"/>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184813" y="4773785"/>
            <a:ext cx="1716254" cy="45719"/>
          </a:xfrm>
          <a:custGeom>
            <a:avLst/>
            <a:gdLst>
              <a:gd name="connsiteX0" fmla="*/ 0 w 532252"/>
              <a:gd name="connsiteY0" fmla="*/ 28016 h 28016"/>
              <a:gd name="connsiteX1" fmla="*/ 280132 w 532252"/>
              <a:gd name="connsiteY1" fmla="*/ 0 h 28016"/>
              <a:gd name="connsiteX2" fmla="*/ 532252 w 532252"/>
              <a:gd name="connsiteY2" fmla="*/ 28016 h 28016"/>
            </a:gdLst>
            <a:ahLst/>
            <a:cxnLst>
              <a:cxn ang="0">
                <a:pos x="connsiteX0" y="connsiteY0"/>
              </a:cxn>
              <a:cxn ang="0">
                <a:pos x="connsiteX1" y="connsiteY1"/>
              </a:cxn>
              <a:cxn ang="0">
                <a:pos x="connsiteX2" y="connsiteY2"/>
              </a:cxn>
            </a:cxnLst>
            <a:rect l="l" t="t" r="r" b="b"/>
            <a:pathLst>
              <a:path w="532252" h="28016">
                <a:moveTo>
                  <a:pt x="0" y="28016"/>
                </a:moveTo>
                <a:cubicBezTo>
                  <a:pt x="95711" y="14008"/>
                  <a:pt x="191423" y="0"/>
                  <a:pt x="280132" y="0"/>
                </a:cubicBezTo>
                <a:cubicBezTo>
                  <a:pt x="368841" y="0"/>
                  <a:pt x="532252" y="28016"/>
                  <a:pt x="532252" y="280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029663" y="3051829"/>
            <a:ext cx="809733" cy="393671"/>
            <a:chOff x="4251628" y="3476540"/>
            <a:chExt cx="1144953" cy="836641"/>
          </a:xfrm>
          <a:effectLst/>
        </p:grpSpPr>
        <p:sp>
          <p:nvSpPr>
            <p:cNvPr id="31" name="Freeform 30"/>
            <p:cNvSpPr/>
            <p:nvPr/>
          </p:nvSpPr>
          <p:spPr>
            <a:xfrm>
              <a:off x="4251628" y="3764191"/>
              <a:ext cx="610369" cy="548990"/>
            </a:xfrm>
            <a:custGeom>
              <a:avLst/>
              <a:gdLst>
                <a:gd name="connsiteX0" fmla="*/ 24557 w 610369"/>
                <a:gd name="connsiteY0" fmla="*/ 0 h 548990"/>
                <a:gd name="connsiteX1" fmla="*/ 15420 w 610369"/>
                <a:gd name="connsiteY1" fmla="*/ 210137 h 548990"/>
                <a:gd name="connsiteX2" fmla="*/ 51968 w 610369"/>
                <a:gd name="connsiteY2" fmla="*/ 210137 h 548990"/>
                <a:gd name="connsiteX3" fmla="*/ 572786 w 610369"/>
                <a:gd name="connsiteY3" fmla="*/ 520774 h 548990"/>
                <a:gd name="connsiteX4" fmla="*/ 572786 w 610369"/>
                <a:gd name="connsiteY4" fmla="*/ 502501 h 548990"/>
                <a:gd name="connsiteX5" fmla="*/ 600197 w 610369"/>
                <a:gd name="connsiteY5" fmla="*/ 237546 h 54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369" h="548990">
                  <a:moveTo>
                    <a:pt x="24557" y="0"/>
                  </a:moveTo>
                  <a:cubicBezTo>
                    <a:pt x="17704" y="87557"/>
                    <a:pt x="10852" y="175114"/>
                    <a:pt x="15420" y="210137"/>
                  </a:cubicBezTo>
                  <a:cubicBezTo>
                    <a:pt x="19988" y="245160"/>
                    <a:pt x="-40926" y="158364"/>
                    <a:pt x="51968" y="210137"/>
                  </a:cubicBezTo>
                  <a:cubicBezTo>
                    <a:pt x="144862" y="261910"/>
                    <a:pt x="485983" y="472047"/>
                    <a:pt x="572786" y="520774"/>
                  </a:cubicBezTo>
                  <a:cubicBezTo>
                    <a:pt x="659589" y="569501"/>
                    <a:pt x="568217" y="549706"/>
                    <a:pt x="572786" y="502501"/>
                  </a:cubicBezTo>
                  <a:cubicBezTo>
                    <a:pt x="577355" y="455296"/>
                    <a:pt x="600197" y="237546"/>
                    <a:pt x="600197" y="23754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4257911" y="3663691"/>
              <a:ext cx="593914" cy="292364"/>
            </a:xfrm>
            <a:custGeom>
              <a:avLst/>
              <a:gdLst>
                <a:gd name="connsiteX0" fmla="*/ 0 w 593914"/>
                <a:gd name="connsiteY0" fmla="*/ 0 h 292364"/>
                <a:gd name="connsiteX1" fmla="*/ 593914 w 593914"/>
                <a:gd name="connsiteY1" fmla="*/ 292364 h 292364"/>
              </a:gdLst>
              <a:ahLst/>
              <a:cxnLst>
                <a:cxn ang="0">
                  <a:pos x="connsiteX0" y="connsiteY0"/>
                </a:cxn>
                <a:cxn ang="0">
                  <a:pos x="connsiteX1" y="connsiteY1"/>
                </a:cxn>
              </a:cxnLst>
              <a:rect l="l" t="t" r="r" b="b"/>
              <a:pathLst>
                <a:path w="593914" h="292364">
                  <a:moveTo>
                    <a:pt x="0" y="0"/>
                  </a:moveTo>
                  <a:lnTo>
                    <a:pt x="593914" y="29236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906648" y="3745918"/>
              <a:ext cx="402034" cy="173592"/>
            </a:xfrm>
            <a:custGeom>
              <a:avLst/>
              <a:gdLst>
                <a:gd name="connsiteX0" fmla="*/ 0 w 402034"/>
                <a:gd name="connsiteY0" fmla="*/ 173592 h 173592"/>
                <a:gd name="connsiteX1" fmla="*/ 402034 w 402034"/>
                <a:gd name="connsiteY1" fmla="*/ 0 h 173592"/>
              </a:gdLst>
              <a:ahLst/>
              <a:cxnLst>
                <a:cxn ang="0">
                  <a:pos x="connsiteX0" y="connsiteY0"/>
                </a:cxn>
                <a:cxn ang="0">
                  <a:pos x="connsiteX1" y="connsiteY1"/>
                </a:cxn>
              </a:cxnLst>
              <a:rect l="l" t="t" r="r" b="b"/>
              <a:pathLst>
                <a:path w="402034" h="173592">
                  <a:moveTo>
                    <a:pt x="0" y="173592"/>
                  </a:moveTo>
                  <a:lnTo>
                    <a:pt x="40203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4303596" y="3476540"/>
              <a:ext cx="1092985" cy="799289"/>
            </a:xfrm>
            <a:custGeom>
              <a:avLst/>
              <a:gdLst>
                <a:gd name="connsiteX0" fmla="*/ 0 w 1092985"/>
                <a:gd name="connsiteY0" fmla="*/ 150605 h 799289"/>
                <a:gd name="connsiteX1" fmla="*/ 356349 w 1092985"/>
                <a:gd name="connsiteY1" fmla="*/ 22696 h 799289"/>
                <a:gd name="connsiteX2" fmla="*/ 420309 w 1092985"/>
                <a:gd name="connsiteY2" fmla="*/ 22696 h 799289"/>
                <a:gd name="connsiteX3" fmla="*/ 1050772 w 1092985"/>
                <a:gd name="connsiteY3" fmla="*/ 251106 h 799289"/>
                <a:gd name="connsiteX4" fmla="*/ 1032498 w 1092985"/>
                <a:gd name="connsiteY4" fmla="*/ 278515 h 799289"/>
                <a:gd name="connsiteX5" fmla="*/ 1014224 w 1092985"/>
                <a:gd name="connsiteY5" fmla="*/ 607425 h 799289"/>
                <a:gd name="connsiteX6" fmla="*/ 1014224 w 1092985"/>
                <a:gd name="connsiteY6" fmla="*/ 589152 h 799289"/>
                <a:gd name="connsiteX7" fmla="*/ 621326 w 1092985"/>
                <a:gd name="connsiteY7" fmla="*/ 799289 h 79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985" h="799289">
                  <a:moveTo>
                    <a:pt x="0" y="150605"/>
                  </a:moveTo>
                  <a:cubicBezTo>
                    <a:pt x="143149" y="97309"/>
                    <a:pt x="286298" y="44014"/>
                    <a:pt x="356349" y="22696"/>
                  </a:cubicBezTo>
                  <a:cubicBezTo>
                    <a:pt x="426400" y="1378"/>
                    <a:pt x="304572" y="-15372"/>
                    <a:pt x="420309" y="22696"/>
                  </a:cubicBezTo>
                  <a:cubicBezTo>
                    <a:pt x="536046" y="60764"/>
                    <a:pt x="948741" y="208470"/>
                    <a:pt x="1050772" y="251106"/>
                  </a:cubicBezTo>
                  <a:cubicBezTo>
                    <a:pt x="1152804" y="293743"/>
                    <a:pt x="1038589" y="219129"/>
                    <a:pt x="1032498" y="278515"/>
                  </a:cubicBezTo>
                  <a:cubicBezTo>
                    <a:pt x="1026407" y="337902"/>
                    <a:pt x="1017270" y="555652"/>
                    <a:pt x="1014224" y="607425"/>
                  </a:cubicBezTo>
                  <a:cubicBezTo>
                    <a:pt x="1011178" y="659198"/>
                    <a:pt x="1079707" y="557175"/>
                    <a:pt x="1014224" y="589152"/>
                  </a:cubicBezTo>
                  <a:cubicBezTo>
                    <a:pt x="948741" y="621129"/>
                    <a:pt x="621326" y="799289"/>
                    <a:pt x="621326" y="7992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Freeform 2"/>
          <p:cNvSpPr/>
          <p:nvPr/>
        </p:nvSpPr>
        <p:spPr>
          <a:xfrm>
            <a:off x="2110681" y="3179462"/>
            <a:ext cx="849755" cy="27410"/>
          </a:xfrm>
          <a:custGeom>
            <a:avLst/>
            <a:gdLst>
              <a:gd name="connsiteX0" fmla="*/ 0 w 849755"/>
              <a:gd name="connsiteY0" fmla="*/ 0 h 27410"/>
              <a:gd name="connsiteX1" fmla="*/ 849755 w 849755"/>
              <a:gd name="connsiteY1" fmla="*/ 27410 h 27410"/>
            </a:gdLst>
            <a:ahLst/>
            <a:cxnLst>
              <a:cxn ang="0">
                <a:pos x="connsiteX0" y="connsiteY0"/>
              </a:cxn>
              <a:cxn ang="0">
                <a:pos x="connsiteX1" y="connsiteY1"/>
              </a:cxn>
            </a:cxnLst>
            <a:rect l="l" t="t" r="r" b="b"/>
            <a:pathLst>
              <a:path w="849755" h="27410">
                <a:moveTo>
                  <a:pt x="0" y="0"/>
                </a:moveTo>
                <a:lnTo>
                  <a:pt x="849755" y="2741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2960436" y="3466897"/>
            <a:ext cx="543739" cy="261610"/>
          </a:xfrm>
          <a:prstGeom prst="rect">
            <a:avLst/>
          </a:prstGeom>
          <a:noFill/>
        </p:spPr>
        <p:txBody>
          <a:bodyPr wrap="none" rtlCol="0">
            <a:spAutoFit/>
          </a:bodyPr>
          <a:lstStyle/>
          <a:p>
            <a:r>
              <a:rPr lang="en-US" sz="1100" dirty="0" smtClean="0">
                <a:latin typeface="AhnbergHand"/>
                <a:cs typeface="AhnbergHand"/>
              </a:rPr>
              <a:t>CPE</a:t>
            </a:r>
            <a:endParaRPr lang="en-US" sz="1100" dirty="0">
              <a:latin typeface="AhnbergHand"/>
              <a:cs typeface="AhnbergHand"/>
            </a:endParaRPr>
          </a:p>
        </p:txBody>
      </p:sp>
      <p:sp>
        <p:nvSpPr>
          <p:cNvPr id="12" name="Freeform 11"/>
          <p:cNvSpPr/>
          <p:nvPr/>
        </p:nvSpPr>
        <p:spPr>
          <a:xfrm>
            <a:off x="4960265" y="4833148"/>
            <a:ext cx="357555" cy="310638"/>
          </a:xfrm>
          <a:custGeom>
            <a:avLst/>
            <a:gdLst>
              <a:gd name="connsiteX0" fmla="*/ 357555 w 357555"/>
              <a:gd name="connsiteY0" fmla="*/ 0 h 310638"/>
              <a:gd name="connsiteX1" fmla="*/ 1206 w 357555"/>
              <a:gd name="connsiteY1" fmla="*/ 182728 h 310638"/>
              <a:gd name="connsiteX2" fmla="*/ 238772 w 357555"/>
              <a:gd name="connsiteY2" fmla="*/ 255819 h 310638"/>
              <a:gd name="connsiteX3" fmla="*/ 165675 w 357555"/>
              <a:gd name="connsiteY3" fmla="*/ 182728 h 310638"/>
              <a:gd name="connsiteX4" fmla="*/ 229635 w 357555"/>
              <a:gd name="connsiteY4" fmla="*/ 255819 h 310638"/>
              <a:gd name="connsiteX5" fmla="*/ 147400 w 357555"/>
              <a:gd name="connsiteY5" fmla="*/ 310638 h 3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55" h="310638">
                <a:moveTo>
                  <a:pt x="357555" y="0"/>
                </a:moveTo>
                <a:cubicBezTo>
                  <a:pt x="189279" y="70046"/>
                  <a:pt x="21003" y="140092"/>
                  <a:pt x="1206" y="182728"/>
                </a:cubicBezTo>
                <a:cubicBezTo>
                  <a:pt x="-18591" y="225364"/>
                  <a:pt x="211361" y="255819"/>
                  <a:pt x="238772" y="255819"/>
                </a:cubicBezTo>
                <a:cubicBezTo>
                  <a:pt x="266183" y="255819"/>
                  <a:pt x="167198" y="182728"/>
                  <a:pt x="165675" y="182728"/>
                </a:cubicBezTo>
                <a:cubicBezTo>
                  <a:pt x="164152" y="182728"/>
                  <a:pt x="232681" y="234501"/>
                  <a:pt x="229635" y="255819"/>
                </a:cubicBezTo>
                <a:cubicBezTo>
                  <a:pt x="226589" y="277137"/>
                  <a:pt x="147400" y="310638"/>
                  <a:pt x="147400" y="310638"/>
                </a:cubicBezTo>
              </a:path>
            </a:pathLst>
          </a:custGeom>
          <a:ln>
            <a:solidFill>
              <a:srgbClr val="69265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4446278" y="1420061"/>
            <a:ext cx="1153340" cy="261610"/>
          </a:xfrm>
          <a:prstGeom prst="rect">
            <a:avLst/>
          </a:prstGeom>
          <a:noFill/>
        </p:spPr>
        <p:txBody>
          <a:bodyPr wrap="none" rtlCol="0">
            <a:spAutoFit/>
          </a:bodyPr>
          <a:lstStyle/>
          <a:p>
            <a:r>
              <a:rPr lang="en-US" sz="1100" dirty="0" smtClean="0">
                <a:latin typeface="AhnbergHand"/>
                <a:cs typeface="AhnbergHand"/>
              </a:rPr>
              <a:t>ISP AAA Log</a:t>
            </a:r>
            <a:endParaRPr lang="en-US" sz="1100" dirty="0">
              <a:latin typeface="AhnbergHand"/>
              <a:cs typeface="AhnbergHand"/>
            </a:endParaRPr>
          </a:p>
        </p:txBody>
      </p:sp>
      <p:sp>
        <p:nvSpPr>
          <p:cNvPr id="37" name="TextBox 36"/>
          <p:cNvSpPr txBox="1"/>
          <p:nvPr/>
        </p:nvSpPr>
        <p:spPr>
          <a:xfrm>
            <a:off x="4510739" y="1681671"/>
            <a:ext cx="4709509" cy="230832"/>
          </a:xfrm>
          <a:prstGeom prst="rect">
            <a:avLst/>
          </a:prstGeom>
          <a:noFill/>
        </p:spPr>
        <p:txBody>
          <a:bodyPr wrap="square" rtlCol="0">
            <a:spAutoFit/>
          </a:bodyPr>
          <a:lstStyle/>
          <a:p>
            <a:r>
              <a:rPr lang="pl-PL" sz="900" dirty="0" smtClean="0"/>
              <a:t>15/</a:t>
            </a:r>
            <a:r>
              <a:rPr lang="pl-PL" sz="900" dirty="0" err="1"/>
              <a:t>Aug</a:t>
            </a:r>
            <a:r>
              <a:rPr lang="pl-PL" sz="900" dirty="0"/>
              <a:t>/2013</a:t>
            </a:r>
            <a:r>
              <a:rPr lang="pl-PL" sz="900" dirty="0" smtClean="0"/>
              <a:t>:18:01:02: </a:t>
            </a:r>
            <a:r>
              <a:rPr lang="pl-PL" sz="900" dirty="0" err="1" smtClean="0"/>
              <a:t>user</a:t>
            </a:r>
            <a:r>
              <a:rPr lang="pl-PL" sz="900" dirty="0" smtClean="0"/>
              <a:t> XXX IP: 2001:db8:1::/56</a:t>
            </a:r>
          </a:p>
        </p:txBody>
      </p:sp>
      <p:sp>
        <p:nvSpPr>
          <p:cNvPr id="39" name="TextBox 38"/>
          <p:cNvSpPr txBox="1"/>
          <p:nvPr/>
        </p:nvSpPr>
        <p:spPr>
          <a:xfrm>
            <a:off x="3408760" y="2677253"/>
            <a:ext cx="1296900" cy="276999"/>
          </a:xfrm>
          <a:prstGeom prst="rect">
            <a:avLst/>
          </a:prstGeom>
          <a:noFill/>
        </p:spPr>
        <p:txBody>
          <a:bodyPr wrap="none" rtlCol="0">
            <a:spAutoFit/>
          </a:bodyPr>
          <a:lstStyle/>
          <a:p>
            <a:r>
              <a:rPr lang="en-US" sz="1200" dirty="0" smtClean="0"/>
              <a:t>2001:DB8:1::/56</a:t>
            </a:r>
            <a:endParaRPr lang="en-US" sz="1200" dirty="0"/>
          </a:p>
        </p:txBody>
      </p:sp>
      <p:sp>
        <p:nvSpPr>
          <p:cNvPr id="10" name="Freeform 9"/>
          <p:cNvSpPr/>
          <p:nvPr/>
        </p:nvSpPr>
        <p:spPr>
          <a:xfrm>
            <a:off x="5107385" y="2098950"/>
            <a:ext cx="1218273" cy="4103409"/>
          </a:xfrm>
          <a:custGeom>
            <a:avLst/>
            <a:gdLst>
              <a:gd name="connsiteX0" fmla="*/ 457138 w 1218273"/>
              <a:gd name="connsiteY0" fmla="*/ 3656973 h 4103409"/>
              <a:gd name="connsiteX1" fmla="*/ 904858 w 1218273"/>
              <a:gd name="connsiteY1" fmla="*/ 4013292 h 4103409"/>
              <a:gd name="connsiteX2" fmla="*/ 1178972 w 1218273"/>
              <a:gd name="connsiteY2" fmla="*/ 2186015 h 4103409"/>
              <a:gd name="connsiteX3" fmla="*/ 27692 w 1218273"/>
              <a:gd name="connsiteY3" fmla="*/ 1098785 h 4103409"/>
              <a:gd name="connsiteX4" fmla="*/ 347492 w 1218273"/>
              <a:gd name="connsiteY4" fmla="*/ 112055 h 4103409"/>
              <a:gd name="connsiteX5" fmla="*/ 228709 w 1218273"/>
              <a:gd name="connsiteY5" fmla="*/ 66374 h 4103409"/>
              <a:gd name="connsiteX6" fmla="*/ 393178 w 1218273"/>
              <a:gd name="connsiteY6" fmla="*/ 2419 h 4103409"/>
              <a:gd name="connsiteX7" fmla="*/ 521098 w 1218273"/>
              <a:gd name="connsiteY7" fmla="*/ 157737 h 41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273" h="4103409">
                <a:moveTo>
                  <a:pt x="457138" y="3656973"/>
                </a:moveTo>
                <a:cubicBezTo>
                  <a:pt x="620845" y="3957712"/>
                  <a:pt x="784552" y="4258452"/>
                  <a:pt x="904858" y="4013292"/>
                </a:cubicBezTo>
                <a:cubicBezTo>
                  <a:pt x="1025164" y="3768132"/>
                  <a:pt x="1325166" y="2671766"/>
                  <a:pt x="1178972" y="2186015"/>
                </a:cubicBezTo>
                <a:cubicBezTo>
                  <a:pt x="1032778" y="1700264"/>
                  <a:pt x="166272" y="1444445"/>
                  <a:pt x="27692" y="1098785"/>
                </a:cubicBezTo>
                <a:cubicBezTo>
                  <a:pt x="-110888" y="753125"/>
                  <a:pt x="313989" y="284123"/>
                  <a:pt x="347492" y="112055"/>
                </a:cubicBezTo>
                <a:cubicBezTo>
                  <a:pt x="380995" y="-60013"/>
                  <a:pt x="221095" y="84646"/>
                  <a:pt x="228709" y="66374"/>
                </a:cubicBezTo>
                <a:cubicBezTo>
                  <a:pt x="236323" y="48102"/>
                  <a:pt x="344446" y="-12808"/>
                  <a:pt x="393178" y="2419"/>
                </a:cubicBezTo>
                <a:cubicBezTo>
                  <a:pt x="441910" y="17646"/>
                  <a:pt x="521098" y="157737"/>
                  <a:pt x="521098" y="157737"/>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95406" y="3549209"/>
            <a:ext cx="2843340" cy="430887"/>
          </a:xfrm>
          <a:prstGeom prst="rect">
            <a:avLst/>
          </a:prstGeom>
          <a:noFill/>
        </p:spPr>
        <p:txBody>
          <a:bodyPr wrap="none" rtlCol="0">
            <a:spAutoFit/>
          </a:bodyPr>
          <a:lstStyle/>
          <a:p>
            <a:r>
              <a:rPr lang="en-US" sz="1100" dirty="0" smtClean="0"/>
              <a:t>A: inet6: fe80::</a:t>
            </a:r>
            <a:r>
              <a:rPr lang="pl-PL" sz="1100" dirty="0"/>
              <a:t>426c:8fff:fe35:</a:t>
            </a:r>
            <a:r>
              <a:rPr lang="pl-PL" sz="1100" dirty="0" smtClean="0"/>
              <a:t>45a8%en0</a:t>
            </a:r>
          </a:p>
          <a:p>
            <a:r>
              <a:rPr lang="pl-PL" sz="1100" dirty="0" smtClean="0"/>
              <a:t>    inet6: 2001:db8:1:0:</a:t>
            </a:r>
            <a:r>
              <a:rPr lang="pl-PL" sz="1100" dirty="0"/>
              <a:t>426c:8fff:fe35:45a8 </a:t>
            </a:r>
            <a:r>
              <a:rPr lang="pl-PL" sz="1100" dirty="0" smtClean="0"/>
              <a:t> </a:t>
            </a:r>
            <a:endParaRPr lang="en-US" sz="1100" dirty="0"/>
          </a:p>
        </p:txBody>
      </p:sp>
      <p:sp>
        <p:nvSpPr>
          <p:cNvPr id="29" name="Freeform 28"/>
          <p:cNvSpPr/>
          <p:nvPr/>
        </p:nvSpPr>
        <p:spPr>
          <a:xfrm>
            <a:off x="1105073" y="2055687"/>
            <a:ext cx="4121375" cy="2581048"/>
          </a:xfrm>
          <a:custGeom>
            <a:avLst/>
            <a:gdLst>
              <a:gd name="connsiteX0" fmla="*/ 4121375 w 4121375"/>
              <a:gd name="connsiteY0" fmla="*/ 0 h 2581048"/>
              <a:gd name="connsiteX1" fmla="*/ 3152838 w 4121375"/>
              <a:gd name="connsiteY1" fmla="*/ 621274 h 2581048"/>
              <a:gd name="connsiteX2" fmla="*/ 2431003 w 4121375"/>
              <a:gd name="connsiteY2" fmla="*/ 968457 h 2581048"/>
              <a:gd name="connsiteX3" fmla="*/ 2330494 w 4121375"/>
              <a:gd name="connsiteY3" fmla="*/ 1772459 h 2581048"/>
              <a:gd name="connsiteX4" fmla="*/ 1983283 w 4121375"/>
              <a:gd name="connsiteY4" fmla="*/ 2238415 h 2581048"/>
              <a:gd name="connsiteX5" fmla="*/ 420831 w 4121375"/>
              <a:gd name="connsiteY5" fmla="*/ 2576461 h 2581048"/>
              <a:gd name="connsiteX6" fmla="*/ 174128 w 4121375"/>
              <a:gd name="connsiteY6" fmla="*/ 1991732 h 2581048"/>
              <a:gd name="connsiteX7" fmla="*/ 522 w 4121375"/>
              <a:gd name="connsiteY7" fmla="*/ 2092232 h 2581048"/>
              <a:gd name="connsiteX8" fmla="*/ 228950 w 4121375"/>
              <a:gd name="connsiteY8" fmla="*/ 1900368 h 2581048"/>
              <a:gd name="connsiteX9" fmla="*/ 329459 w 4121375"/>
              <a:gd name="connsiteY9" fmla="*/ 2037414 h 258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1375" h="2581048">
                <a:moveTo>
                  <a:pt x="4121375" y="0"/>
                </a:moveTo>
                <a:cubicBezTo>
                  <a:pt x="3777971" y="229932"/>
                  <a:pt x="3434567" y="459865"/>
                  <a:pt x="3152838" y="621274"/>
                </a:cubicBezTo>
                <a:cubicBezTo>
                  <a:pt x="2871109" y="782684"/>
                  <a:pt x="2568060" y="776593"/>
                  <a:pt x="2431003" y="968457"/>
                </a:cubicBezTo>
                <a:cubicBezTo>
                  <a:pt x="2293946" y="1160321"/>
                  <a:pt x="2405114" y="1560799"/>
                  <a:pt x="2330494" y="1772459"/>
                </a:cubicBezTo>
                <a:cubicBezTo>
                  <a:pt x="2255874" y="1984119"/>
                  <a:pt x="2301560" y="2104415"/>
                  <a:pt x="1983283" y="2238415"/>
                </a:cubicBezTo>
                <a:cubicBezTo>
                  <a:pt x="1665006" y="2372415"/>
                  <a:pt x="722357" y="2617575"/>
                  <a:pt x="420831" y="2576461"/>
                </a:cubicBezTo>
                <a:cubicBezTo>
                  <a:pt x="119305" y="2535347"/>
                  <a:pt x="244179" y="2072437"/>
                  <a:pt x="174128" y="1991732"/>
                </a:cubicBezTo>
                <a:cubicBezTo>
                  <a:pt x="104076" y="1911027"/>
                  <a:pt x="-8615" y="2107459"/>
                  <a:pt x="522" y="2092232"/>
                </a:cubicBezTo>
                <a:cubicBezTo>
                  <a:pt x="9659" y="2077005"/>
                  <a:pt x="174127" y="1909504"/>
                  <a:pt x="228950" y="1900368"/>
                </a:cubicBezTo>
                <a:cubicBezTo>
                  <a:pt x="283773" y="1891232"/>
                  <a:pt x="329459" y="2037414"/>
                  <a:pt x="329459" y="203741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45013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370872"/>
            <a:ext cx="8617966" cy="4660693"/>
          </a:xfrm>
        </p:spPr>
        <p:txBody>
          <a:bodyPr/>
          <a:lstStyle/>
          <a:p>
            <a:pPr marL="0" indent="0">
              <a:spcBef>
                <a:spcPts val="672"/>
              </a:spcBef>
              <a:buNone/>
            </a:pPr>
            <a:r>
              <a:rPr lang="en-US" sz="2400" dirty="0" smtClean="0">
                <a:solidFill>
                  <a:srgbClr val="984807"/>
                </a:solidFill>
                <a:latin typeface="+mn-lt"/>
                <a:cs typeface="Max's Handwritin"/>
              </a:rPr>
              <a:t>Yes.</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The semantics an IPv6 address in an IPv6 network are much the same as the original model of IPv4 addresses in a non-</a:t>
            </a:r>
            <a:r>
              <a:rPr lang="en-US" sz="2400" dirty="0" err="1" smtClean="0">
                <a:solidFill>
                  <a:srgbClr val="984807"/>
                </a:solidFill>
                <a:latin typeface="+mn-lt"/>
                <a:cs typeface="Max's Handwritin"/>
              </a:rPr>
              <a:t>NATTed</a:t>
            </a:r>
            <a:r>
              <a:rPr lang="en-US" sz="2400" dirty="0" smtClean="0">
                <a:solidFill>
                  <a:srgbClr val="984807"/>
                </a:solidFill>
                <a:latin typeface="+mn-lt"/>
                <a:cs typeface="Max's Handwritin"/>
              </a:rPr>
              <a:t> IPv4 Internet</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Which is good.</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r>
              <a:rPr lang="en-US" sz="2400" dirty="0" smtClean="0">
                <a:solidFill>
                  <a:srgbClr val="984807"/>
                </a:solidFill>
                <a:latin typeface="+mn-lt"/>
                <a:cs typeface="Max's Handwritin"/>
              </a:rPr>
              <a:t>But it’s not completely the same as the original IPv4 model…</a:t>
            </a:r>
          </a:p>
          <a:p>
            <a:pPr marL="0" indent="0">
              <a:spcBef>
                <a:spcPts val="672"/>
              </a:spcBef>
              <a:buNone/>
            </a:pPr>
            <a:endParaRPr lang="en-US" sz="2400" dirty="0">
              <a:solidFill>
                <a:srgbClr val="984807"/>
              </a:solidFill>
              <a:latin typeface="+mn-lt"/>
              <a:cs typeface="Max's Handwritin"/>
            </a:endParaRPr>
          </a:p>
          <a:p>
            <a:pPr marL="0" indent="0">
              <a:spcBef>
                <a:spcPts val="672"/>
              </a:spcBef>
              <a:buNone/>
            </a:pPr>
            <a:endParaRPr lang="en-US" sz="24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78</a:t>
            </a:fld>
            <a:endParaRPr lang="en-US"/>
          </a:p>
        </p:txBody>
      </p:sp>
    </p:spTree>
    <p:extLst>
      <p:ext uri="{BB962C8B-B14F-4D97-AF65-F5344CB8AC3E}">
        <p14:creationId xmlns:p14="http://schemas.microsoft.com/office/powerpoint/2010/main" val="1933494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IPv6 makes it easy again. Right?</a:t>
            </a:r>
            <a:endParaRPr lang="en-US" sz="3200" dirty="0"/>
          </a:p>
        </p:txBody>
      </p:sp>
      <p:sp>
        <p:nvSpPr>
          <p:cNvPr id="3" name="Content Placeholder 2"/>
          <p:cNvSpPr>
            <a:spLocks noGrp="1"/>
          </p:cNvSpPr>
          <p:nvPr>
            <p:ph idx="1"/>
          </p:nvPr>
        </p:nvSpPr>
        <p:spPr>
          <a:xfrm>
            <a:off x="263017" y="1481925"/>
            <a:ext cx="8617966" cy="4660693"/>
          </a:xfrm>
        </p:spPr>
        <p:txBody>
          <a:bodyPr/>
          <a:lstStyle/>
          <a:p>
            <a:pPr marL="0" indent="0">
              <a:spcBef>
                <a:spcPts val="0"/>
              </a:spcBef>
              <a:buNone/>
            </a:pPr>
            <a:r>
              <a:rPr lang="en-US" sz="2000" u="sng" dirty="0" smtClean="0">
                <a:solidFill>
                  <a:srgbClr val="984807"/>
                </a:solidFill>
                <a:latin typeface="+mn-lt"/>
                <a:cs typeface="Max's Handwritin"/>
              </a:rPr>
              <a:t>IPv6 Privacy Addresses</a:t>
            </a:r>
            <a:r>
              <a:rPr lang="en-US" sz="2000" dirty="0" smtClean="0">
                <a:solidFill>
                  <a:srgbClr val="984807"/>
                </a:solidFill>
                <a:latin typeface="+mn-lt"/>
                <a:cs typeface="Max's Handwritin"/>
              </a:rPr>
              <a:t> introduce ephemeral public IPv6 addresses into the mix</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a:solidFill>
                  <a:srgbClr val="984807"/>
                </a:solidFill>
                <a:cs typeface="Max's Handwritin"/>
              </a:rPr>
              <a:t>T</a:t>
            </a:r>
            <a:r>
              <a:rPr lang="en-US" sz="2000" dirty="0" smtClean="0">
                <a:solidFill>
                  <a:srgbClr val="984807"/>
                </a:solidFill>
                <a:cs typeface="Max's Handwritin"/>
              </a:rPr>
              <a:t>here </a:t>
            </a:r>
            <a:r>
              <a:rPr lang="en-US" sz="2000" dirty="0">
                <a:solidFill>
                  <a:srgbClr val="984807"/>
                </a:solidFill>
                <a:cs typeface="Max's Handwritin"/>
              </a:rPr>
              <a:t>are no logs of the privacy address, as it’s self assigned</a:t>
            </a:r>
          </a:p>
          <a:p>
            <a:pPr marL="0" indent="0">
              <a:spcBef>
                <a:spcPts val="0"/>
              </a:spcBef>
              <a:buNone/>
            </a:pPr>
            <a:endParaRPr lang="en-US" sz="2000" dirty="0" smtClean="0">
              <a:solidFill>
                <a:srgbClr val="984807"/>
              </a:solidFill>
              <a:latin typeface="+mn-lt"/>
              <a:cs typeface="Max's Handwritin"/>
            </a:endParaRPr>
          </a:p>
          <a:p>
            <a:pPr marL="400050" lvl="1" indent="0">
              <a:spcBef>
                <a:spcPts val="0"/>
              </a:spcBef>
              <a:buNone/>
            </a:pPr>
            <a:r>
              <a:rPr lang="en-US" sz="2000" dirty="0" smtClean="0">
                <a:solidFill>
                  <a:srgbClr val="984807"/>
                </a:solidFill>
                <a:latin typeface="+mn-lt"/>
                <a:cs typeface="Max's Handwritin"/>
              </a:rPr>
              <a:t>IPv6 Privacy addresses are used in Windows, Max </a:t>
            </a:r>
            <a:r>
              <a:rPr lang="en-US" sz="2000" dirty="0" err="1" smtClean="0">
                <a:solidFill>
                  <a:srgbClr val="984807"/>
                </a:solidFill>
                <a:latin typeface="+mn-lt"/>
                <a:cs typeface="Max's Handwritin"/>
              </a:rPr>
              <a:t>OSx</a:t>
            </a:r>
            <a:r>
              <a:rPr lang="en-US" sz="2000" dirty="0" smtClean="0">
                <a:solidFill>
                  <a:srgbClr val="984807"/>
                </a:solidFill>
                <a:latin typeface="+mn-lt"/>
                <a:cs typeface="Max's Handwritin"/>
              </a:rPr>
              <a:t>, some variants of Linux. We will see this in mobile networks as well in the coming months.</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So IPv6 may not be able to track back to the device every time. Sometimes the best you can get is the home site and no closer!</a:t>
            </a:r>
            <a:endParaRPr lang="en-US" sz="2000" dirty="0">
              <a:solidFill>
                <a:srgbClr val="984807"/>
              </a:solidFill>
              <a:latin typeface="+mn-lt"/>
              <a:cs typeface="Max's Handwritin"/>
            </a:endParaRPr>
          </a:p>
          <a:p>
            <a:pPr marL="0" indent="0">
              <a:spcBef>
                <a:spcPts val="0"/>
              </a:spcBef>
              <a:buNone/>
            </a:pPr>
            <a:endParaRPr lang="en-US" sz="2000" dirty="0" smtClean="0">
              <a:latin typeface="+mn-lt"/>
            </a:endParaRPr>
          </a:p>
          <a:p>
            <a:pPr marL="0" indent="0">
              <a:spcBef>
                <a:spcPts val="0"/>
              </a:spcBef>
              <a:buNone/>
            </a:pPr>
            <a:r>
              <a:rPr lang="en-US" sz="2000" dirty="0">
                <a:solidFill>
                  <a:srgbClr val="984807"/>
                </a:solidFill>
                <a:cs typeface="Max's Handwritin"/>
              </a:rPr>
              <a:t>As long as the /64 network address can trace to the end customer / mobile device then this will not be a </a:t>
            </a:r>
            <a:r>
              <a:rPr lang="en-US" sz="2000" dirty="0" smtClean="0">
                <a:solidFill>
                  <a:srgbClr val="984807"/>
                </a:solidFill>
                <a:cs typeface="Max's Handwritin"/>
              </a:rPr>
              <a:t>critical problem </a:t>
            </a:r>
            <a:r>
              <a:rPr lang="en-US" sz="2000" dirty="0">
                <a:solidFill>
                  <a:srgbClr val="984807"/>
                </a:solidFill>
                <a:cs typeface="Max's Handwritin"/>
              </a:rPr>
              <a:t>– but the </a:t>
            </a:r>
            <a:r>
              <a:rPr lang="en-US" sz="2000" dirty="0" smtClean="0">
                <a:solidFill>
                  <a:srgbClr val="984807"/>
                </a:solidFill>
                <a:cs typeface="Max's Handwritin"/>
              </a:rPr>
              <a:t>network’s </a:t>
            </a:r>
            <a:r>
              <a:rPr lang="en-US" sz="2000" dirty="0">
                <a:solidFill>
                  <a:srgbClr val="984807"/>
                </a:solidFill>
                <a:cs typeface="Max's Handwritin"/>
              </a:rPr>
              <a:t>address architecture is now a critical piece of knowledge</a:t>
            </a:r>
          </a:p>
          <a:p>
            <a:pPr marL="0" indent="0">
              <a:spcBef>
                <a:spcPts val="0"/>
              </a:spcBef>
              <a:buNone/>
            </a:pPr>
            <a:endParaRPr lang="en-US" sz="2000" dirty="0">
              <a:solidFill>
                <a:srgbClr val="984807"/>
              </a:solidFill>
              <a:cs typeface="Max's Handwritin"/>
            </a:endParaRPr>
          </a:p>
          <a:p>
            <a:pPr marL="0" indent="0">
              <a:spcBef>
                <a:spcPts val="0"/>
              </a:spcBef>
              <a:buNone/>
            </a:pP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79</a:t>
            </a:fld>
            <a:endParaRPr lang="en-US"/>
          </a:p>
        </p:txBody>
      </p:sp>
      <p:sp>
        <p:nvSpPr>
          <p:cNvPr id="5" name="Freeform 4"/>
          <p:cNvSpPr/>
          <p:nvPr/>
        </p:nvSpPr>
        <p:spPr>
          <a:xfrm>
            <a:off x="3645722" y="967981"/>
            <a:ext cx="475131" cy="356795"/>
          </a:xfrm>
          <a:custGeom>
            <a:avLst/>
            <a:gdLst>
              <a:gd name="connsiteX0" fmla="*/ 0 w 475131"/>
              <a:gd name="connsiteY0" fmla="*/ 356795 h 356795"/>
              <a:gd name="connsiteX1" fmla="*/ 237566 w 475131"/>
              <a:gd name="connsiteY1" fmla="*/ 137522 h 356795"/>
              <a:gd name="connsiteX2" fmla="*/ 328937 w 475131"/>
              <a:gd name="connsiteY2" fmla="*/ 476 h 356795"/>
              <a:gd name="connsiteX3" fmla="*/ 310663 w 475131"/>
              <a:gd name="connsiteY3" fmla="*/ 183204 h 356795"/>
              <a:gd name="connsiteX4" fmla="*/ 475131 w 475131"/>
              <a:gd name="connsiteY4" fmla="*/ 301977 h 35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1" h="356795">
                <a:moveTo>
                  <a:pt x="0" y="356795"/>
                </a:moveTo>
                <a:cubicBezTo>
                  <a:pt x="91371" y="276851"/>
                  <a:pt x="182743" y="196908"/>
                  <a:pt x="237566" y="137522"/>
                </a:cubicBezTo>
                <a:cubicBezTo>
                  <a:pt x="292389" y="78136"/>
                  <a:pt x="316754" y="-7138"/>
                  <a:pt x="328937" y="476"/>
                </a:cubicBezTo>
                <a:cubicBezTo>
                  <a:pt x="341120" y="8090"/>
                  <a:pt x="286297" y="132954"/>
                  <a:pt x="310663" y="183204"/>
                </a:cubicBezTo>
                <a:cubicBezTo>
                  <a:pt x="335029" y="233454"/>
                  <a:pt x="475131" y="301977"/>
                  <a:pt x="475131" y="30197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37602" y="274638"/>
            <a:ext cx="1211394" cy="461665"/>
          </a:xfrm>
          <a:prstGeom prst="rect">
            <a:avLst/>
          </a:prstGeom>
          <a:noFill/>
        </p:spPr>
        <p:txBody>
          <a:bodyPr wrap="none" rtlCol="0">
            <a:spAutoFit/>
          </a:bodyPr>
          <a:lstStyle/>
          <a:p>
            <a:r>
              <a:rPr lang="en-US" dirty="0" smtClean="0">
                <a:solidFill>
                  <a:schemeClr val="bg1">
                    <a:lumMod val="50000"/>
                  </a:schemeClr>
                </a:solidFill>
                <a:latin typeface="AhnbergHand"/>
                <a:cs typeface="AhnbergHand"/>
              </a:rPr>
              <a:t>mostly</a:t>
            </a:r>
            <a:endParaRPr lang="en-US"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304363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a:t>
            </a:fld>
            <a:endParaRPr lang="en-US"/>
          </a:p>
        </p:txBody>
      </p:sp>
      <p:pic>
        <p:nvPicPr>
          <p:cNvPr id="5" name="Picture 4" descr="Screen Shot 2015-04-22 at 12.0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 y="0"/>
            <a:ext cx="6015318" cy="6858000"/>
          </a:xfrm>
          <a:prstGeom prst="rect">
            <a:avLst/>
          </a:prstGeom>
        </p:spPr>
      </p:pic>
      <p:sp>
        <p:nvSpPr>
          <p:cNvPr id="6" name="Rectangle 5"/>
          <p:cNvSpPr/>
          <p:nvPr/>
        </p:nvSpPr>
        <p:spPr>
          <a:xfrm>
            <a:off x="4765040" y="6581001"/>
            <a:ext cx="8016240" cy="276999"/>
          </a:xfrm>
          <a:prstGeom prst="rect">
            <a:avLst/>
          </a:prstGeom>
        </p:spPr>
        <p:txBody>
          <a:bodyPr wrap="square">
            <a:spAutoFit/>
          </a:bodyPr>
          <a:lstStyle/>
          <a:p>
            <a:r>
              <a:rPr lang="en-US" sz="1200" dirty="0" smtClean="0"/>
              <a:t>2014 - https</a:t>
            </a:r>
            <a:r>
              <a:rPr lang="en-US" sz="1200" dirty="0"/>
              <a:t>://</a:t>
            </a:r>
            <a:r>
              <a:rPr lang="en-US" sz="1200" dirty="0" err="1"/>
              <a:t>blog.cloudflare.com</a:t>
            </a:r>
            <a:r>
              <a:rPr lang="en-US" sz="1200" dirty="0"/>
              <a:t>/introducing-universal-</a:t>
            </a:r>
            <a:r>
              <a:rPr lang="en-US" sz="1200" dirty="0" err="1"/>
              <a:t>ssl</a:t>
            </a:r>
            <a:r>
              <a:rPr lang="en-US" sz="1200" dirty="0"/>
              <a:t>/</a:t>
            </a:r>
          </a:p>
        </p:txBody>
      </p:sp>
      <p:sp>
        <p:nvSpPr>
          <p:cNvPr id="2" name="TextBox 1"/>
          <p:cNvSpPr txBox="1"/>
          <p:nvPr/>
        </p:nvSpPr>
        <p:spPr>
          <a:xfrm rot="688641">
            <a:off x="223520" y="3586480"/>
            <a:ext cx="8087360" cy="830997"/>
          </a:xfrm>
          <a:prstGeom prst="rect">
            <a:avLst/>
          </a:prstGeom>
          <a:noFill/>
        </p:spPr>
        <p:txBody>
          <a:bodyPr wrap="square" rtlCol="0">
            <a:spAutoFit/>
          </a:bodyPr>
          <a:lstStyle/>
          <a:p>
            <a:r>
              <a:rPr lang="en-US" dirty="0" smtClean="0">
                <a:latin typeface="AhnbergHand"/>
                <a:cs typeface="AhnbergHand"/>
              </a:rPr>
              <a:t>But over time what’s expensive becomes cheap and universally available</a:t>
            </a:r>
            <a:endParaRPr lang="en-US" dirty="0">
              <a:latin typeface="AhnbergHand"/>
              <a:cs typeface="AhnbergHand"/>
            </a:endParaRPr>
          </a:p>
        </p:txBody>
      </p:sp>
      <p:sp>
        <p:nvSpPr>
          <p:cNvPr id="3" name="Freeform 2"/>
          <p:cNvSpPr/>
          <p:nvPr/>
        </p:nvSpPr>
        <p:spPr>
          <a:xfrm>
            <a:off x="3972560" y="5945653"/>
            <a:ext cx="1865046" cy="567126"/>
          </a:xfrm>
          <a:custGeom>
            <a:avLst/>
            <a:gdLst>
              <a:gd name="connsiteX0" fmla="*/ 152400 w 1865046"/>
              <a:gd name="connsiteY0" fmla="*/ 404347 h 567126"/>
              <a:gd name="connsiteX1" fmla="*/ 1280160 w 1865046"/>
              <a:gd name="connsiteY1" fmla="*/ 566907 h 567126"/>
              <a:gd name="connsiteX2" fmla="*/ 1778000 w 1865046"/>
              <a:gd name="connsiteY2" fmla="*/ 373867 h 567126"/>
              <a:gd name="connsiteX3" fmla="*/ 1727200 w 1865046"/>
              <a:gd name="connsiteY3" fmla="*/ 99547 h 567126"/>
              <a:gd name="connsiteX4" fmla="*/ 436880 w 1865046"/>
              <a:gd name="connsiteY4" fmla="*/ 8107 h 567126"/>
              <a:gd name="connsiteX5" fmla="*/ 0 w 1865046"/>
              <a:gd name="connsiteY5" fmla="*/ 282427 h 56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5046" h="567126">
                <a:moveTo>
                  <a:pt x="152400" y="404347"/>
                </a:moveTo>
                <a:cubicBezTo>
                  <a:pt x="580813" y="488167"/>
                  <a:pt x="1009227" y="571987"/>
                  <a:pt x="1280160" y="566907"/>
                </a:cubicBezTo>
                <a:cubicBezTo>
                  <a:pt x="1551093" y="561827"/>
                  <a:pt x="1703493" y="451760"/>
                  <a:pt x="1778000" y="373867"/>
                </a:cubicBezTo>
                <a:cubicBezTo>
                  <a:pt x="1852507" y="295974"/>
                  <a:pt x="1950720" y="160507"/>
                  <a:pt x="1727200" y="99547"/>
                </a:cubicBezTo>
                <a:cubicBezTo>
                  <a:pt x="1503680" y="38587"/>
                  <a:pt x="724747" y="-22373"/>
                  <a:pt x="436880" y="8107"/>
                </a:cubicBezTo>
                <a:cubicBezTo>
                  <a:pt x="149013" y="38587"/>
                  <a:pt x="0" y="282427"/>
                  <a:pt x="0" y="282427"/>
                </a:cubicBezTo>
              </a:path>
            </a:pathLst>
          </a:cu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4023360" y="4254355"/>
            <a:ext cx="629970" cy="1584008"/>
          </a:xfrm>
          <a:custGeom>
            <a:avLst/>
            <a:gdLst>
              <a:gd name="connsiteX0" fmla="*/ 81280 w 629970"/>
              <a:gd name="connsiteY0" fmla="*/ 63645 h 1584008"/>
              <a:gd name="connsiteX1" fmla="*/ 162560 w 629970"/>
              <a:gd name="connsiteY1" fmla="*/ 53485 h 1584008"/>
              <a:gd name="connsiteX2" fmla="*/ 629920 w 629970"/>
              <a:gd name="connsiteY2" fmla="*/ 642765 h 1584008"/>
              <a:gd name="connsiteX3" fmla="*/ 132080 w 629970"/>
              <a:gd name="connsiteY3" fmla="*/ 1303165 h 1584008"/>
              <a:gd name="connsiteX4" fmla="*/ 274320 w 629970"/>
              <a:gd name="connsiteY4" fmla="*/ 1557165 h 1584008"/>
              <a:gd name="connsiteX5" fmla="*/ 254000 w 629970"/>
              <a:gd name="connsiteY5" fmla="*/ 1343805 h 1584008"/>
              <a:gd name="connsiteX6" fmla="*/ 264160 w 629970"/>
              <a:gd name="connsiteY6" fmla="*/ 1577485 h 1584008"/>
              <a:gd name="connsiteX7" fmla="*/ 0 w 629970"/>
              <a:gd name="connsiteY7" fmla="*/ 1496205 h 15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970" h="1584008">
                <a:moveTo>
                  <a:pt x="81280" y="63645"/>
                </a:moveTo>
                <a:cubicBezTo>
                  <a:pt x="76200" y="10305"/>
                  <a:pt x="71120" y="-43035"/>
                  <a:pt x="162560" y="53485"/>
                </a:cubicBezTo>
                <a:cubicBezTo>
                  <a:pt x="254000" y="150005"/>
                  <a:pt x="635000" y="434485"/>
                  <a:pt x="629920" y="642765"/>
                </a:cubicBezTo>
                <a:cubicBezTo>
                  <a:pt x="624840" y="851045"/>
                  <a:pt x="191347" y="1150765"/>
                  <a:pt x="132080" y="1303165"/>
                </a:cubicBezTo>
                <a:cubicBezTo>
                  <a:pt x="72813" y="1455565"/>
                  <a:pt x="254000" y="1550392"/>
                  <a:pt x="274320" y="1557165"/>
                </a:cubicBezTo>
                <a:cubicBezTo>
                  <a:pt x="294640" y="1563938"/>
                  <a:pt x="255693" y="1340418"/>
                  <a:pt x="254000" y="1343805"/>
                </a:cubicBezTo>
                <a:cubicBezTo>
                  <a:pt x="252307" y="1347192"/>
                  <a:pt x="306493" y="1552085"/>
                  <a:pt x="264160" y="1577485"/>
                </a:cubicBezTo>
                <a:cubicBezTo>
                  <a:pt x="221827" y="1602885"/>
                  <a:pt x="110913" y="1549545"/>
                  <a:pt x="0" y="1496205"/>
                </a:cubicBezTo>
              </a:path>
            </a:pathLst>
          </a:custGeom>
          <a:ln>
            <a:solidFill>
              <a:srgbClr val="40404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207948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Powderfinger Type"/>
                <a:cs typeface="Powderfinger Type"/>
              </a:rPr>
              <a:t>The Bottom Line</a:t>
            </a:r>
            <a:endParaRPr lang="en-US" sz="3200" dirty="0"/>
          </a:p>
        </p:txBody>
      </p:sp>
      <p:sp>
        <p:nvSpPr>
          <p:cNvPr id="3" name="Content Placeholder 2"/>
          <p:cNvSpPr>
            <a:spLocks noGrp="1"/>
          </p:cNvSpPr>
          <p:nvPr>
            <p:ph idx="1"/>
          </p:nvPr>
        </p:nvSpPr>
        <p:spPr>
          <a:xfrm>
            <a:off x="263017" y="1297784"/>
            <a:ext cx="8617966" cy="4660693"/>
          </a:xfrm>
        </p:spPr>
        <p:txBody>
          <a:bodyPr/>
          <a:lstStyle/>
          <a:p>
            <a:pPr marL="0" indent="0">
              <a:spcBef>
                <a:spcPts val="0"/>
              </a:spcBef>
              <a:buNone/>
            </a:pPr>
            <a:r>
              <a:rPr lang="en-US" sz="2000" dirty="0" smtClean="0">
                <a:solidFill>
                  <a:srgbClr val="984807"/>
                </a:solidFill>
                <a:latin typeface="+mn-lt"/>
                <a:cs typeface="Max's Handwritin"/>
              </a:rPr>
              <a:t>Compared to the </a:t>
            </a:r>
            <a:r>
              <a:rPr lang="en-US" sz="2000" dirty="0">
                <a:solidFill>
                  <a:srgbClr val="984807"/>
                </a:solidFill>
                <a:latin typeface="+mn-lt"/>
                <a:cs typeface="Max's Handwritin"/>
              </a:rPr>
              <a:t>b</a:t>
            </a:r>
            <a:r>
              <a:rPr lang="en-US" sz="2000" dirty="0" smtClean="0">
                <a:solidFill>
                  <a:srgbClr val="984807"/>
                </a:solidFill>
                <a:latin typeface="+mn-lt"/>
                <a:cs typeface="Max's Handwritin"/>
              </a:rPr>
              <a:t>yzantine complexities of the emerging CGN world of the IPv4 Internet, it certainly appears that an IPv6 Internet makes the conventional activities of record keeping and logging far  easier once more</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Typically, these IPv6 addresses will map all the way back to the MAC address of the device that is attached to the network</a:t>
            </a:r>
          </a:p>
          <a:p>
            <a:pPr marL="0" indent="0">
              <a:spcBef>
                <a:spcPts val="0"/>
              </a:spcBef>
              <a:buNone/>
            </a:pPr>
            <a:endParaRPr lang="en-US" sz="2000" dirty="0" smtClean="0">
              <a:solidFill>
                <a:srgbClr val="984807"/>
              </a:solidFill>
              <a:latin typeface="+mn-lt"/>
              <a:cs typeface="Max's Handwritin"/>
            </a:endParaRPr>
          </a:p>
          <a:p>
            <a:pPr marL="0" indent="0">
              <a:spcBef>
                <a:spcPts val="0"/>
              </a:spcBef>
              <a:buNone/>
            </a:pPr>
            <a:r>
              <a:rPr lang="en-US" sz="2000" dirty="0" smtClean="0">
                <a:solidFill>
                  <a:srgbClr val="984807"/>
                </a:solidFill>
                <a:latin typeface="+mn-lt"/>
                <a:cs typeface="Max's Handwritin"/>
              </a:rPr>
              <a:t>With IPv6 Privacy Addresses these address records do not necessarily resolve back to individual devices all the time, but they should give consistent visibility to the granularity of the home/end site network based on IPv6 address without massive record generation</a:t>
            </a:r>
          </a:p>
          <a:p>
            <a:pPr marL="0" indent="0">
              <a:spcBef>
                <a:spcPts val="0"/>
              </a:spcBef>
              <a:buNone/>
            </a:pPr>
            <a:r>
              <a:rPr lang="en-US" sz="2000" dirty="0" smtClean="0">
                <a:solidFill>
                  <a:srgbClr val="984807"/>
                </a:solidFill>
                <a:latin typeface="+mn-lt"/>
                <a:cs typeface="Max's Handwritin"/>
              </a:rPr>
              <a:t> </a:t>
            </a:r>
            <a:endParaRPr lang="en-US" sz="2000" dirty="0">
              <a:solidFill>
                <a:srgbClr val="984807"/>
              </a:solidFill>
              <a:latin typeface="+mn-lt"/>
              <a:cs typeface="Max's Handwritin"/>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80</a:t>
            </a:fld>
            <a:endParaRPr lang="en-US"/>
          </a:p>
        </p:txBody>
      </p:sp>
    </p:spTree>
    <p:extLst>
      <p:ext uri="{BB962C8B-B14F-4D97-AF65-F5344CB8AC3E}">
        <p14:creationId xmlns:p14="http://schemas.microsoft.com/office/powerpoint/2010/main" val="4042407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700" dirty="0">
                <a:solidFill>
                  <a:schemeClr val="bg2">
                    <a:lumMod val="25000"/>
                  </a:schemeClr>
                </a:solidFill>
                <a:latin typeface="Max's Handwritin"/>
                <a:cs typeface="Max's Handwritin"/>
              </a:rPr>
              <a:t>Thank </a:t>
            </a:r>
            <a:r>
              <a:rPr lang="en-US" sz="8700" dirty="0" smtClean="0">
                <a:solidFill>
                  <a:schemeClr val="bg2">
                    <a:lumMod val="25000"/>
                  </a:schemeClr>
                </a:solidFill>
                <a:latin typeface="Max's Handwritin"/>
                <a:cs typeface="Max's Handwritin"/>
              </a:rPr>
              <a:t>You!</a:t>
            </a:r>
            <a:endParaRPr lang="en-US" sz="8700" dirty="0">
              <a:solidFill>
                <a:schemeClr val="bg2">
                  <a:lumMod val="25000"/>
                </a:schemeClr>
              </a:solidFill>
              <a:latin typeface="Max's Handwritin"/>
              <a:cs typeface="Max's Handwritin"/>
            </a:endParaRPr>
          </a:p>
        </p:txBody>
      </p:sp>
    </p:spTree>
    <p:extLst>
      <p:ext uri="{BB962C8B-B14F-4D97-AF65-F5344CB8AC3E}">
        <p14:creationId xmlns:p14="http://schemas.microsoft.com/office/powerpoint/2010/main" val="314169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Lets </a:t>
            </a:r>
            <a:r>
              <a:rPr lang="en-US" dirty="0" smtClean="0">
                <a:latin typeface="Powderfinger Type"/>
                <a:cs typeface="Powderfinger Type"/>
              </a:rPr>
              <a:t>ALL Encrypt!</a:t>
            </a:r>
            <a:endParaRPr lang="en-US" dirty="0">
              <a:latin typeface="Powderfinger Type"/>
              <a:cs typeface="Powderfinger Type"/>
            </a:endParaRPr>
          </a:p>
        </p:txBody>
      </p:sp>
      <p:pic>
        <p:nvPicPr>
          <p:cNvPr id="5" name="Content Placeholder 4" descr="Screen Shot 2015-04-27 at 6.43.1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514" b="3312"/>
          <a:stretch/>
        </p:blipFill>
        <p:spPr>
          <a:xfrm>
            <a:off x="263017" y="1332120"/>
            <a:ext cx="8617966" cy="5485240"/>
          </a:xfrm>
        </p:spPr>
      </p:pic>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9</a:t>
            </a:fld>
            <a:endParaRPr lang="en-US"/>
          </a:p>
        </p:txBody>
      </p:sp>
    </p:spTree>
    <p:extLst>
      <p:ext uri="{BB962C8B-B14F-4D97-AF65-F5344CB8AC3E}">
        <p14:creationId xmlns:p14="http://schemas.microsoft.com/office/powerpoint/2010/main" val="473757161"/>
      </p:ext>
    </p:extLst>
  </p:cSld>
  <p:clrMapOvr>
    <a:masterClrMapping/>
  </p:clrMapOvr>
</p:sld>
</file>

<file path=ppt/theme/theme1.xml><?xml version="1.0" encoding="utf-8"?>
<a:theme xmlns:a="http://schemas.openxmlformats.org/drawingml/2006/main" name="APNIC 32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 32 PPT template.pot</Template>
  <TotalTime>5889</TotalTime>
  <Words>3960</Words>
  <Application>Microsoft Macintosh PowerPoint</Application>
  <PresentationFormat>On-screen Show (4:3)</PresentationFormat>
  <Paragraphs>573</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APNIC 32 PPT template</vt:lpstr>
      <vt:lpstr>The Buggers’ Dilemma:  Eavesdroping and Traceback on the Internet </vt:lpstr>
      <vt:lpstr>Eavesdropping in the Telephony World</vt:lpstr>
      <vt:lpstr>Eavesdropping in the Telephony World</vt:lpstr>
      <vt:lpstr>Internet Eavesdropping – 80’s–90’s</vt:lpstr>
      <vt:lpstr>Internet Eavesdropping – 80’s–90’s</vt:lpstr>
      <vt:lpstr>Encryption becomes a service</vt:lpstr>
      <vt:lpstr>PowerPoint Presentation</vt:lpstr>
      <vt:lpstr>PowerPoint Presentation</vt:lpstr>
      <vt:lpstr>Lets ALL Encrypt!</vt:lpstr>
      <vt:lpstr>Good Security is Relative</vt:lpstr>
      <vt:lpstr>Defense is expensive</vt:lpstr>
      <vt:lpstr>Heartbleed</vt:lpstr>
      <vt:lpstr>The bug that keeps on giving</vt:lpstr>
      <vt:lpstr>The bug that keeps on giving</vt:lpstr>
      <vt:lpstr>Who’s winning?</vt:lpstr>
      <vt:lpstr>Who’s winning?</vt:lpstr>
      <vt:lpstr>After the fact</vt:lpstr>
      <vt:lpstr>Traceback– Version 1</vt:lpstr>
      <vt:lpstr>Assumptions:</vt:lpstr>
      <vt:lpstr>Traceback – Version 1</vt:lpstr>
      <vt:lpstr>Assumptions:</vt:lpstr>
      <vt:lpstr>+ NATs</vt:lpstr>
      <vt:lpstr>Traceback – Version 2</vt:lpstr>
      <vt:lpstr>Traceback – Version 2</vt:lpstr>
      <vt:lpstr>Assumptions</vt:lpstr>
      <vt:lpstr>Assumptions</vt:lpstr>
      <vt:lpstr>Why?</vt:lpstr>
      <vt:lpstr>IETF Meeting – August 1990</vt:lpstr>
      <vt:lpstr>IETF Meeting – August 1990</vt:lpstr>
      <vt:lpstr>IETF Meeting – August 1990</vt:lpstr>
      <vt:lpstr>The Response! </vt:lpstr>
      <vt:lpstr>The Response! </vt:lpstr>
      <vt:lpstr>The Response! </vt:lpstr>
      <vt:lpstr>The IPv6 Transition Plan  - as planned</vt:lpstr>
      <vt:lpstr>The IPv6 Transition Plan  - as implemented</vt:lpstr>
      <vt:lpstr>Where’s IPv6 Today?</vt:lpstr>
      <vt:lpstr>How much is IPv6 Today?</vt:lpstr>
      <vt:lpstr>PowerPoint Presentation</vt:lpstr>
      <vt:lpstr>IPv4 Address Exhaustion</vt:lpstr>
      <vt:lpstr>CGNs…</vt:lpstr>
      <vt:lpstr>Carrier Grade NATs</vt:lpstr>
      <vt:lpstr>Carrier Grade NATs</vt:lpstr>
      <vt:lpstr>NATs + CGNs</vt:lpstr>
      <vt:lpstr>NATs + CGNs + Connections</vt:lpstr>
      <vt:lpstr>Assumptions</vt:lpstr>
      <vt:lpstr>Traceback – Version 3</vt:lpstr>
      <vt:lpstr>Assumptions</vt:lpstr>
      <vt:lpstr>Assumptions</vt:lpstr>
      <vt:lpstr>ISP CGN Logging</vt:lpstr>
      <vt:lpstr>It could be better than this…</vt:lpstr>
      <vt:lpstr>Or it could be worse…</vt:lpstr>
      <vt:lpstr>PowerPoint Presentation</vt:lpstr>
      <vt:lpstr>What does this mean for the Internet?</vt:lpstr>
      <vt:lpstr>What does this mean for the Internet?</vt:lpstr>
      <vt:lpstr>What does this mean for the Internet?</vt:lpstr>
      <vt:lpstr>What does this mean for LEAs?</vt:lpstr>
      <vt:lpstr>What does this mean for LEAs?</vt:lpstr>
      <vt:lpstr>What does this mean for LEAs?</vt:lpstr>
      <vt:lpstr>What does this mean for LEAs?</vt:lpstr>
      <vt:lpstr>Variants of NAT CGN Technologies</vt:lpstr>
      <vt:lpstr>It gets worse …</vt:lpstr>
      <vt:lpstr>Adding IPv6 to the CGN Mix</vt:lpstr>
      <vt:lpstr>++IPv6: Transition Technologies</vt:lpstr>
      <vt:lpstr>Transition Technologies Example: 464XLAT</vt:lpstr>
      <vt:lpstr>What does this mean for LEAs?</vt:lpstr>
      <vt:lpstr>What does this mean for LEAs?</vt:lpstr>
      <vt:lpstr>What does this mean for ISPs and LEAs?</vt:lpstr>
      <vt:lpstr>What does this mean for ISPs and LEAs?</vt:lpstr>
      <vt:lpstr>What does this mean for ISPs and LEAs?</vt:lpstr>
      <vt:lpstr>Traceback in tommorrow’s Internet?</vt:lpstr>
      <vt:lpstr>Making it hard...</vt:lpstr>
      <vt:lpstr>Making it very hard...</vt:lpstr>
      <vt:lpstr>“Toto, I've a feeling we're not in Kansas any more!” </vt:lpstr>
      <vt:lpstr>PowerPoint Presentation</vt:lpstr>
      <vt:lpstr>The Transition to IPv6</vt:lpstr>
      <vt:lpstr>Traceback – IP Version 6</vt:lpstr>
      <vt:lpstr>Traceback – IP Version 6</vt:lpstr>
      <vt:lpstr>IPv6 makes it easy again. Right?</vt:lpstr>
      <vt:lpstr>IPv6 makes it easy again. Right?</vt:lpstr>
      <vt:lpstr>The Bottom Line</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Bhadrika Magan</dc:creator>
  <cp:lastModifiedBy>Geoff Huston</cp:lastModifiedBy>
  <cp:revision>113</cp:revision>
  <dcterms:created xsi:type="dcterms:W3CDTF">2011-08-09T21:25:48Z</dcterms:created>
  <dcterms:modified xsi:type="dcterms:W3CDTF">2015-04-27T16:09:09Z</dcterms:modified>
</cp:coreProperties>
</file>