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  <p:sldMasterId id="2147483685" r:id="rId3"/>
    <p:sldMasterId id="2147483693" r:id="rId4"/>
  </p:sldMasterIdLst>
  <p:notesMasterIdLst>
    <p:notesMasterId r:id="rId36"/>
  </p:notesMasterIdLst>
  <p:handoutMasterIdLst>
    <p:handoutMasterId r:id="rId37"/>
  </p:handoutMasterIdLst>
  <p:sldIdLst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3"/>
  </p:normalViewPr>
  <p:slideViewPr>
    <p:cSldViewPr>
      <p:cViewPr>
        <p:scale>
          <a:sx n="100" d="100"/>
          <a:sy n="100" d="100"/>
        </p:scale>
        <p:origin x="2496" y="120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16/02/2016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 baseline="0">
                <a:solidFill>
                  <a:srgbClr val="000000"/>
                </a:solidFill>
                <a:latin typeface="Powderfinger Type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>
            <a:lvl1pPr>
              <a:defRPr baseline="0">
                <a:solidFill>
                  <a:srgbClr val="383838"/>
                </a:solidFill>
                <a:latin typeface="Powderfinger-Type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9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4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33639"/>
            <a:ext cx="9161997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6" r:id="rId3"/>
    <p:sldLayoutId id="2147483668" r:id="rId4"/>
    <p:sldLayoutId id="2147483672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20360"/>
            <a:ext cx="9161997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20360"/>
            <a:ext cx="9161996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20361"/>
            <a:ext cx="9161996" cy="6868953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30" y="2130425"/>
            <a:ext cx="8595552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Addressing 2015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482" y="4632781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1095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8939"/>
            <a:ext cx="8044851" cy="52300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old are transferred addresses?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025745">
            <a:off x="6501948" y="5166058"/>
            <a:ext cx="233843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80% of transferred addresses are &gt;20 years old in 2015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21289" y="4595020"/>
            <a:ext cx="1162191" cy="516476"/>
          </a:xfrm>
          <a:custGeom>
            <a:avLst/>
            <a:gdLst>
              <a:gd name="connsiteX0" fmla="*/ 1024263 w 1162191"/>
              <a:gd name="connsiteY0" fmla="*/ 516476 h 516476"/>
              <a:gd name="connsiteX1" fmla="*/ 1079127 w 1162191"/>
              <a:gd name="connsiteY1" fmla="*/ 4412 h 516476"/>
              <a:gd name="connsiteX2" fmla="*/ 45855 w 1162191"/>
              <a:gd name="connsiteY2" fmla="*/ 260444 h 516476"/>
              <a:gd name="connsiteX3" fmla="*/ 247023 w 1162191"/>
              <a:gd name="connsiteY3" fmla="*/ 114140 h 516476"/>
              <a:gd name="connsiteX4" fmla="*/ 135 w 1162191"/>
              <a:gd name="connsiteY4" fmla="*/ 278732 h 516476"/>
              <a:gd name="connsiteX5" fmla="*/ 219591 w 1162191"/>
              <a:gd name="connsiteY5" fmla="*/ 379316 h 51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191" h="516476">
                <a:moveTo>
                  <a:pt x="1024263" y="516476"/>
                </a:moveTo>
                <a:cubicBezTo>
                  <a:pt x="1133229" y="281780"/>
                  <a:pt x="1242195" y="47084"/>
                  <a:pt x="1079127" y="4412"/>
                </a:cubicBezTo>
                <a:cubicBezTo>
                  <a:pt x="916059" y="-38260"/>
                  <a:pt x="184539" y="242156"/>
                  <a:pt x="45855" y="260444"/>
                </a:cubicBezTo>
                <a:cubicBezTo>
                  <a:pt x="-92829" y="278732"/>
                  <a:pt x="254643" y="111092"/>
                  <a:pt x="247023" y="114140"/>
                </a:cubicBezTo>
                <a:cubicBezTo>
                  <a:pt x="239403" y="117188"/>
                  <a:pt x="4707" y="234536"/>
                  <a:pt x="135" y="278732"/>
                </a:cubicBezTo>
                <a:cubicBezTo>
                  <a:pt x="-4437" y="322928"/>
                  <a:pt x="107577" y="351122"/>
                  <a:pt x="219591" y="379316"/>
                </a:cubicBezTo>
              </a:path>
            </a:pathLst>
          </a:custGeom>
          <a:noFill/>
          <a:ln w="38100">
            <a:solidFill>
              <a:srgbClr val="335F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1519473"/>
            <a:ext cx="7498080" cy="4893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25745">
            <a:off x="1924558" y="2147541"/>
            <a:ext cx="32327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Number of individual IPv6 </a:t>
            </a:r>
          </a:p>
          <a:p>
            <a:r>
              <a:rPr lang="en-US" sz="1400" dirty="0">
                <a:solidFill>
                  <a:srgbClr val="0000FF"/>
                </a:solidFill>
                <a:latin typeface="AhnbergHand"/>
                <a:cs typeface="AhnbergHand"/>
              </a:rPr>
              <a:t>a</a:t>
            </a:r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ddress allocations per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9096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1519473"/>
            <a:ext cx="7498080" cy="4893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25745">
            <a:off x="1924558" y="2147541"/>
            <a:ext cx="32327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Number of individual IPv6 </a:t>
            </a:r>
          </a:p>
          <a:p>
            <a:r>
              <a:rPr lang="en-US" sz="1400" dirty="0">
                <a:solidFill>
                  <a:srgbClr val="0000FF"/>
                </a:solidFill>
                <a:latin typeface="AhnbergHand"/>
                <a:cs typeface="AhnbergHand"/>
              </a:rPr>
              <a:t>a</a:t>
            </a:r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ddress allocations per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984248" y="1693911"/>
            <a:ext cx="6150532" cy="4213113"/>
          </a:xfrm>
          <a:custGeom>
            <a:avLst/>
            <a:gdLst>
              <a:gd name="connsiteX0" fmla="*/ 0 w 6150532"/>
              <a:gd name="connsiteY0" fmla="*/ 4213113 h 4213113"/>
              <a:gd name="connsiteX1" fmla="*/ 1673352 w 6150532"/>
              <a:gd name="connsiteY1" fmla="*/ 3271281 h 4213113"/>
              <a:gd name="connsiteX2" fmla="*/ 3648456 w 6150532"/>
              <a:gd name="connsiteY2" fmla="*/ 1177305 h 4213113"/>
              <a:gd name="connsiteX3" fmla="*/ 4608576 w 6150532"/>
              <a:gd name="connsiteY3" fmla="*/ 436641 h 4213113"/>
              <a:gd name="connsiteX4" fmla="*/ 5934456 w 6150532"/>
              <a:gd name="connsiteY4" fmla="*/ 89169 h 4213113"/>
              <a:gd name="connsiteX5" fmla="*/ 6126480 w 6150532"/>
              <a:gd name="connsiteY5" fmla="*/ 25161 h 4213113"/>
              <a:gd name="connsiteX6" fmla="*/ 5696712 w 6150532"/>
              <a:gd name="connsiteY6" fmla="*/ 6873 h 4213113"/>
              <a:gd name="connsiteX7" fmla="*/ 6108192 w 6150532"/>
              <a:gd name="connsiteY7" fmla="*/ 34305 h 4213113"/>
              <a:gd name="connsiteX8" fmla="*/ 5715000 w 6150532"/>
              <a:gd name="connsiteY8" fmla="*/ 345201 h 42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0532" h="4213113">
                <a:moveTo>
                  <a:pt x="0" y="4213113"/>
                </a:moveTo>
                <a:cubicBezTo>
                  <a:pt x="532638" y="3995181"/>
                  <a:pt x="1065276" y="3777249"/>
                  <a:pt x="1673352" y="3271281"/>
                </a:cubicBezTo>
                <a:cubicBezTo>
                  <a:pt x="2281428" y="2765313"/>
                  <a:pt x="3159252" y="1649745"/>
                  <a:pt x="3648456" y="1177305"/>
                </a:cubicBezTo>
                <a:cubicBezTo>
                  <a:pt x="4137660" y="704865"/>
                  <a:pt x="4227576" y="617997"/>
                  <a:pt x="4608576" y="436641"/>
                </a:cubicBezTo>
                <a:cubicBezTo>
                  <a:pt x="4989576" y="255285"/>
                  <a:pt x="5681472" y="157749"/>
                  <a:pt x="5934456" y="89169"/>
                </a:cubicBezTo>
                <a:cubicBezTo>
                  <a:pt x="6187440" y="20589"/>
                  <a:pt x="6166104" y="38877"/>
                  <a:pt x="6126480" y="25161"/>
                </a:cubicBezTo>
                <a:cubicBezTo>
                  <a:pt x="6086856" y="11445"/>
                  <a:pt x="5699760" y="5349"/>
                  <a:pt x="5696712" y="6873"/>
                </a:cubicBezTo>
                <a:cubicBezTo>
                  <a:pt x="5693664" y="8397"/>
                  <a:pt x="6105144" y="-22083"/>
                  <a:pt x="6108192" y="34305"/>
                </a:cubicBezTo>
                <a:cubicBezTo>
                  <a:pt x="6111240" y="90693"/>
                  <a:pt x="5913120" y="217947"/>
                  <a:pt x="5715000" y="34520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1281200">
            <a:off x="5798794" y="1210652"/>
            <a:ext cx="32327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hnbergHand"/>
                <a:cs typeface="AhnbergHand"/>
              </a:rPr>
              <a:t>The 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AhnbergHand"/>
                <a:cs typeface="AhnbergHand"/>
              </a:rPr>
              <a:t>allocation volumes are tapering off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04527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1170195"/>
            <a:ext cx="8019288" cy="523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Allocated Addresses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25745">
            <a:off x="1807064" y="1923078"/>
            <a:ext cx="35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Volume of Allocated IPv6 Addresses (using units of /32s) per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808" y="2926080"/>
            <a:ext cx="201168" cy="1673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1170195"/>
            <a:ext cx="8019288" cy="523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Allocated Addresses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25745">
            <a:off x="1807064" y="1923078"/>
            <a:ext cx="35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Volume of Allocated IPv6 Addresses (using units of /32s) per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808" y="2926080"/>
            <a:ext cx="201168" cy="1673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53312" y="2367021"/>
            <a:ext cx="7502768" cy="3479230"/>
          </a:xfrm>
          <a:custGeom>
            <a:avLst/>
            <a:gdLst>
              <a:gd name="connsiteX0" fmla="*/ 0 w 7502768"/>
              <a:gd name="connsiteY0" fmla="*/ 2177547 h 3479230"/>
              <a:gd name="connsiteX1" fmla="*/ 978408 w 7502768"/>
              <a:gd name="connsiteY1" fmla="*/ 2607315 h 3479230"/>
              <a:gd name="connsiteX2" fmla="*/ 1618488 w 7502768"/>
              <a:gd name="connsiteY2" fmla="*/ 1299723 h 3479230"/>
              <a:gd name="connsiteX3" fmla="*/ 2295144 w 7502768"/>
              <a:gd name="connsiteY3" fmla="*/ 3375411 h 3479230"/>
              <a:gd name="connsiteX4" fmla="*/ 2916936 w 7502768"/>
              <a:gd name="connsiteY4" fmla="*/ 2899923 h 3479230"/>
              <a:gd name="connsiteX5" fmla="*/ 3328416 w 7502768"/>
              <a:gd name="connsiteY5" fmla="*/ 595635 h 3479230"/>
              <a:gd name="connsiteX6" fmla="*/ 4178808 w 7502768"/>
              <a:gd name="connsiteY6" fmla="*/ 1043691 h 3479230"/>
              <a:gd name="connsiteX7" fmla="*/ 4828032 w 7502768"/>
              <a:gd name="connsiteY7" fmla="*/ 385323 h 3479230"/>
              <a:gd name="connsiteX8" fmla="*/ 5687568 w 7502768"/>
              <a:gd name="connsiteY8" fmla="*/ 796803 h 3479230"/>
              <a:gd name="connsiteX9" fmla="*/ 6373368 w 7502768"/>
              <a:gd name="connsiteY9" fmla="*/ 184155 h 3479230"/>
              <a:gd name="connsiteX10" fmla="*/ 6784848 w 7502768"/>
              <a:gd name="connsiteY10" fmla="*/ 613923 h 3479230"/>
              <a:gd name="connsiteX11" fmla="*/ 6949440 w 7502768"/>
              <a:gd name="connsiteY11" fmla="*/ 1275 h 3479230"/>
              <a:gd name="connsiteX12" fmla="*/ 7351776 w 7502768"/>
              <a:gd name="connsiteY12" fmla="*/ 449331 h 3479230"/>
              <a:gd name="connsiteX13" fmla="*/ 7461504 w 7502768"/>
              <a:gd name="connsiteY13" fmla="*/ 312171 h 3479230"/>
              <a:gd name="connsiteX14" fmla="*/ 7278624 w 7502768"/>
              <a:gd name="connsiteY14" fmla="*/ 284739 h 3479230"/>
              <a:gd name="connsiteX15" fmla="*/ 7498080 w 7502768"/>
              <a:gd name="connsiteY15" fmla="*/ 376179 h 3479230"/>
              <a:gd name="connsiteX16" fmla="*/ 7434072 w 7502768"/>
              <a:gd name="connsiteY16" fmla="*/ 641355 h 347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02768" h="3479230">
                <a:moveTo>
                  <a:pt x="0" y="2177547"/>
                </a:moveTo>
                <a:cubicBezTo>
                  <a:pt x="354330" y="2465583"/>
                  <a:pt x="708660" y="2753619"/>
                  <a:pt x="978408" y="2607315"/>
                </a:cubicBezTo>
                <a:cubicBezTo>
                  <a:pt x="1248156" y="2461011"/>
                  <a:pt x="1399032" y="1171707"/>
                  <a:pt x="1618488" y="1299723"/>
                </a:cubicBezTo>
                <a:cubicBezTo>
                  <a:pt x="1837944" y="1427739"/>
                  <a:pt x="2078736" y="3108711"/>
                  <a:pt x="2295144" y="3375411"/>
                </a:cubicBezTo>
                <a:cubicBezTo>
                  <a:pt x="2511552" y="3642111"/>
                  <a:pt x="2744724" y="3363219"/>
                  <a:pt x="2916936" y="2899923"/>
                </a:cubicBezTo>
                <a:cubicBezTo>
                  <a:pt x="3089148" y="2436627"/>
                  <a:pt x="3118104" y="905007"/>
                  <a:pt x="3328416" y="595635"/>
                </a:cubicBezTo>
                <a:cubicBezTo>
                  <a:pt x="3538728" y="286263"/>
                  <a:pt x="3928872" y="1078743"/>
                  <a:pt x="4178808" y="1043691"/>
                </a:cubicBezTo>
                <a:cubicBezTo>
                  <a:pt x="4428744" y="1008639"/>
                  <a:pt x="4576572" y="426471"/>
                  <a:pt x="4828032" y="385323"/>
                </a:cubicBezTo>
                <a:cubicBezTo>
                  <a:pt x="5079492" y="344175"/>
                  <a:pt x="5430012" y="830331"/>
                  <a:pt x="5687568" y="796803"/>
                </a:cubicBezTo>
                <a:cubicBezTo>
                  <a:pt x="5945124" y="763275"/>
                  <a:pt x="6190488" y="214635"/>
                  <a:pt x="6373368" y="184155"/>
                </a:cubicBezTo>
                <a:cubicBezTo>
                  <a:pt x="6556248" y="153675"/>
                  <a:pt x="6688836" y="644403"/>
                  <a:pt x="6784848" y="613923"/>
                </a:cubicBezTo>
                <a:cubicBezTo>
                  <a:pt x="6880860" y="583443"/>
                  <a:pt x="6854952" y="28707"/>
                  <a:pt x="6949440" y="1275"/>
                </a:cubicBezTo>
                <a:cubicBezTo>
                  <a:pt x="7043928" y="-26157"/>
                  <a:pt x="7266432" y="397515"/>
                  <a:pt x="7351776" y="449331"/>
                </a:cubicBezTo>
                <a:cubicBezTo>
                  <a:pt x="7437120" y="501147"/>
                  <a:pt x="7473696" y="339603"/>
                  <a:pt x="7461504" y="312171"/>
                </a:cubicBezTo>
                <a:cubicBezTo>
                  <a:pt x="7449312" y="284739"/>
                  <a:pt x="7272528" y="274071"/>
                  <a:pt x="7278624" y="284739"/>
                </a:cubicBezTo>
                <a:cubicBezTo>
                  <a:pt x="7284720" y="295407"/>
                  <a:pt x="7472172" y="316743"/>
                  <a:pt x="7498080" y="376179"/>
                </a:cubicBezTo>
                <a:cubicBezTo>
                  <a:pt x="7523988" y="435615"/>
                  <a:pt x="7434072" y="641355"/>
                  <a:pt x="7434072" y="64135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1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the IPv6 addresses go?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031" y="52025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hnbergHand"/>
                <a:cs typeface="AhnbergHand"/>
              </a:rPr>
              <a:t>Volume of Allocated IPv6 Addresses (using units of /32s) per </a:t>
            </a:r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country, per year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5" y="1920240"/>
            <a:ext cx="8075981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Full Picture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49" y="1831551"/>
            <a:ext cx="8551601" cy="1295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912997"/>
            <a:ext cx="7845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What we don</a:t>
            </a:r>
            <a:r>
              <a:rPr lang="uk-UA" dirty="0" smtClean="0">
                <a:latin typeface="AhnbergHand" charset="0"/>
                <a:ea typeface="AhnbergHand" charset="0"/>
                <a:cs typeface="AhnbergHand" charset="0"/>
              </a:rPr>
              <a:t>’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t know is: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 - the volume of unregistered address transfers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 - the populations of devices using private addresses 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    located behind NATs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Routing View</a:t>
            </a:r>
            <a:endParaRPr lang="en-US" dirty="0"/>
          </a:p>
        </p:txBody>
      </p:sp>
      <p:pic>
        <p:nvPicPr>
          <p:cNvPr id="4" name="Picture 3" descr="Screen Shot 2015-01-19 at 5.49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1447" r="970" b="1800"/>
          <a:stretch/>
        </p:blipFill>
        <p:spPr>
          <a:xfrm>
            <a:off x="1316182" y="2085879"/>
            <a:ext cx="6642485" cy="41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IPv4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245" y="1423939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Routing prefixes – growing by some 47,000 prefixes per year</a:t>
            </a:r>
          </a:p>
        </p:txBody>
      </p:sp>
      <p:sp>
        <p:nvSpPr>
          <p:cNvPr id="6" name="Freeform 5"/>
          <p:cNvSpPr/>
          <p:nvPr/>
        </p:nvSpPr>
        <p:spPr>
          <a:xfrm>
            <a:off x="4901126" y="2147455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747491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 Numbers– growing by some 3,100 prefixes per year</a:t>
            </a:r>
          </a:p>
        </p:txBody>
      </p:sp>
      <p:sp>
        <p:nvSpPr>
          <p:cNvPr id="7" name="Freeform 6"/>
          <p:cNvSpPr/>
          <p:nvPr/>
        </p:nvSpPr>
        <p:spPr>
          <a:xfrm>
            <a:off x="1655020" y="5580303"/>
            <a:ext cx="2712696" cy="792788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99" y="3774144"/>
            <a:ext cx="4677701" cy="2777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8" y="1195468"/>
            <a:ext cx="4490059" cy="26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8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IPv4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245" y="1423939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More Specifics are still taking up one half of the routing table</a:t>
            </a:r>
          </a:p>
        </p:txBody>
      </p:sp>
      <p:sp>
        <p:nvSpPr>
          <p:cNvPr id="6" name="Freeform 5"/>
          <p:cNvSpPr/>
          <p:nvPr/>
        </p:nvSpPr>
        <p:spPr>
          <a:xfrm>
            <a:off x="4901126" y="2147455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747491"/>
            <a:ext cx="423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But the average size of a routing advertisement is getting smaller</a:t>
            </a:r>
          </a:p>
        </p:txBody>
      </p:sp>
      <p:sp>
        <p:nvSpPr>
          <p:cNvPr id="7" name="Freeform 6"/>
          <p:cNvSpPr/>
          <p:nvPr/>
        </p:nvSpPr>
        <p:spPr>
          <a:xfrm>
            <a:off x="1655020" y="5580303"/>
            <a:ext cx="2712696" cy="792788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" y="1250754"/>
            <a:ext cx="4706471" cy="2794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3248"/>
            <a:ext cx="4196741" cy="24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Addressing View</a:t>
            </a:r>
            <a:endParaRPr lang="en-US" dirty="0"/>
          </a:p>
        </p:txBody>
      </p:sp>
      <p:pic>
        <p:nvPicPr>
          <p:cNvPr id="4" name="Picture 3" descr="Screen Shot 2015-02-04 at 2.4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47781"/>
            <a:ext cx="8178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 in 2015 in 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look of the growth plots, its business as usual, despite the increasing pressure on IPv4 address availability</a:t>
            </a:r>
          </a:p>
          <a:p>
            <a:r>
              <a:rPr lang="en-US" dirty="0" smtClean="0"/>
              <a:t>The number of entries in the default-free zone is now heading to 600,000</a:t>
            </a:r>
          </a:p>
          <a:p>
            <a:r>
              <a:rPr lang="en-US" dirty="0" smtClean="0"/>
              <a:t>The pace of growth of the routing table is still relatively constant at ~50,000 new entries per year</a:t>
            </a:r>
          </a:p>
          <a:p>
            <a:pPr lvl="1"/>
            <a:r>
              <a:rPr lang="en-US" dirty="0" smtClean="0"/>
              <a:t>IPv4 address exhaustion is not changing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2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8" y="3740668"/>
            <a:ext cx="4713145" cy="2798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IPv6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245" y="1423939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Routing prefixes – growing by some 6,000 prefixes per year</a:t>
            </a:r>
          </a:p>
        </p:txBody>
      </p:sp>
      <p:sp>
        <p:nvSpPr>
          <p:cNvPr id="6" name="Freeform 5"/>
          <p:cNvSpPr/>
          <p:nvPr/>
        </p:nvSpPr>
        <p:spPr>
          <a:xfrm>
            <a:off x="4901126" y="2147455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678218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 Numbers– growing by some 1,600 prefixes per </a:t>
            </a:r>
            <a:r>
              <a:rPr lang="en-US" dirty="0" smtClean="0">
                <a:latin typeface="AhnbergHand"/>
                <a:cs typeface="AhnbergHand"/>
              </a:rPr>
              <a:t>year</a:t>
            </a:r>
            <a:endParaRPr lang="en-US" dirty="0" smtClean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55020" y="5580303"/>
            <a:ext cx="2712696" cy="792788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9" y="1203761"/>
            <a:ext cx="4462127" cy="26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IPv6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245" y="1423939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More Specifics now take up one third of the routing table</a:t>
            </a:r>
          </a:p>
        </p:txBody>
      </p:sp>
      <p:sp>
        <p:nvSpPr>
          <p:cNvPr id="6" name="Freeform 5"/>
          <p:cNvSpPr/>
          <p:nvPr/>
        </p:nvSpPr>
        <p:spPr>
          <a:xfrm>
            <a:off x="4901126" y="2147455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747491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/>
                <a:cs typeface="AhnbergHand"/>
              </a:rPr>
              <a:t>T</a:t>
            </a:r>
            <a:r>
              <a:rPr lang="en-US" dirty="0" smtClean="0">
                <a:latin typeface="AhnbergHand"/>
                <a:cs typeface="AhnbergHand"/>
              </a:rPr>
              <a:t>he average size of a routing advertisement is getting smaller</a:t>
            </a:r>
          </a:p>
        </p:txBody>
      </p:sp>
      <p:sp>
        <p:nvSpPr>
          <p:cNvPr id="7" name="Freeform 6"/>
          <p:cNvSpPr/>
          <p:nvPr/>
        </p:nvSpPr>
        <p:spPr>
          <a:xfrm>
            <a:off x="1655020" y="5580303"/>
            <a:ext cx="2712696" cy="792788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0" y="1106322"/>
            <a:ext cx="4408120" cy="2617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16" y="3800828"/>
            <a:ext cx="4572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we all now using V6?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9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7500"/>
            <a:ext cx="8229600" cy="4271363"/>
          </a:xfrm>
        </p:spPr>
      </p:pic>
    </p:spTree>
    <p:extLst>
      <p:ext uri="{BB962C8B-B14F-4D97-AF65-F5344CB8AC3E}">
        <p14:creationId xmlns:p14="http://schemas.microsoft.com/office/powerpoint/2010/main" val="1314052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7500"/>
            <a:ext cx="8229600" cy="4271363"/>
          </a:xfrm>
        </p:spPr>
      </p:pic>
      <p:sp>
        <p:nvSpPr>
          <p:cNvPr id="4" name="TextBox 3"/>
          <p:cNvSpPr txBox="1"/>
          <p:nvPr/>
        </p:nvSpPr>
        <p:spPr>
          <a:xfrm>
            <a:off x="4985387" y="1512622"/>
            <a:ext cx="29277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Weekend numbers are 0.4% higher then weekday numbers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110" y="2875928"/>
            <a:ext cx="428455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0.2% of users prefer to use V4 in dual stack scenarios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515" y="5939393"/>
            <a:ext cx="428455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IPv6 use has doubled across 2015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530019" y="4425696"/>
            <a:ext cx="1928181" cy="192137"/>
          </a:xfrm>
          <a:custGeom>
            <a:avLst/>
            <a:gdLst>
              <a:gd name="connsiteX0" fmla="*/ 26229 w 1928181"/>
              <a:gd name="connsiteY0" fmla="*/ 0 h 192137"/>
              <a:gd name="connsiteX1" fmla="*/ 71949 w 1928181"/>
              <a:gd name="connsiteY1" fmla="*/ 82296 h 192137"/>
              <a:gd name="connsiteX2" fmla="*/ 638877 w 1928181"/>
              <a:gd name="connsiteY2" fmla="*/ 109728 h 192137"/>
              <a:gd name="connsiteX3" fmla="*/ 885765 w 1928181"/>
              <a:gd name="connsiteY3" fmla="*/ 192024 h 192137"/>
              <a:gd name="connsiteX4" fmla="*/ 922341 w 1928181"/>
              <a:gd name="connsiteY4" fmla="*/ 128016 h 192137"/>
              <a:gd name="connsiteX5" fmla="*/ 1580709 w 1928181"/>
              <a:gd name="connsiteY5" fmla="*/ 146304 h 192137"/>
              <a:gd name="connsiteX6" fmla="*/ 1864173 w 1928181"/>
              <a:gd name="connsiteY6" fmla="*/ 91440 h 192137"/>
              <a:gd name="connsiteX7" fmla="*/ 1928181 w 1928181"/>
              <a:gd name="connsiteY7" fmla="*/ 18288 h 19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181" h="192137">
                <a:moveTo>
                  <a:pt x="26229" y="0"/>
                </a:moveTo>
                <a:cubicBezTo>
                  <a:pt x="-1965" y="32004"/>
                  <a:pt x="-30159" y="64008"/>
                  <a:pt x="71949" y="82296"/>
                </a:cubicBezTo>
                <a:cubicBezTo>
                  <a:pt x="174057" y="100584"/>
                  <a:pt x="503241" y="91440"/>
                  <a:pt x="638877" y="109728"/>
                </a:cubicBezTo>
                <a:cubicBezTo>
                  <a:pt x="774513" y="128016"/>
                  <a:pt x="838521" y="188976"/>
                  <a:pt x="885765" y="192024"/>
                </a:cubicBezTo>
                <a:cubicBezTo>
                  <a:pt x="933009" y="195072"/>
                  <a:pt x="806517" y="135636"/>
                  <a:pt x="922341" y="128016"/>
                </a:cubicBezTo>
                <a:cubicBezTo>
                  <a:pt x="1038165" y="120396"/>
                  <a:pt x="1423737" y="152400"/>
                  <a:pt x="1580709" y="146304"/>
                </a:cubicBezTo>
                <a:cubicBezTo>
                  <a:pt x="1737681" y="140208"/>
                  <a:pt x="1806261" y="112776"/>
                  <a:pt x="1864173" y="91440"/>
                </a:cubicBezTo>
                <a:cubicBezTo>
                  <a:pt x="1922085" y="70104"/>
                  <a:pt x="1928181" y="18288"/>
                  <a:pt x="1928181" y="1828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537960" y="4636008"/>
            <a:ext cx="1222007" cy="1289304"/>
          </a:xfrm>
          <a:custGeom>
            <a:avLst/>
            <a:gdLst>
              <a:gd name="connsiteX0" fmla="*/ 905256 w 1222007"/>
              <a:gd name="connsiteY0" fmla="*/ 0 h 1289304"/>
              <a:gd name="connsiteX1" fmla="*/ 1170432 w 1222007"/>
              <a:gd name="connsiteY1" fmla="*/ 786384 h 1289304"/>
              <a:gd name="connsiteX2" fmla="*/ 0 w 1222007"/>
              <a:gd name="connsiteY2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007" h="1289304">
                <a:moveTo>
                  <a:pt x="905256" y="0"/>
                </a:moveTo>
                <a:cubicBezTo>
                  <a:pt x="1113282" y="285750"/>
                  <a:pt x="1321308" y="571500"/>
                  <a:pt x="1170432" y="786384"/>
                </a:cubicBezTo>
                <a:cubicBezTo>
                  <a:pt x="1019556" y="1001268"/>
                  <a:pt x="0" y="1289304"/>
                  <a:pt x="0" y="128930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60920" y="4596497"/>
            <a:ext cx="265176" cy="167527"/>
          </a:xfrm>
          <a:custGeom>
            <a:avLst/>
            <a:gdLst>
              <a:gd name="connsiteX0" fmla="*/ 0 w 265176"/>
              <a:gd name="connsiteY0" fmla="*/ 167527 h 167527"/>
              <a:gd name="connsiteX1" fmla="*/ 91440 w 265176"/>
              <a:gd name="connsiteY1" fmla="*/ 2935 h 167527"/>
              <a:gd name="connsiteX2" fmla="*/ 265176 w 265176"/>
              <a:gd name="connsiteY2" fmla="*/ 57799 h 16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176" h="167527">
                <a:moveTo>
                  <a:pt x="0" y="167527"/>
                </a:moveTo>
                <a:cubicBezTo>
                  <a:pt x="23622" y="94375"/>
                  <a:pt x="47244" y="21223"/>
                  <a:pt x="91440" y="2935"/>
                </a:cubicBezTo>
                <a:cubicBezTo>
                  <a:pt x="135636" y="-15353"/>
                  <a:pt x="265176" y="57799"/>
                  <a:pt x="265176" y="5779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8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Could?</a:t>
            </a:r>
            <a:endParaRPr lang="en-US" dirty="0"/>
          </a:p>
        </p:txBody>
      </p:sp>
      <p:pic>
        <p:nvPicPr>
          <p:cNvPr id="4" name="Content Placeholder 3" descr="Screen Shot 2015-02-23 at 10.02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192"/>
          <a:stretch/>
        </p:blipFill>
        <p:spPr>
          <a:xfrm>
            <a:off x="462487" y="2354790"/>
            <a:ext cx="8127236" cy="3799122"/>
          </a:xfrm>
        </p:spPr>
      </p:pic>
      <p:sp>
        <p:nvSpPr>
          <p:cNvPr id="5" name="TextBox 4"/>
          <p:cNvSpPr txBox="1"/>
          <p:nvPr/>
        </p:nvSpPr>
        <p:spPr>
          <a:xfrm>
            <a:off x="269127" y="1724225"/>
            <a:ext cx="362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use by Country – 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0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Can?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127" y="1724225"/>
            <a:ext cx="350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use by Country – January 2016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2301500"/>
            <a:ext cx="8229600" cy="3781730"/>
          </a:xfrm>
        </p:spPr>
      </p:pic>
    </p:spTree>
    <p:extLst>
      <p:ext uri="{BB962C8B-B14F-4D97-AF65-F5344CB8AC3E}">
        <p14:creationId xmlns:p14="http://schemas.microsoft.com/office/powerpoint/2010/main" val="132935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Can?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127" y="1724225"/>
            <a:ext cx="350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use by Country – January 2016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1500"/>
            <a:ext cx="8229600" cy="378173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0" y="1042416"/>
            <a:ext cx="5522976" cy="569671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80402" y="5390288"/>
            <a:ext cx="6952327" cy="24740"/>
          </a:xfrm>
          <a:custGeom>
            <a:avLst/>
            <a:gdLst>
              <a:gd name="connsiteX0" fmla="*/ 0 w 6952327"/>
              <a:gd name="connsiteY0" fmla="*/ 24740 h 24740"/>
              <a:gd name="connsiteX1" fmla="*/ 865948 w 6952327"/>
              <a:gd name="connsiteY1" fmla="*/ 16493 h 24740"/>
              <a:gd name="connsiteX2" fmla="*/ 3067931 w 6952327"/>
              <a:gd name="connsiteY2" fmla="*/ 24740 h 24740"/>
              <a:gd name="connsiteX3" fmla="*/ 5080229 w 6952327"/>
              <a:gd name="connsiteY3" fmla="*/ 8247 h 24740"/>
              <a:gd name="connsiteX4" fmla="*/ 6952327 w 6952327"/>
              <a:gd name="connsiteY4" fmla="*/ 0 h 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327" h="24740">
                <a:moveTo>
                  <a:pt x="0" y="24740"/>
                </a:moveTo>
                <a:cubicBezTo>
                  <a:pt x="177313" y="20616"/>
                  <a:pt x="865948" y="16493"/>
                  <a:pt x="865948" y="16493"/>
                </a:cubicBezTo>
                <a:lnTo>
                  <a:pt x="3067931" y="24740"/>
                </a:lnTo>
                <a:lnTo>
                  <a:pt x="5080229" y="8247"/>
                </a:lnTo>
                <a:lnTo>
                  <a:pt x="695232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33763" y="5205622"/>
            <a:ext cx="19248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Average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562715" y="2602802"/>
            <a:ext cx="150445" cy="2814647"/>
          </a:xfrm>
          <a:custGeom>
            <a:avLst/>
            <a:gdLst>
              <a:gd name="connsiteX0" fmla="*/ 10244 w 150445"/>
              <a:gd name="connsiteY0" fmla="*/ 2729761 h 2814647"/>
              <a:gd name="connsiteX1" fmla="*/ 1997 w 150445"/>
              <a:gd name="connsiteY1" fmla="*/ 2564831 h 2814647"/>
              <a:gd name="connsiteX2" fmla="*/ 43232 w 150445"/>
              <a:gd name="connsiteY2" fmla="*/ 626902 h 2814647"/>
              <a:gd name="connsiteX3" fmla="*/ 59726 w 150445"/>
              <a:gd name="connsiteY3" fmla="*/ 49647 h 2814647"/>
              <a:gd name="connsiteX4" fmla="*/ 1997 w 150445"/>
              <a:gd name="connsiteY4" fmla="*/ 165098 h 2814647"/>
              <a:gd name="connsiteX5" fmla="*/ 51479 w 150445"/>
              <a:gd name="connsiteY5" fmla="*/ 168 h 2814647"/>
              <a:gd name="connsiteX6" fmla="*/ 150445 w 150445"/>
              <a:gd name="connsiteY6" fmla="*/ 140358 h 2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45" h="2814647">
                <a:moveTo>
                  <a:pt x="10244" y="2729761"/>
                </a:moveTo>
                <a:cubicBezTo>
                  <a:pt x="3371" y="2822534"/>
                  <a:pt x="-3501" y="2915307"/>
                  <a:pt x="1997" y="2564831"/>
                </a:cubicBezTo>
                <a:cubicBezTo>
                  <a:pt x="7495" y="2214355"/>
                  <a:pt x="33610" y="1046099"/>
                  <a:pt x="43232" y="626902"/>
                </a:cubicBezTo>
                <a:cubicBezTo>
                  <a:pt x="52854" y="207705"/>
                  <a:pt x="66598" y="126614"/>
                  <a:pt x="59726" y="49647"/>
                </a:cubicBezTo>
                <a:cubicBezTo>
                  <a:pt x="52854" y="-27320"/>
                  <a:pt x="3371" y="173344"/>
                  <a:pt x="1997" y="165098"/>
                </a:cubicBezTo>
                <a:cubicBezTo>
                  <a:pt x="623" y="156852"/>
                  <a:pt x="26738" y="4291"/>
                  <a:pt x="51479" y="168"/>
                </a:cubicBezTo>
                <a:cubicBezTo>
                  <a:pt x="76220" y="-3955"/>
                  <a:pt x="113332" y="68201"/>
                  <a:pt x="150445" y="1403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74638"/>
            <a:ext cx="88788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Local View: </a:t>
            </a:r>
            <a:r>
              <a:rPr lang="en-US" smtClean="0"/>
              <a:t>New Zealand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5254"/>
            <a:ext cx="8229600" cy="4255855"/>
          </a:xfrm>
        </p:spPr>
      </p:pic>
    </p:spTree>
    <p:extLst>
      <p:ext uri="{BB962C8B-B14F-4D97-AF65-F5344CB8AC3E}">
        <p14:creationId xmlns:p14="http://schemas.microsoft.com/office/powerpoint/2010/main" val="28767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94" y="1531394"/>
            <a:ext cx="4780753" cy="4373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94" y="1455353"/>
            <a:ext cx="443037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been predicting that the exhaustion of the free pool of IPv4 addresses would eventually happen for the past 25 </a:t>
            </a:r>
            <a:r>
              <a:rPr lang="en-US" sz="2400" dirty="0" smtClean="0"/>
              <a:t>years!</a:t>
            </a:r>
            <a:endParaRPr lang="en-US" sz="2400" dirty="0" smtClean="0"/>
          </a:p>
          <a:p>
            <a:r>
              <a:rPr lang="en-US" sz="2400" dirty="0" smtClean="0"/>
              <a:t>And, </a:t>
            </a:r>
            <a:r>
              <a:rPr lang="en-US" sz="2400" dirty="0" smtClean="0"/>
              <a:t>finally, we’ve </a:t>
            </a:r>
            <a:r>
              <a:rPr lang="en-US" sz="2400" dirty="0" smtClean="0"/>
              <a:t>now hit </a:t>
            </a:r>
            <a:r>
              <a:rPr lang="en-US" sz="2400" dirty="0" smtClean="0"/>
              <a:t>the bottom of the address pool!</a:t>
            </a:r>
            <a:endParaRPr lang="en-US" sz="2400" dirty="0" smtClean="0"/>
          </a:p>
          <a:p>
            <a:pPr lvl="1"/>
            <a:r>
              <a:rPr lang="en-US" sz="2000" dirty="0" smtClean="0"/>
              <a:t>APNIC, RIPE NCC, LACNIC and ARIN are now empty of general use IPv4 addresses</a:t>
            </a:r>
          </a:p>
          <a:p>
            <a:pPr lvl="1"/>
            <a:r>
              <a:rPr lang="en-US" sz="2000" dirty="0" smtClean="0"/>
              <a:t>We now have just AFRINIC to go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8484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74638"/>
            <a:ext cx="88788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Local View: </a:t>
            </a:r>
            <a:r>
              <a:rPr lang="en-US" smtClean="0"/>
              <a:t>New Zealand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5254"/>
            <a:ext cx="8229600" cy="425585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46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Freeform 3"/>
          <p:cNvSpPr/>
          <p:nvPr/>
        </p:nvSpPr>
        <p:spPr>
          <a:xfrm>
            <a:off x="2889504" y="2487168"/>
            <a:ext cx="4087826" cy="18288"/>
          </a:xfrm>
          <a:custGeom>
            <a:avLst/>
            <a:gdLst>
              <a:gd name="connsiteX0" fmla="*/ 0 w 4087826"/>
              <a:gd name="connsiteY0" fmla="*/ 0 h 18288"/>
              <a:gd name="connsiteX1" fmla="*/ 1261872 w 4087826"/>
              <a:gd name="connsiteY1" fmla="*/ 18288 h 18288"/>
              <a:gd name="connsiteX2" fmla="*/ 3648456 w 4087826"/>
              <a:gd name="connsiteY2" fmla="*/ 0 h 18288"/>
              <a:gd name="connsiteX3" fmla="*/ 4087368 w 4087826"/>
              <a:gd name="connsiteY3" fmla="*/ 18288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826" h="18288">
                <a:moveTo>
                  <a:pt x="0" y="0"/>
                </a:moveTo>
                <a:cubicBezTo>
                  <a:pt x="326898" y="9144"/>
                  <a:pt x="1261872" y="18288"/>
                  <a:pt x="1261872" y="18288"/>
                </a:cubicBezTo>
                <a:lnTo>
                  <a:pt x="3648456" y="0"/>
                </a:lnTo>
                <a:cubicBezTo>
                  <a:pt x="4119372" y="0"/>
                  <a:pt x="4087368" y="18288"/>
                  <a:pt x="4087368" y="1828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60675" y="2932176"/>
            <a:ext cx="4087826" cy="18288"/>
          </a:xfrm>
          <a:custGeom>
            <a:avLst/>
            <a:gdLst>
              <a:gd name="connsiteX0" fmla="*/ 0 w 4087826"/>
              <a:gd name="connsiteY0" fmla="*/ 0 h 18288"/>
              <a:gd name="connsiteX1" fmla="*/ 1261872 w 4087826"/>
              <a:gd name="connsiteY1" fmla="*/ 18288 h 18288"/>
              <a:gd name="connsiteX2" fmla="*/ 3648456 w 4087826"/>
              <a:gd name="connsiteY2" fmla="*/ 0 h 18288"/>
              <a:gd name="connsiteX3" fmla="*/ 4087368 w 4087826"/>
              <a:gd name="connsiteY3" fmla="*/ 18288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826" h="18288">
                <a:moveTo>
                  <a:pt x="0" y="0"/>
                </a:moveTo>
                <a:cubicBezTo>
                  <a:pt x="326898" y="9144"/>
                  <a:pt x="1261872" y="18288"/>
                  <a:pt x="1261872" y="18288"/>
                </a:cubicBezTo>
                <a:lnTo>
                  <a:pt x="3648456" y="0"/>
                </a:lnTo>
                <a:cubicBezTo>
                  <a:pt x="4119372" y="0"/>
                  <a:pt x="4087368" y="18288"/>
                  <a:pt x="4087368" y="1828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8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699" y="1600200"/>
            <a:ext cx="614779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Thank You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								   		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	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5218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Allocations in the Last Years of IPv4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1600200"/>
            <a:ext cx="7662672" cy="50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Allocations in the Last Years of IPv4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1600200"/>
            <a:ext cx="7662672" cy="500057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285394" y="1872546"/>
            <a:ext cx="5564110" cy="1614181"/>
          </a:xfrm>
          <a:custGeom>
            <a:avLst/>
            <a:gdLst>
              <a:gd name="connsiteX0" fmla="*/ 0 w 5564110"/>
              <a:gd name="connsiteY0" fmla="*/ 1614181 h 1614181"/>
              <a:gd name="connsiteX1" fmla="*/ 1362364 w 5564110"/>
              <a:gd name="connsiteY1" fmla="*/ 1206241 h 1614181"/>
              <a:gd name="connsiteX2" fmla="*/ 3432848 w 5564110"/>
              <a:gd name="connsiteY2" fmla="*/ 659756 h 1614181"/>
              <a:gd name="connsiteX3" fmla="*/ 5511030 w 5564110"/>
              <a:gd name="connsiteY3" fmla="*/ 59393 h 1614181"/>
              <a:gd name="connsiteX4" fmla="*/ 4987636 w 5564110"/>
              <a:gd name="connsiteY4" fmla="*/ 20908 h 1614181"/>
              <a:gd name="connsiteX5" fmla="*/ 5557212 w 5564110"/>
              <a:gd name="connsiteY5" fmla="*/ 28605 h 1614181"/>
              <a:gd name="connsiteX6" fmla="*/ 5318606 w 5564110"/>
              <a:gd name="connsiteY6" fmla="*/ 359575 h 161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4110" h="1614181">
                <a:moveTo>
                  <a:pt x="0" y="1614181"/>
                </a:moveTo>
                <a:cubicBezTo>
                  <a:pt x="395111" y="1489746"/>
                  <a:pt x="790223" y="1365312"/>
                  <a:pt x="1362364" y="1206241"/>
                </a:cubicBezTo>
                <a:cubicBezTo>
                  <a:pt x="1934505" y="1047170"/>
                  <a:pt x="2741404" y="850897"/>
                  <a:pt x="3432848" y="659756"/>
                </a:cubicBezTo>
                <a:cubicBezTo>
                  <a:pt x="4124292" y="468615"/>
                  <a:pt x="5251899" y="165868"/>
                  <a:pt x="5511030" y="59393"/>
                </a:cubicBezTo>
                <a:cubicBezTo>
                  <a:pt x="5770161" y="-47082"/>
                  <a:pt x="4979939" y="26039"/>
                  <a:pt x="4987636" y="20908"/>
                </a:cubicBezTo>
                <a:cubicBezTo>
                  <a:pt x="4995333" y="15777"/>
                  <a:pt x="5502050" y="-27840"/>
                  <a:pt x="5557212" y="28605"/>
                </a:cubicBezTo>
                <a:cubicBezTo>
                  <a:pt x="5612374" y="85050"/>
                  <a:pt x="5318606" y="359575"/>
                  <a:pt x="5318606" y="35957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9504" y="1472488"/>
            <a:ext cx="20697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Pre Exhaustion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294" y="2121312"/>
            <a:ext cx="204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Global Financial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Crisis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64935" y="2821032"/>
            <a:ext cx="601288" cy="508855"/>
          </a:xfrm>
          <a:custGeom>
            <a:avLst/>
            <a:gdLst>
              <a:gd name="connsiteX0" fmla="*/ 0 w 601288"/>
              <a:gd name="connsiteY0" fmla="*/ 0 h 508855"/>
              <a:gd name="connsiteX1" fmla="*/ 561879 w 601288"/>
              <a:gd name="connsiteY1" fmla="*/ 477212 h 508855"/>
              <a:gd name="connsiteX2" fmla="*/ 554182 w 601288"/>
              <a:gd name="connsiteY2" fmla="*/ 384848 h 508855"/>
              <a:gd name="connsiteX3" fmla="*/ 554182 w 601288"/>
              <a:gd name="connsiteY3" fmla="*/ 500303 h 508855"/>
              <a:gd name="connsiteX4" fmla="*/ 431031 w 601288"/>
              <a:gd name="connsiteY4" fmla="*/ 500303 h 50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88" h="508855">
                <a:moveTo>
                  <a:pt x="0" y="0"/>
                </a:moveTo>
                <a:cubicBezTo>
                  <a:pt x="234757" y="206535"/>
                  <a:pt x="469515" y="413071"/>
                  <a:pt x="561879" y="477212"/>
                </a:cubicBezTo>
                <a:cubicBezTo>
                  <a:pt x="654243" y="541353"/>
                  <a:pt x="555465" y="381000"/>
                  <a:pt x="554182" y="384848"/>
                </a:cubicBezTo>
                <a:cubicBezTo>
                  <a:pt x="552899" y="388696"/>
                  <a:pt x="574707" y="481061"/>
                  <a:pt x="554182" y="500303"/>
                </a:cubicBezTo>
                <a:cubicBezTo>
                  <a:pt x="533657" y="519545"/>
                  <a:pt x="431031" y="500303"/>
                  <a:pt x="431031" y="50030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76496" y="2782547"/>
            <a:ext cx="2990796" cy="2845194"/>
          </a:xfrm>
          <a:custGeom>
            <a:avLst/>
            <a:gdLst>
              <a:gd name="connsiteX0" fmla="*/ 0 w 2990796"/>
              <a:gd name="connsiteY0" fmla="*/ 0 h 2845194"/>
              <a:gd name="connsiteX1" fmla="*/ 484909 w 2990796"/>
              <a:gd name="connsiteY1" fmla="*/ 877454 h 2845194"/>
              <a:gd name="connsiteX2" fmla="*/ 1039091 w 2990796"/>
              <a:gd name="connsiteY2" fmla="*/ 1685636 h 2845194"/>
              <a:gd name="connsiteX3" fmla="*/ 1701030 w 2990796"/>
              <a:gd name="connsiteY3" fmla="*/ 2170545 h 2845194"/>
              <a:gd name="connsiteX4" fmla="*/ 2563091 w 2990796"/>
              <a:gd name="connsiteY4" fmla="*/ 2232121 h 2845194"/>
              <a:gd name="connsiteX5" fmla="*/ 2963333 w 2990796"/>
              <a:gd name="connsiteY5" fmla="*/ 2763212 h 2845194"/>
              <a:gd name="connsiteX6" fmla="*/ 2955636 w 2990796"/>
              <a:gd name="connsiteY6" fmla="*/ 2624667 h 2845194"/>
              <a:gd name="connsiteX7" fmla="*/ 2955636 w 2990796"/>
              <a:gd name="connsiteY7" fmla="*/ 2840182 h 2845194"/>
              <a:gd name="connsiteX8" fmla="*/ 2817091 w 2990796"/>
              <a:gd name="connsiteY8" fmla="*/ 2755515 h 284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796" h="2845194">
                <a:moveTo>
                  <a:pt x="0" y="0"/>
                </a:moveTo>
                <a:cubicBezTo>
                  <a:pt x="155863" y="298257"/>
                  <a:pt x="311727" y="596515"/>
                  <a:pt x="484909" y="877454"/>
                </a:cubicBezTo>
                <a:cubicBezTo>
                  <a:pt x="658091" y="1158393"/>
                  <a:pt x="836404" y="1470121"/>
                  <a:pt x="1039091" y="1685636"/>
                </a:cubicBezTo>
                <a:cubicBezTo>
                  <a:pt x="1241778" y="1901151"/>
                  <a:pt x="1447030" y="2079464"/>
                  <a:pt x="1701030" y="2170545"/>
                </a:cubicBezTo>
                <a:cubicBezTo>
                  <a:pt x="1955030" y="2261626"/>
                  <a:pt x="2352707" y="2133343"/>
                  <a:pt x="2563091" y="2232121"/>
                </a:cubicBezTo>
                <a:cubicBezTo>
                  <a:pt x="2773475" y="2330899"/>
                  <a:pt x="2897909" y="2697788"/>
                  <a:pt x="2963333" y="2763212"/>
                </a:cubicBezTo>
                <a:cubicBezTo>
                  <a:pt x="3028757" y="2828636"/>
                  <a:pt x="2956919" y="2611839"/>
                  <a:pt x="2955636" y="2624667"/>
                </a:cubicBezTo>
                <a:cubicBezTo>
                  <a:pt x="2954353" y="2637495"/>
                  <a:pt x="2978727" y="2818374"/>
                  <a:pt x="2955636" y="2840182"/>
                </a:cubicBezTo>
                <a:cubicBezTo>
                  <a:pt x="2932545" y="2861990"/>
                  <a:pt x="2874818" y="2808752"/>
                  <a:pt x="2817091" y="275551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5190" y="5479832"/>
            <a:ext cx="151909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558ED5"/>
                </a:solidFill>
                <a:latin typeface="AhnbergHand"/>
                <a:cs typeface="AhnbergHand"/>
              </a:rPr>
              <a:t>Exhaustion</a:t>
            </a:r>
          </a:p>
          <a:p>
            <a:pPr algn="ctr"/>
            <a:r>
              <a:rPr lang="en-US" dirty="0" smtClean="0">
                <a:solidFill>
                  <a:srgbClr val="558ED5"/>
                </a:solidFill>
                <a:latin typeface="AhnbergHand"/>
                <a:cs typeface="AhnbergHand"/>
              </a:rPr>
              <a:t>Profile</a:t>
            </a:r>
            <a:endParaRPr lang="en-US" dirty="0">
              <a:solidFill>
                <a:srgbClr val="558ED5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4044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the Addresses Go?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740289">
            <a:off x="490743" y="5627398"/>
            <a:ext cx="1764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APNIC runs out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0740289">
            <a:off x="1733622" y="5685160"/>
            <a:ext cx="223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RIPE NCC runs out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 rot="20740289">
            <a:off x="5000839" y="5649769"/>
            <a:ext cx="194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LACNIC runs out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100555" y="5437525"/>
            <a:ext cx="200223" cy="200788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68141" y="5389137"/>
            <a:ext cx="200223" cy="200788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99207" y="5412228"/>
            <a:ext cx="200223" cy="200788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5476" y="1340768"/>
            <a:ext cx="352556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Volume of Allocated IPv4 Addresses (using units of millions of /32s) per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38" y="2103718"/>
            <a:ext cx="8924938" cy="3413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740289">
            <a:off x="6661024" y="5641433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hnbergHand"/>
                <a:cs typeface="AhnbergHand"/>
              </a:rPr>
              <a:t>ARIN runs out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283808" y="5387530"/>
            <a:ext cx="200223" cy="200788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8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IPv4 After-Market: Address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There is a considerable residual demand for IPv4 addresses following exhaustion</a:t>
            </a:r>
          </a:p>
          <a:p>
            <a:pPr lvl="1"/>
            <a:r>
              <a:rPr lang="en-US" sz="2000" dirty="0" smtClean="0"/>
              <a:t>IPv6 is not a direct substitute for the lack of IPv4</a:t>
            </a:r>
          </a:p>
          <a:p>
            <a:r>
              <a:rPr lang="en-US" sz="2400" dirty="0" smtClean="0"/>
              <a:t>Some of this demand is pushed into using middleware that imposes address sharing (Carrier Grade NATS, Virtual Hosting,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Where there is no substitute then we turn to the aftermarket</a:t>
            </a:r>
          </a:p>
          <a:p>
            <a:r>
              <a:rPr lang="en-US" sz="2400" dirty="0" smtClean="0"/>
              <a:t>Some address transfers are “sale” transactions, and they are entered into the address  registries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ome transfers take the form of “leases” where the lease holder’s details are not necessarily entered into the address registry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521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Transfers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025745">
            <a:off x="4263288" y="1707223"/>
            <a:ext cx="272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Number of registered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Address transfers per year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48545" y="2424545"/>
            <a:ext cx="1683055" cy="384849"/>
          </a:xfrm>
          <a:custGeom>
            <a:avLst/>
            <a:gdLst>
              <a:gd name="connsiteX0" fmla="*/ 1393213 w 1683055"/>
              <a:gd name="connsiteY0" fmla="*/ 0 h 384849"/>
              <a:gd name="connsiteX1" fmla="*/ 1593334 w 1683055"/>
              <a:gd name="connsiteY1" fmla="*/ 177031 h 384849"/>
              <a:gd name="connsiteX2" fmla="*/ 115516 w 1683055"/>
              <a:gd name="connsiteY2" fmla="*/ 261697 h 384849"/>
              <a:gd name="connsiteX3" fmla="*/ 192485 w 1683055"/>
              <a:gd name="connsiteY3" fmla="*/ 177031 h 384849"/>
              <a:gd name="connsiteX4" fmla="*/ 61 w 1683055"/>
              <a:gd name="connsiteY4" fmla="*/ 261697 h 384849"/>
              <a:gd name="connsiteX5" fmla="*/ 215576 w 1683055"/>
              <a:gd name="connsiteY5" fmla="*/ 384849 h 3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055" h="384849">
                <a:moveTo>
                  <a:pt x="1393213" y="0"/>
                </a:moveTo>
                <a:cubicBezTo>
                  <a:pt x="1599748" y="66707"/>
                  <a:pt x="1806283" y="133415"/>
                  <a:pt x="1593334" y="177031"/>
                </a:cubicBezTo>
                <a:cubicBezTo>
                  <a:pt x="1380385" y="220647"/>
                  <a:pt x="348991" y="261697"/>
                  <a:pt x="115516" y="261697"/>
                </a:cubicBezTo>
                <a:cubicBezTo>
                  <a:pt x="-117959" y="261697"/>
                  <a:pt x="211727" y="177031"/>
                  <a:pt x="192485" y="177031"/>
                </a:cubicBezTo>
                <a:cubicBezTo>
                  <a:pt x="173243" y="177031"/>
                  <a:pt x="-3787" y="227061"/>
                  <a:pt x="61" y="261697"/>
                </a:cubicBezTo>
                <a:cubicBezTo>
                  <a:pt x="3909" y="296333"/>
                  <a:pt x="109742" y="340591"/>
                  <a:pt x="215576" y="38484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622538">
            <a:off x="605359" y="4124442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Volume of addresses transferred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per year (millions of /32s p.a.)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19504" y="4718555"/>
            <a:ext cx="2106036" cy="295219"/>
          </a:xfrm>
          <a:custGeom>
            <a:avLst/>
            <a:gdLst>
              <a:gd name="connsiteX0" fmla="*/ 404920 w 2106036"/>
              <a:gd name="connsiteY0" fmla="*/ 15081 h 295219"/>
              <a:gd name="connsiteX1" fmla="*/ 89344 w 2106036"/>
              <a:gd name="connsiteY1" fmla="*/ 292172 h 295219"/>
              <a:gd name="connsiteX2" fmla="*/ 1821163 w 2106036"/>
              <a:gd name="connsiteY2" fmla="*/ 153627 h 295219"/>
              <a:gd name="connsiteX3" fmla="*/ 2021284 w 2106036"/>
              <a:gd name="connsiteY3" fmla="*/ 7384 h 295219"/>
              <a:gd name="connsiteX4" fmla="*/ 1851951 w 2106036"/>
              <a:gd name="connsiteY4" fmla="*/ 22778 h 295219"/>
              <a:gd name="connsiteX5" fmla="*/ 2105951 w 2106036"/>
              <a:gd name="connsiteY5" fmla="*/ 15081 h 295219"/>
              <a:gd name="connsiteX6" fmla="*/ 1882738 w 2106036"/>
              <a:gd name="connsiteY6" fmla="*/ 253687 h 29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036" h="295219">
                <a:moveTo>
                  <a:pt x="404920" y="15081"/>
                </a:moveTo>
                <a:cubicBezTo>
                  <a:pt x="129112" y="142081"/>
                  <a:pt x="-146696" y="269081"/>
                  <a:pt x="89344" y="292172"/>
                </a:cubicBezTo>
                <a:cubicBezTo>
                  <a:pt x="325384" y="315263"/>
                  <a:pt x="1499173" y="201092"/>
                  <a:pt x="1821163" y="153627"/>
                </a:cubicBezTo>
                <a:cubicBezTo>
                  <a:pt x="2143153" y="106162"/>
                  <a:pt x="2016153" y="29192"/>
                  <a:pt x="2021284" y="7384"/>
                </a:cubicBezTo>
                <a:cubicBezTo>
                  <a:pt x="2026415" y="-14424"/>
                  <a:pt x="1837840" y="21495"/>
                  <a:pt x="1851951" y="22778"/>
                </a:cubicBezTo>
                <a:cubicBezTo>
                  <a:pt x="1866062" y="24061"/>
                  <a:pt x="2100820" y="-23404"/>
                  <a:pt x="2105951" y="15081"/>
                </a:cubicBezTo>
                <a:cubicBezTo>
                  <a:pt x="2111082" y="53566"/>
                  <a:pt x="1882738" y="253687"/>
                  <a:pt x="1882738" y="2536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796" y="1833094"/>
            <a:ext cx="7937904" cy="137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127" y="4234170"/>
            <a:ext cx="7213975" cy="12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Transfers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025745">
            <a:off x="4263288" y="1707223"/>
            <a:ext cx="272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Number of registered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Address transfers per year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48545" y="2424545"/>
            <a:ext cx="1683055" cy="384849"/>
          </a:xfrm>
          <a:custGeom>
            <a:avLst/>
            <a:gdLst>
              <a:gd name="connsiteX0" fmla="*/ 1393213 w 1683055"/>
              <a:gd name="connsiteY0" fmla="*/ 0 h 384849"/>
              <a:gd name="connsiteX1" fmla="*/ 1593334 w 1683055"/>
              <a:gd name="connsiteY1" fmla="*/ 177031 h 384849"/>
              <a:gd name="connsiteX2" fmla="*/ 115516 w 1683055"/>
              <a:gd name="connsiteY2" fmla="*/ 261697 h 384849"/>
              <a:gd name="connsiteX3" fmla="*/ 192485 w 1683055"/>
              <a:gd name="connsiteY3" fmla="*/ 177031 h 384849"/>
              <a:gd name="connsiteX4" fmla="*/ 61 w 1683055"/>
              <a:gd name="connsiteY4" fmla="*/ 261697 h 384849"/>
              <a:gd name="connsiteX5" fmla="*/ 215576 w 1683055"/>
              <a:gd name="connsiteY5" fmla="*/ 384849 h 3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055" h="384849">
                <a:moveTo>
                  <a:pt x="1393213" y="0"/>
                </a:moveTo>
                <a:cubicBezTo>
                  <a:pt x="1599748" y="66707"/>
                  <a:pt x="1806283" y="133415"/>
                  <a:pt x="1593334" y="177031"/>
                </a:cubicBezTo>
                <a:cubicBezTo>
                  <a:pt x="1380385" y="220647"/>
                  <a:pt x="348991" y="261697"/>
                  <a:pt x="115516" y="261697"/>
                </a:cubicBezTo>
                <a:cubicBezTo>
                  <a:pt x="-117959" y="261697"/>
                  <a:pt x="211727" y="177031"/>
                  <a:pt x="192485" y="177031"/>
                </a:cubicBezTo>
                <a:cubicBezTo>
                  <a:pt x="173243" y="177031"/>
                  <a:pt x="-3787" y="227061"/>
                  <a:pt x="61" y="261697"/>
                </a:cubicBezTo>
                <a:cubicBezTo>
                  <a:pt x="3909" y="296333"/>
                  <a:pt x="109742" y="340591"/>
                  <a:pt x="215576" y="38484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622538">
            <a:off x="605359" y="4124442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Volume of addresses transferred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per year (millions of /32s p.a.)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19504" y="4718555"/>
            <a:ext cx="2106036" cy="295219"/>
          </a:xfrm>
          <a:custGeom>
            <a:avLst/>
            <a:gdLst>
              <a:gd name="connsiteX0" fmla="*/ 404920 w 2106036"/>
              <a:gd name="connsiteY0" fmla="*/ 15081 h 295219"/>
              <a:gd name="connsiteX1" fmla="*/ 89344 w 2106036"/>
              <a:gd name="connsiteY1" fmla="*/ 292172 h 295219"/>
              <a:gd name="connsiteX2" fmla="*/ 1821163 w 2106036"/>
              <a:gd name="connsiteY2" fmla="*/ 153627 h 295219"/>
              <a:gd name="connsiteX3" fmla="*/ 2021284 w 2106036"/>
              <a:gd name="connsiteY3" fmla="*/ 7384 h 295219"/>
              <a:gd name="connsiteX4" fmla="*/ 1851951 w 2106036"/>
              <a:gd name="connsiteY4" fmla="*/ 22778 h 295219"/>
              <a:gd name="connsiteX5" fmla="*/ 2105951 w 2106036"/>
              <a:gd name="connsiteY5" fmla="*/ 15081 h 295219"/>
              <a:gd name="connsiteX6" fmla="*/ 1882738 w 2106036"/>
              <a:gd name="connsiteY6" fmla="*/ 253687 h 29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036" h="295219">
                <a:moveTo>
                  <a:pt x="404920" y="15081"/>
                </a:moveTo>
                <a:cubicBezTo>
                  <a:pt x="129112" y="142081"/>
                  <a:pt x="-146696" y="269081"/>
                  <a:pt x="89344" y="292172"/>
                </a:cubicBezTo>
                <a:cubicBezTo>
                  <a:pt x="325384" y="315263"/>
                  <a:pt x="1499173" y="201092"/>
                  <a:pt x="1821163" y="153627"/>
                </a:cubicBezTo>
                <a:cubicBezTo>
                  <a:pt x="2143153" y="106162"/>
                  <a:pt x="2016153" y="29192"/>
                  <a:pt x="2021284" y="7384"/>
                </a:cubicBezTo>
                <a:cubicBezTo>
                  <a:pt x="2026415" y="-14424"/>
                  <a:pt x="1837840" y="21495"/>
                  <a:pt x="1851951" y="22778"/>
                </a:cubicBezTo>
                <a:cubicBezTo>
                  <a:pt x="1866062" y="24061"/>
                  <a:pt x="2100820" y="-23404"/>
                  <a:pt x="2105951" y="15081"/>
                </a:cubicBezTo>
                <a:cubicBezTo>
                  <a:pt x="2111082" y="53566"/>
                  <a:pt x="1882738" y="253687"/>
                  <a:pt x="1882738" y="2536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796" y="1833094"/>
            <a:ext cx="7937904" cy="137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127" y="4234170"/>
            <a:ext cx="7213975" cy="126398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875773" y="4270248"/>
            <a:ext cx="1166314" cy="470756"/>
          </a:xfrm>
          <a:custGeom>
            <a:avLst/>
            <a:gdLst>
              <a:gd name="connsiteX0" fmla="*/ 957331 w 1166314"/>
              <a:gd name="connsiteY0" fmla="*/ 155448 h 470756"/>
              <a:gd name="connsiteX1" fmla="*/ 88651 w 1166314"/>
              <a:gd name="connsiteY1" fmla="*/ 128016 h 470756"/>
              <a:gd name="connsiteX2" fmla="*/ 143515 w 1166314"/>
              <a:gd name="connsiteY2" fmla="*/ 402336 h 470756"/>
              <a:gd name="connsiteX3" fmla="*/ 1103635 w 1166314"/>
              <a:gd name="connsiteY3" fmla="*/ 438912 h 470756"/>
              <a:gd name="connsiteX4" fmla="*/ 993907 w 1166314"/>
              <a:gd name="connsiteY4" fmla="*/ 0 h 47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314" h="470756">
                <a:moveTo>
                  <a:pt x="957331" y="155448"/>
                </a:moveTo>
                <a:cubicBezTo>
                  <a:pt x="590809" y="121158"/>
                  <a:pt x="224287" y="86868"/>
                  <a:pt x="88651" y="128016"/>
                </a:cubicBezTo>
                <a:cubicBezTo>
                  <a:pt x="-46985" y="169164"/>
                  <a:pt x="-25649" y="350520"/>
                  <a:pt x="143515" y="402336"/>
                </a:cubicBezTo>
                <a:cubicBezTo>
                  <a:pt x="312679" y="454152"/>
                  <a:pt x="961903" y="505968"/>
                  <a:pt x="1103635" y="438912"/>
                </a:cubicBezTo>
                <a:cubicBezTo>
                  <a:pt x="1245367" y="371856"/>
                  <a:pt x="1119637" y="185928"/>
                  <a:pt x="993907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46805" y="5498157"/>
            <a:ext cx="3783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Movement of legacy addresses in 47/8 (to Microsoft) and 52/8 (to Amazon EC2)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00800" y="4715915"/>
            <a:ext cx="1629091" cy="989941"/>
          </a:xfrm>
          <a:custGeom>
            <a:avLst/>
            <a:gdLst>
              <a:gd name="connsiteX0" fmla="*/ 0 w 1629091"/>
              <a:gd name="connsiteY0" fmla="*/ 989941 h 989941"/>
              <a:gd name="connsiteX1" fmla="*/ 731520 w 1629091"/>
              <a:gd name="connsiteY1" fmla="*/ 578461 h 989941"/>
              <a:gd name="connsiteX2" fmla="*/ 1563624 w 1629091"/>
              <a:gd name="connsiteY2" fmla="*/ 38965 h 989941"/>
              <a:gd name="connsiteX3" fmla="*/ 1280160 w 1629091"/>
              <a:gd name="connsiteY3" fmla="*/ 38965 h 989941"/>
              <a:gd name="connsiteX4" fmla="*/ 1609344 w 1629091"/>
              <a:gd name="connsiteY4" fmla="*/ 11533 h 989941"/>
              <a:gd name="connsiteX5" fmla="*/ 1563624 w 1629091"/>
              <a:gd name="connsiteY5" fmla="*/ 148693 h 98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091" h="989941">
                <a:moveTo>
                  <a:pt x="0" y="989941"/>
                </a:moveTo>
                <a:cubicBezTo>
                  <a:pt x="235458" y="863449"/>
                  <a:pt x="470916" y="736957"/>
                  <a:pt x="731520" y="578461"/>
                </a:cubicBezTo>
                <a:cubicBezTo>
                  <a:pt x="992124" y="419965"/>
                  <a:pt x="1472184" y="128881"/>
                  <a:pt x="1563624" y="38965"/>
                </a:cubicBezTo>
                <a:cubicBezTo>
                  <a:pt x="1655064" y="-50951"/>
                  <a:pt x="1272540" y="43537"/>
                  <a:pt x="1280160" y="38965"/>
                </a:cubicBezTo>
                <a:cubicBezTo>
                  <a:pt x="1287780" y="34393"/>
                  <a:pt x="1562100" y="-6755"/>
                  <a:pt x="1609344" y="11533"/>
                </a:cubicBezTo>
                <a:cubicBezTo>
                  <a:pt x="1656588" y="29821"/>
                  <a:pt x="1610106" y="89257"/>
                  <a:pt x="1563624" y="148693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6212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982</TotalTime>
  <Words>692</Words>
  <Application>Microsoft Macintosh PowerPoint</Application>
  <PresentationFormat>On-screen Show (4:3)</PresentationFormat>
  <Paragraphs>98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AhnbergHand</vt:lpstr>
      <vt:lpstr>Calibri</vt:lpstr>
      <vt:lpstr>Powderfinger Type</vt:lpstr>
      <vt:lpstr>Powderfinger-Type</vt:lpstr>
      <vt:lpstr>Arial</vt:lpstr>
      <vt:lpstr>APNIC33PowerPointTemplateFinal</vt:lpstr>
      <vt:lpstr>1_APNIC33PowerPointTemplateFinal</vt:lpstr>
      <vt:lpstr>2_APNIC33PowerPointTemplateFinal</vt:lpstr>
      <vt:lpstr>3_APNIC33PowerPointTemplateFinal</vt:lpstr>
      <vt:lpstr>Addressing 2015</vt:lpstr>
      <vt:lpstr>The Addressing View</vt:lpstr>
      <vt:lpstr>Addressing V4 Exhaustion</vt:lpstr>
      <vt:lpstr>Allocations in the Last Years of IPv4</vt:lpstr>
      <vt:lpstr>Allocations in the Last Years of IPv4</vt:lpstr>
      <vt:lpstr>Where did the Addresses Go?</vt:lpstr>
      <vt:lpstr>The IPv4 After-Market: Address Transfers</vt:lpstr>
      <vt:lpstr>Address Transfers</vt:lpstr>
      <vt:lpstr>Address Transfers</vt:lpstr>
      <vt:lpstr>How old are transferred addresses?</vt:lpstr>
      <vt:lpstr>IPv6 Allocations</vt:lpstr>
      <vt:lpstr>IPv6 Allocations</vt:lpstr>
      <vt:lpstr>IPv6 Allocated Addresses</vt:lpstr>
      <vt:lpstr>IPv6 Allocated Addresses</vt:lpstr>
      <vt:lpstr>Where did the IPv6 addresses go?</vt:lpstr>
      <vt:lpstr>The Full Picture</vt:lpstr>
      <vt:lpstr>The Routing View</vt:lpstr>
      <vt:lpstr>Routing Indicators for IPv4</vt:lpstr>
      <vt:lpstr>Routing Indicators for IPv4</vt:lpstr>
      <vt:lpstr>What happened in 2015 in V4?</vt:lpstr>
      <vt:lpstr>Routing Indicators for IPv6</vt:lpstr>
      <vt:lpstr>Routing Indicators for IPv6</vt:lpstr>
      <vt:lpstr>Are we all now using V6?</vt:lpstr>
      <vt:lpstr>IPv6: How Many Can?</vt:lpstr>
      <vt:lpstr>IPv6: How Many Can?</vt:lpstr>
      <vt:lpstr>IPv6: Who Could?</vt:lpstr>
      <vt:lpstr>IPv6: Who Can?</vt:lpstr>
      <vt:lpstr>IPv6: Who Can?</vt:lpstr>
      <vt:lpstr>The Local View: New Zealand</vt:lpstr>
      <vt:lpstr>The Local View: New Zealand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72</cp:revision>
  <dcterms:created xsi:type="dcterms:W3CDTF">2014-12-22T07:13:58Z</dcterms:created>
  <dcterms:modified xsi:type="dcterms:W3CDTF">2016-02-16T05:58:47Z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</Properties>
</file>