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6" r:id="rId2"/>
    <p:sldId id="257" r:id="rId3"/>
    <p:sldId id="258" r:id="rId4"/>
    <p:sldId id="259" r:id="rId5"/>
    <p:sldId id="260" r:id="rId6"/>
    <p:sldId id="287" r:id="rId7"/>
    <p:sldId id="288" r:id="rId8"/>
    <p:sldId id="289" r:id="rId9"/>
    <p:sldId id="290" r:id="rId10"/>
    <p:sldId id="291" r:id="rId11"/>
    <p:sldId id="294" r:id="rId12"/>
    <p:sldId id="301" r:id="rId13"/>
    <p:sldId id="319" r:id="rId14"/>
    <p:sldId id="300" r:id="rId15"/>
    <p:sldId id="302" r:id="rId16"/>
    <p:sldId id="303" r:id="rId17"/>
    <p:sldId id="318" r:id="rId18"/>
    <p:sldId id="320" r:id="rId19"/>
    <p:sldId id="297" r:id="rId20"/>
    <p:sldId id="272" r:id="rId21"/>
    <p:sldId id="298" r:id="rId22"/>
    <p:sldId id="308" r:id="rId23"/>
    <p:sldId id="310" r:id="rId24"/>
    <p:sldId id="311" r:id="rId25"/>
    <p:sldId id="312" r:id="rId26"/>
    <p:sldId id="313" r:id="rId27"/>
    <p:sldId id="314" r:id="rId28"/>
    <p:sldId id="315" r:id="rId29"/>
    <p:sldId id="316" r:id="rId30"/>
    <p:sldId id="317" r:id="rId31"/>
    <p:sldId id="299" r:id="rId32"/>
    <p:sldId id="274" r:id="rId33"/>
    <p:sldId id="275" r:id="rId34"/>
    <p:sldId id="276" r:id="rId35"/>
    <p:sldId id="322" r:id="rId36"/>
    <p:sldId id="324" r:id="rId37"/>
    <p:sldId id="323" r:id="rId38"/>
    <p:sldId id="304" r:id="rId39"/>
    <p:sldId id="277" r:id="rId40"/>
    <p:sldId id="321" r:id="rId41"/>
    <p:sldId id="283" r:id="rId42"/>
    <p:sldId id="278" r:id="rId43"/>
    <p:sldId id="279" r:id="rId44"/>
    <p:sldId id="280" r:id="rId45"/>
    <p:sldId id="284" r:id="rId46"/>
    <p:sldId id="285" r:id="rId47"/>
    <p:sldId id="28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18"/>
    <p:restoredTop sz="94647"/>
  </p:normalViewPr>
  <p:slideViewPr>
    <p:cSldViewPr snapToGrid="0" snapToObjects="1">
      <p:cViewPr>
        <p:scale>
          <a:sx n="135" d="100"/>
          <a:sy n="135" d="100"/>
        </p:scale>
        <p:origin x="776" y="102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4AEA36-9F01-A64E-ADF7-37E8CEBB6ACE}" type="datetimeFigureOut">
              <a:rPr lang="en-US" smtClean="0"/>
              <a:t>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A2B2C1-571A-FF48-AD42-8E4FD89344E3}" type="slidenum">
              <a:rPr lang="en-US" smtClean="0"/>
              <a:t>‹#›</a:t>
            </a:fld>
            <a:endParaRPr lang="en-US"/>
          </a:p>
        </p:txBody>
      </p:sp>
    </p:spTree>
    <p:extLst>
      <p:ext uri="{BB962C8B-B14F-4D97-AF65-F5344CB8AC3E}">
        <p14:creationId xmlns:p14="http://schemas.microsoft.com/office/powerpoint/2010/main" val="1254744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910013" y="0"/>
            <a:ext cx="294322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23" name="Rectangle 3"/>
          <p:cNvSpPr>
            <a:spLocks noChangeArrowheads="1"/>
          </p:cNvSpPr>
          <p:nvPr/>
        </p:nvSpPr>
        <p:spPr bwMode="auto">
          <a:xfrm>
            <a:off x="3910013" y="8636000"/>
            <a:ext cx="2943225"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a:r>
              <a:rPr lang="en-US" altLang="x-none" sz="1000" i="1"/>
              <a:t>1</a:t>
            </a:r>
          </a:p>
        </p:txBody>
      </p:sp>
      <p:sp>
        <p:nvSpPr>
          <p:cNvPr id="5124" name="Rectangle 4"/>
          <p:cNvSpPr>
            <a:spLocks noChangeArrowheads="1"/>
          </p:cNvSpPr>
          <p:nvPr/>
        </p:nvSpPr>
        <p:spPr bwMode="auto">
          <a:xfrm>
            <a:off x="3175" y="8636000"/>
            <a:ext cx="2943225"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25" name="Rectangle 5"/>
          <p:cNvSpPr>
            <a:spLocks noChangeArrowheads="1"/>
          </p:cNvSpPr>
          <p:nvPr/>
        </p:nvSpPr>
        <p:spPr bwMode="auto">
          <a:xfrm>
            <a:off x="3175" y="0"/>
            <a:ext cx="294322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26" name="Rectangle 6"/>
          <p:cNvSpPr>
            <a:spLocks noGrp="1" noChangeArrowheads="1"/>
          </p:cNvSpPr>
          <p:nvPr>
            <p:ph type="body" idx="1"/>
          </p:nvPr>
        </p:nvSpPr>
        <p:spPr>
          <a:noFill/>
          <a:ln/>
        </p:spPr>
        <p:txBody>
          <a:bodyPr/>
          <a:lstStyle/>
          <a:p>
            <a:r>
              <a:rPr lang="en-US" altLang="x-none"/>
              <a:t>This presentation was formulated for the Internet Society's 1995 Workshop for Developing Countries, held in Honolulu, June 1995.</a:t>
            </a:r>
          </a:p>
          <a:p>
            <a:r>
              <a:rPr lang="en-US" altLang="x-none"/>
              <a:t>The topic covered is the architecture issues concerned with the development of national network infrastructures, focusing specifically on the issues involved with developing countries, the the issues involved with the establishment of such infrastructure activity. The presentation looks at this from a perspective of the architecture of such systems.</a:t>
            </a:r>
          </a:p>
          <a:p>
            <a:r>
              <a:rPr lang="en-US" altLang="x-none"/>
              <a:t>There are a number of non-technical issues which touch on policy formulation at a national level which enable such activity. These are briefly summarized at the end of the presentation.</a:t>
            </a:r>
          </a:p>
          <a:p>
            <a:r>
              <a:rPr lang="en-US" altLang="x-none"/>
              <a:t>It is noted that this presentation is not intended to be a specific "cookbook" for the design and implementation of a national Internet network service - this presentation will cover various aspects of this task in very general terms. In this task there is no universal "right" or "wrong" way to undertake such activity. The following are very much views derived from the personal experience of constructing a national network infrastructure within Australia over the period from 1989 until 1995, and the associated experience of working with the Internet environment globally over this same period. It is readily acknowledged that whatever attempts at "guidelines" that are proposed within this presentation will, necessarily, be extensively modified within the practical environment of a particular nation or region, and accordingly the author cautions any reader to view the following more as a set of personal observations rather than a more substantive set of objective and rigid principles.</a:t>
            </a:r>
          </a:p>
          <a:p>
            <a:r>
              <a:rPr lang="en-US" altLang="x-none"/>
              <a:t>Bio Notes:</a:t>
            </a:r>
          </a:p>
          <a:p>
            <a:r>
              <a:rPr lang="en-US" altLang="x-none"/>
              <a:t>This presentation was written by Geoff Huston, who is the Network Technical Manager of the Australian Academic and Research Network (AARNet). He is one of the co-chairs of the IEPG, the Internet Service Operators' forum, and is a participant within the IETF community. He is also a member of the Board of Trustees of the Internet Society, and is currently the Secretary of the Society.</a:t>
            </a:r>
          </a:p>
        </p:txBody>
      </p:sp>
      <p:sp>
        <p:nvSpPr>
          <p:cNvPr id="5127" name="Rectangle 7"/>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202591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910013" y="0"/>
            <a:ext cx="294322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71" name="Rectangle 3"/>
          <p:cNvSpPr>
            <a:spLocks noChangeArrowheads="1"/>
          </p:cNvSpPr>
          <p:nvPr/>
        </p:nvSpPr>
        <p:spPr bwMode="auto">
          <a:xfrm>
            <a:off x="3910013" y="8636000"/>
            <a:ext cx="2943225"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a:r>
              <a:rPr lang="en-US" altLang="x-none" sz="1000" i="1"/>
              <a:t>2</a:t>
            </a:r>
          </a:p>
        </p:txBody>
      </p:sp>
      <p:sp>
        <p:nvSpPr>
          <p:cNvPr id="7172" name="Rectangle 4"/>
          <p:cNvSpPr>
            <a:spLocks noChangeArrowheads="1"/>
          </p:cNvSpPr>
          <p:nvPr/>
        </p:nvSpPr>
        <p:spPr bwMode="auto">
          <a:xfrm>
            <a:off x="3175" y="8636000"/>
            <a:ext cx="2943225"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73" name="Rectangle 5"/>
          <p:cNvSpPr>
            <a:spLocks noChangeArrowheads="1"/>
          </p:cNvSpPr>
          <p:nvPr/>
        </p:nvSpPr>
        <p:spPr bwMode="auto">
          <a:xfrm>
            <a:off x="3175" y="0"/>
            <a:ext cx="294322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74" name="Rectangle 6"/>
          <p:cNvSpPr>
            <a:spLocks noGrp="1" noChangeArrowheads="1"/>
          </p:cNvSpPr>
          <p:nvPr>
            <p:ph type="body" idx="1"/>
          </p:nvPr>
        </p:nvSpPr>
        <p:spPr>
          <a:noFill/>
          <a:ln/>
        </p:spPr>
        <p:txBody>
          <a:bodyPr/>
          <a:lstStyle/>
          <a:p>
            <a:r>
              <a:rPr lang="en-US" altLang="x-none"/>
              <a:t>This presentation will treat the subject area within six broad areas -</a:t>
            </a:r>
          </a:p>
          <a:p>
            <a:endParaRPr lang="en-US" altLang="x-none"/>
          </a:p>
          <a:p>
            <a:r>
              <a:rPr lang="en-US" altLang="x-none"/>
              <a:t> - The definition of architectural principles for national network infrastructure</a:t>
            </a:r>
          </a:p>
          <a:p>
            <a:endParaRPr lang="en-US" altLang="x-none"/>
          </a:p>
          <a:p>
            <a:r>
              <a:rPr lang="en-US" altLang="x-none"/>
              <a:t> - The translation of such architectural principles into a design for a national network</a:t>
            </a:r>
          </a:p>
          <a:p>
            <a:endParaRPr lang="en-US" altLang="x-none"/>
          </a:p>
          <a:p>
            <a:r>
              <a:rPr lang="en-US" altLang="x-none"/>
              <a:t> - The generation of a specific engineering plan for the implementation and operation of the network service</a:t>
            </a:r>
          </a:p>
          <a:p>
            <a:endParaRPr lang="en-US" altLang="x-none"/>
          </a:p>
          <a:p>
            <a:r>
              <a:rPr lang="en-US" altLang="x-none"/>
              <a:t> - Implementation considerations</a:t>
            </a:r>
          </a:p>
          <a:p>
            <a:endParaRPr lang="en-US" altLang="x-none"/>
          </a:p>
          <a:p>
            <a:r>
              <a:rPr lang="en-US" altLang="x-none"/>
              <a:t> - Operational Considerations</a:t>
            </a:r>
          </a:p>
          <a:p>
            <a:endParaRPr lang="en-US" altLang="x-none"/>
          </a:p>
          <a:p>
            <a:r>
              <a:rPr lang="en-US" altLang="x-none"/>
              <a:t> - Some comments regarding the political environment of construction of national Internet services</a:t>
            </a:r>
          </a:p>
        </p:txBody>
      </p:sp>
      <p:sp>
        <p:nvSpPr>
          <p:cNvPr id="7175" name="Rectangle 7"/>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1810164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3910013" y="0"/>
            <a:ext cx="294322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795" name="Rectangle 3"/>
          <p:cNvSpPr>
            <a:spLocks noChangeArrowheads="1"/>
          </p:cNvSpPr>
          <p:nvPr/>
        </p:nvSpPr>
        <p:spPr bwMode="auto">
          <a:xfrm>
            <a:off x="3910013" y="8636000"/>
            <a:ext cx="2943225"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a:r>
              <a:rPr lang="en-US" altLang="x-none" sz="1000" i="1"/>
              <a:t>15</a:t>
            </a:r>
          </a:p>
        </p:txBody>
      </p:sp>
      <p:sp>
        <p:nvSpPr>
          <p:cNvPr id="33796" name="Rectangle 4"/>
          <p:cNvSpPr>
            <a:spLocks noChangeArrowheads="1"/>
          </p:cNvSpPr>
          <p:nvPr/>
        </p:nvSpPr>
        <p:spPr bwMode="auto">
          <a:xfrm>
            <a:off x="3175" y="8636000"/>
            <a:ext cx="2943225"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797" name="Rectangle 5"/>
          <p:cNvSpPr>
            <a:spLocks noChangeArrowheads="1"/>
          </p:cNvSpPr>
          <p:nvPr/>
        </p:nvSpPr>
        <p:spPr bwMode="auto">
          <a:xfrm>
            <a:off x="3175" y="0"/>
            <a:ext cx="294322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798" name="Rectangle 6"/>
          <p:cNvSpPr>
            <a:spLocks noGrp="1" noRot="1" noChangeAspect="1" noChangeArrowheads="1" noTextEdit="1"/>
          </p:cNvSpPr>
          <p:nvPr>
            <p:ph type="sldImg"/>
          </p:nvPr>
        </p:nvSpPr>
        <p:spPr>
          <a:xfrm>
            <a:off x="393700" y="692150"/>
            <a:ext cx="6070600" cy="3416300"/>
          </a:xfrm>
          <a:ln cap="flat"/>
        </p:spPr>
      </p:sp>
      <p:sp>
        <p:nvSpPr>
          <p:cNvPr id="33799" name="Rectangle 7"/>
          <p:cNvSpPr>
            <a:spLocks noGrp="1" noChangeArrowheads="1"/>
          </p:cNvSpPr>
          <p:nvPr>
            <p:ph type="body" idx="1"/>
          </p:nvPr>
        </p:nvSpPr>
        <p:spPr>
          <a:ln/>
        </p:spPr>
        <p:txBody>
          <a:bodyPr/>
          <a:lstStyle/>
          <a:p>
            <a:pPr>
              <a:spcBef>
                <a:spcPct val="30000"/>
              </a:spcBef>
            </a:pPr>
            <a:endParaRPr lang="x-none" altLang="x-none"/>
          </a:p>
        </p:txBody>
      </p:sp>
    </p:spTree>
    <p:extLst>
      <p:ext uri="{BB962C8B-B14F-4D97-AF65-F5344CB8AC3E}">
        <p14:creationId xmlns:p14="http://schemas.microsoft.com/office/powerpoint/2010/main" val="860401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910013" y="0"/>
            <a:ext cx="294322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891" name="Rectangle 3"/>
          <p:cNvSpPr>
            <a:spLocks noChangeArrowheads="1"/>
          </p:cNvSpPr>
          <p:nvPr/>
        </p:nvSpPr>
        <p:spPr bwMode="auto">
          <a:xfrm>
            <a:off x="3910013" y="8636000"/>
            <a:ext cx="2943225"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a:r>
              <a:rPr lang="en-US" altLang="x-none" sz="1000" i="1"/>
              <a:t>17</a:t>
            </a:r>
          </a:p>
        </p:txBody>
      </p:sp>
      <p:sp>
        <p:nvSpPr>
          <p:cNvPr id="37892" name="Rectangle 4"/>
          <p:cNvSpPr>
            <a:spLocks noChangeArrowheads="1"/>
          </p:cNvSpPr>
          <p:nvPr/>
        </p:nvSpPr>
        <p:spPr bwMode="auto">
          <a:xfrm>
            <a:off x="3175" y="8636000"/>
            <a:ext cx="2943225"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893" name="Rectangle 5"/>
          <p:cNvSpPr>
            <a:spLocks noChangeArrowheads="1"/>
          </p:cNvSpPr>
          <p:nvPr/>
        </p:nvSpPr>
        <p:spPr bwMode="auto">
          <a:xfrm>
            <a:off x="3175" y="0"/>
            <a:ext cx="294322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894" name="Rectangle 6"/>
          <p:cNvSpPr>
            <a:spLocks noGrp="1" noRot="1" noChangeAspect="1" noChangeArrowheads="1" noTextEdit="1"/>
          </p:cNvSpPr>
          <p:nvPr>
            <p:ph type="sldImg"/>
          </p:nvPr>
        </p:nvSpPr>
        <p:spPr>
          <a:xfrm>
            <a:off x="393700" y="692150"/>
            <a:ext cx="6070600" cy="3416300"/>
          </a:xfrm>
          <a:ln cap="flat"/>
        </p:spPr>
      </p:sp>
      <p:sp>
        <p:nvSpPr>
          <p:cNvPr id="37895" name="Rectangle 7"/>
          <p:cNvSpPr>
            <a:spLocks noGrp="1" noChangeArrowheads="1"/>
          </p:cNvSpPr>
          <p:nvPr>
            <p:ph type="body" idx="1"/>
          </p:nvPr>
        </p:nvSpPr>
        <p:spPr>
          <a:ln/>
        </p:spPr>
        <p:txBody>
          <a:bodyPr/>
          <a:lstStyle/>
          <a:p>
            <a:pPr>
              <a:spcBef>
                <a:spcPct val="30000"/>
              </a:spcBef>
            </a:pPr>
            <a:endParaRPr lang="x-none" altLang="x-none"/>
          </a:p>
        </p:txBody>
      </p:sp>
    </p:spTree>
    <p:extLst>
      <p:ext uri="{BB962C8B-B14F-4D97-AF65-F5344CB8AC3E}">
        <p14:creationId xmlns:p14="http://schemas.microsoft.com/office/powerpoint/2010/main" val="1986658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92C223-0DDE-B74C-9F4D-15425A5CE48F}" type="datetimeFigureOut">
              <a:rPr lang="en-US" smtClean="0"/>
              <a:t>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CAD75-69C6-E146-AF6C-4C304BA132C5}" type="slidenum">
              <a:rPr lang="en-US" smtClean="0"/>
              <a:t>‹#›</a:t>
            </a:fld>
            <a:endParaRPr lang="en-US"/>
          </a:p>
        </p:txBody>
      </p:sp>
    </p:spTree>
    <p:extLst>
      <p:ext uri="{BB962C8B-B14F-4D97-AF65-F5344CB8AC3E}">
        <p14:creationId xmlns:p14="http://schemas.microsoft.com/office/powerpoint/2010/main" val="435721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92C223-0DDE-B74C-9F4D-15425A5CE48F}" type="datetimeFigureOut">
              <a:rPr lang="en-US" smtClean="0"/>
              <a:t>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CAD75-69C6-E146-AF6C-4C304BA132C5}" type="slidenum">
              <a:rPr lang="en-US" smtClean="0"/>
              <a:t>‹#›</a:t>
            </a:fld>
            <a:endParaRPr lang="en-US"/>
          </a:p>
        </p:txBody>
      </p:sp>
    </p:spTree>
    <p:extLst>
      <p:ext uri="{BB962C8B-B14F-4D97-AF65-F5344CB8AC3E}">
        <p14:creationId xmlns:p14="http://schemas.microsoft.com/office/powerpoint/2010/main" val="81245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92C223-0DDE-B74C-9F4D-15425A5CE48F}" type="datetimeFigureOut">
              <a:rPr lang="en-US" smtClean="0"/>
              <a:t>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CAD75-69C6-E146-AF6C-4C304BA132C5}" type="slidenum">
              <a:rPr lang="en-US" smtClean="0"/>
              <a:t>‹#›</a:t>
            </a:fld>
            <a:endParaRPr lang="en-US"/>
          </a:p>
        </p:txBody>
      </p:sp>
    </p:spTree>
    <p:extLst>
      <p:ext uri="{BB962C8B-B14F-4D97-AF65-F5344CB8AC3E}">
        <p14:creationId xmlns:p14="http://schemas.microsoft.com/office/powerpoint/2010/main" val="184359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92C223-0DDE-B74C-9F4D-15425A5CE48F}" type="datetimeFigureOut">
              <a:rPr lang="en-US" smtClean="0"/>
              <a:t>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CAD75-69C6-E146-AF6C-4C304BA132C5}" type="slidenum">
              <a:rPr lang="en-US" smtClean="0"/>
              <a:t>‹#›</a:t>
            </a:fld>
            <a:endParaRPr lang="en-US"/>
          </a:p>
        </p:txBody>
      </p:sp>
    </p:spTree>
    <p:extLst>
      <p:ext uri="{BB962C8B-B14F-4D97-AF65-F5344CB8AC3E}">
        <p14:creationId xmlns:p14="http://schemas.microsoft.com/office/powerpoint/2010/main" val="255308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92C223-0DDE-B74C-9F4D-15425A5CE48F}" type="datetimeFigureOut">
              <a:rPr lang="en-US" smtClean="0"/>
              <a:t>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CAD75-69C6-E146-AF6C-4C304BA132C5}" type="slidenum">
              <a:rPr lang="en-US" smtClean="0"/>
              <a:t>‹#›</a:t>
            </a:fld>
            <a:endParaRPr lang="en-US"/>
          </a:p>
        </p:txBody>
      </p:sp>
    </p:spTree>
    <p:extLst>
      <p:ext uri="{BB962C8B-B14F-4D97-AF65-F5344CB8AC3E}">
        <p14:creationId xmlns:p14="http://schemas.microsoft.com/office/powerpoint/2010/main" val="295985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92C223-0DDE-B74C-9F4D-15425A5CE48F}" type="datetimeFigureOut">
              <a:rPr lang="en-US" smtClean="0"/>
              <a:t>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CAD75-69C6-E146-AF6C-4C304BA132C5}" type="slidenum">
              <a:rPr lang="en-US" smtClean="0"/>
              <a:t>‹#›</a:t>
            </a:fld>
            <a:endParaRPr lang="en-US"/>
          </a:p>
        </p:txBody>
      </p:sp>
    </p:spTree>
    <p:extLst>
      <p:ext uri="{BB962C8B-B14F-4D97-AF65-F5344CB8AC3E}">
        <p14:creationId xmlns:p14="http://schemas.microsoft.com/office/powerpoint/2010/main" val="1059667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92C223-0DDE-B74C-9F4D-15425A5CE48F}" type="datetimeFigureOut">
              <a:rPr lang="en-US" smtClean="0"/>
              <a:t>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6CAD75-69C6-E146-AF6C-4C304BA132C5}" type="slidenum">
              <a:rPr lang="en-US" smtClean="0"/>
              <a:t>‹#›</a:t>
            </a:fld>
            <a:endParaRPr lang="en-US"/>
          </a:p>
        </p:txBody>
      </p:sp>
    </p:spTree>
    <p:extLst>
      <p:ext uri="{BB962C8B-B14F-4D97-AF65-F5344CB8AC3E}">
        <p14:creationId xmlns:p14="http://schemas.microsoft.com/office/powerpoint/2010/main" val="756577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92C223-0DDE-B74C-9F4D-15425A5CE48F}" type="datetimeFigureOut">
              <a:rPr lang="en-US" smtClean="0"/>
              <a:t>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6CAD75-69C6-E146-AF6C-4C304BA132C5}" type="slidenum">
              <a:rPr lang="en-US" smtClean="0"/>
              <a:t>‹#›</a:t>
            </a:fld>
            <a:endParaRPr lang="en-US"/>
          </a:p>
        </p:txBody>
      </p:sp>
    </p:spTree>
    <p:extLst>
      <p:ext uri="{BB962C8B-B14F-4D97-AF65-F5344CB8AC3E}">
        <p14:creationId xmlns:p14="http://schemas.microsoft.com/office/powerpoint/2010/main" val="555049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2C223-0DDE-B74C-9F4D-15425A5CE48F}" type="datetimeFigureOut">
              <a:rPr lang="en-US" smtClean="0"/>
              <a:t>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6CAD75-69C6-E146-AF6C-4C304BA132C5}" type="slidenum">
              <a:rPr lang="en-US" smtClean="0"/>
              <a:t>‹#›</a:t>
            </a:fld>
            <a:endParaRPr lang="en-US"/>
          </a:p>
        </p:txBody>
      </p:sp>
    </p:spTree>
    <p:extLst>
      <p:ext uri="{BB962C8B-B14F-4D97-AF65-F5344CB8AC3E}">
        <p14:creationId xmlns:p14="http://schemas.microsoft.com/office/powerpoint/2010/main" val="4650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92C223-0DDE-B74C-9F4D-15425A5CE48F}" type="datetimeFigureOut">
              <a:rPr lang="en-US" smtClean="0"/>
              <a:t>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CAD75-69C6-E146-AF6C-4C304BA132C5}" type="slidenum">
              <a:rPr lang="en-US" smtClean="0"/>
              <a:t>‹#›</a:t>
            </a:fld>
            <a:endParaRPr lang="en-US"/>
          </a:p>
        </p:txBody>
      </p:sp>
    </p:spTree>
    <p:extLst>
      <p:ext uri="{BB962C8B-B14F-4D97-AF65-F5344CB8AC3E}">
        <p14:creationId xmlns:p14="http://schemas.microsoft.com/office/powerpoint/2010/main" val="2071559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92C223-0DDE-B74C-9F4D-15425A5CE48F}" type="datetimeFigureOut">
              <a:rPr lang="en-US" smtClean="0"/>
              <a:t>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CAD75-69C6-E146-AF6C-4C304BA132C5}" type="slidenum">
              <a:rPr lang="en-US" smtClean="0"/>
              <a:t>‹#›</a:t>
            </a:fld>
            <a:endParaRPr lang="en-US"/>
          </a:p>
        </p:txBody>
      </p:sp>
    </p:spTree>
    <p:extLst>
      <p:ext uri="{BB962C8B-B14F-4D97-AF65-F5344CB8AC3E}">
        <p14:creationId xmlns:p14="http://schemas.microsoft.com/office/powerpoint/2010/main" val="16931270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2C223-0DDE-B74C-9F4D-15425A5CE48F}" type="datetimeFigureOut">
              <a:rPr lang="en-US" smtClean="0"/>
              <a:t>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6CAD75-69C6-E146-AF6C-4C304BA132C5}" type="slidenum">
              <a:rPr lang="en-US" smtClean="0"/>
              <a:t>‹#›</a:t>
            </a:fld>
            <a:endParaRPr lang="en-US"/>
          </a:p>
        </p:txBody>
      </p:sp>
    </p:spTree>
    <p:extLst>
      <p:ext uri="{BB962C8B-B14F-4D97-AF65-F5344CB8AC3E}">
        <p14:creationId xmlns:p14="http://schemas.microsoft.com/office/powerpoint/2010/main" val="1858997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jon.oberheide.org/files/sigcomm10-interdomain.pdf" TargetMode="External"/><Relationship Id="rId4" Type="http://schemas.openxmlformats.org/officeDocument/2006/relationships/hyperlink" Target="https://spectrum.ieee.org/telecom/internet/a-better-way-to-organize-the-internet-contentcentric-networking" TargetMode="External"/><Relationship Id="rId1" Type="http://schemas.openxmlformats.org/officeDocument/2006/relationships/slideLayout" Target="../slideLayouts/slideLayout2.xml"/><Relationship Id="rId2" Type="http://schemas.openxmlformats.org/officeDocument/2006/relationships/hyperlink" Target="https://qz.com/742474/how-streaming-video-changed-the-shape-of-the-interne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oleObject" Target="../embeddings/oleObject1.bin"/><Relationship Id="rId5" Type="http://schemas.openxmlformats.org/officeDocument/2006/relationships/image" Target="../media/image3.wmf"/><Relationship Id="rId6"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Interconnection and Peering:</a:t>
            </a:r>
            <a:br>
              <a:rPr lang="en-US" dirty="0" smtClean="0"/>
            </a:br>
            <a:r>
              <a:rPr lang="en-US" dirty="0" smtClean="0"/>
              <a:t>Then and Now</a:t>
            </a:r>
            <a:endParaRPr lang="en-US" dirty="0"/>
          </a:p>
        </p:txBody>
      </p:sp>
      <p:sp>
        <p:nvSpPr>
          <p:cNvPr id="3" name="Subtitle 2"/>
          <p:cNvSpPr>
            <a:spLocks noGrp="1"/>
          </p:cNvSpPr>
          <p:nvPr>
            <p:ph type="subTitle" idx="1"/>
          </p:nvPr>
        </p:nvSpPr>
        <p:spPr>
          <a:xfrm>
            <a:off x="2655217" y="4742682"/>
            <a:ext cx="9144000" cy="1655762"/>
          </a:xfrm>
        </p:spPr>
        <p:txBody>
          <a:bodyPr>
            <a:normAutofit/>
          </a:bodyPr>
          <a:lstStyle/>
          <a:p>
            <a:pPr algn="r"/>
            <a:r>
              <a:rPr lang="en-US" sz="1800" dirty="0" smtClean="0">
                <a:solidFill>
                  <a:schemeClr val="bg1">
                    <a:lumMod val="65000"/>
                  </a:schemeClr>
                </a:solidFill>
                <a:latin typeface="AhnbergHand" charset="0"/>
                <a:ea typeface="AhnbergHand" charset="0"/>
                <a:cs typeface="AhnbergHand" charset="0"/>
              </a:rPr>
              <a:t>Geoff Huston</a:t>
            </a:r>
          </a:p>
          <a:p>
            <a:pPr algn="r"/>
            <a:r>
              <a:rPr lang="en-US" sz="1800" dirty="0" smtClean="0">
                <a:solidFill>
                  <a:schemeClr val="bg1">
                    <a:lumMod val="65000"/>
                  </a:schemeClr>
                </a:solidFill>
                <a:latin typeface="AhnbergHand" charset="0"/>
                <a:ea typeface="AhnbergHand" charset="0"/>
                <a:cs typeface="AhnbergHand" charset="0"/>
              </a:rPr>
              <a:t>APNIC</a:t>
            </a:r>
            <a:endParaRPr lang="en-US" sz="1800" dirty="0">
              <a:solidFill>
                <a:schemeClr val="bg1">
                  <a:lumMod val="65000"/>
                </a:schemeClr>
              </a:solidFill>
              <a:latin typeface="AhnbergHand" charset="0"/>
              <a:ea typeface="AhnbergHand" charset="0"/>
              <a:cs typeface="AhnbergHand" charset="0"/>
            </a:endParaRPr>
          </a:p>
        </p:txBody>
      </p:sp>
    </p:spTree>
    <p:extLst>
      <p:ext uri="{BB962C8B-B14F-4D97-AF65-F5344CB8AC3E}">
        <p14:creationId xmlns:p14="http://schemas.microsoft.com/office/powerpoint/2010/main" val="1338752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51665" y="0"/>
            <a:ext cx="13043665" cy="6869430"/>
            <a:chOff x="-810687" y="5504"/>
            <a:chExt cx="13043665" cy="6869430"/>
          </a:xfrm>
        </p:grpSpPr>
        <p:sp>
          <p:nvSpPr>
            <p:cNvPr id="5" name="Rectangle 4"/>
            <p:cNvSpPr/>
            <p:nvPr/>
          </p:nvSpPr>
          <p:spPr>
            <a:xfrm>
              <a:off x="40978" y="5504"/>
              <a:ext cx="12192000" cy="6869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1771" t="26046" r="9440" b="-653"/>
            <a:stretch/>
          </p:blipFill>
          <p:spPr>
            <a:xfrm>
              <a:off x="-810687" y="87633"/>
              <a:ext cx="12638619" cy="6770367"/>
            </a:xfrm>
            <a:prstGeom prst="rect">
              <a:avLst/>
            </a:prstGeom>
          </p:spPr>
        </p:pic>
        <p:sp>
          <p:nvSpPr>
            <p:cNvPr id="7" name="Frame 6"/>
            <p:cNvSpPr/>
            <p:nvPr/>
          </p:nvSpPr>
          <p:spPr>
            <a:xfrm>
              <a:off x="579882" y="16934"/>
              <a:ext cx="11327130" cy="6858000"/>
            </a:xfrm>
            <a:prstGeom prst="frame">
              <a:avLst>
                <a:gd name="adj1" fmla="val 10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5714" name="Rectangle 2"/>
          <p:cNvSpPr>
            <a:spLocks noGrp="1" noChangeArrowheads="1"/>
          </p:cNvSpPr>
          <p:nvPr>
            <p:ph type="title" idx="4294967295"/>
          </p:nvPr>
        </p:nvSpPr>
        <p:spPr>
          <a:xfrm>
            <a:off x="1600200" y="365125"/>
            <a:ext cx="9979844" cy="1325563"/>
          </a:xfrm>
        </p:spPr>
        <p:txBody>
          <a:bodyPr/>
          <a:lstStyle/>
          <a:p>
            <a:r>
              <a:rPr lang="en-US" altLang="x-none"/>
              <a:t>Enter the Internet . . .</a:t>
            </a:r>
          </a:p>
        </p:txBody>
      </p:sp>
      <p:sp>
        <p:nvSpPr>
          <p:cNvPr id="115715" name="Rectangle 3"/>
          <p:cNvSpPr>
            <a:spLocks noGrp="1" noChangeArrowheads="1"/>
          </p:cNvSpPr>
          <p:nvPr>
            <p:ph type="body" idx="4294967295"/>
          </p:nvPr>
        </p:nvSpPr>
        <p:spPr>
          <a:xfrm>
            <a:off x="1371600" y="1973683"/>
            <a:ext cx="9582346" cy="3913933"/>
          </a:xfrm>
        </p:spPr>
        <p:txBody>
          <a:bodyPr>
            <a:normAutofit fontScale="92500" lnSpcReduction="10000"/>
          </a:bodyPr>
          <a:lstStyle/>
          <a:p>
            <a:r>
              <a:rPr lang="en-US" altLang="x-none" dirty="0"/>
              <a:t>In the Internet there is no readily identifiable uniform </a:t>
            </a:r>
            <a:r>
              <a:rPr lang="en-US" altLang="x-none" dirty="0" smtClean="0"/>
              <a:t>service transaction</a:t>
            </a:r>
            <a:endParaRPr lang="en-US" altLang="x-none" dirty="0"/>
          </a:p>
          <a:p>
            <a:pPr lvl="1"/>
            <a:r>
              <a:rPr lang="en-US" altLang="x-none" dirty="0" smtClean="0"/>
              <a:t>There is no “call” or similar compound service transaction</a:t>
            </a:r>
          </a:p>
          <a:p>
            <a:pPr lvl="1"/>
            <a:r>
              <a:rPr lang="en-US" altLang="x-none" dirty="0" smtClean="0"/>
              <a:t>There is no “caller” and no “recipient”</a:t>
            </a:r>
          </a:p>
          <a:p>
            <a:r>
              <a:rPr lang="en-US" altLang="x-none" dirty="0" smtClean="0"/>
              <a:t>Customers pay their ISP to both send and receive IP packets on their behalf</a:t>
            </a:r>
          </a:p>
          <a:p>
            <a:r>
              <a:rPr lang="en-US" altLang="x-none" dirty="0" smtClean="0"/>
              <a:t>What happens when customers in different network exchange packets?</a:t>
            </a:r>
          </a:p>
          <a:p>
            <a:r>
              <a:rPr lang="en-US" altLang="x-none" dirty="0" smtClean="0"/>
              <a:t>Could we map each service transaction to the transit of a single packet (packet accounting)</a:t>
            </a:r>
          </a:p>
        </p:txBody>
      </p:sp>
      <p:sp>
        <p:nvSpPr>
          <p:cNvPr id="8" name="Rectangle 2"/>
          <p:cNvSpPr>
            <a:spLocks noChangeArrowheads="1"/>
          </p:cNvSpPr>
          <p:nvPr/>
        </p:nvSpPr>
        <p:spPr bwMode="auto">
          <a:xfrm>
            <a:off x="695227" y="6470731"/>
            <a:ext cx="3505200" cy="227012"/>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9" name="Group 11"/>
          <p:cNvGrpSpPr>
            <a:grpSpLocks/>
          </p:cNvGrpSpPr>
          <p:nvPr/>
        </p:nvGrpSpPr>
        <p:grpSpPr bwMode="auto">
          <a:xfrm>
            <a:off x="4548090" y="6588206"/>
            <a:ext cx="4332287" cy="65087"/>
            <a:chOff x="2859" y="4251"/>
            <a:chExt cx="2729" cy="41"/>
          </a:xfrm>
        </p:grpSpPr>
        <p:sp>
          <p:nvSpPr>
            <p:cNvPr id="10" name="Oval 9"/>
            <p:cNvSpPr>
              <a:spLocks noChangeArrowheads="1"/>
            </p:cNvSpPr>
            <p:nvPr/>
          </p:nvSpPr>
          <p:spPr bwMode="auto">
            <a:xfrm>
              <a:off x="285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Oval 10"/>
            <p:cNvSpPr>
              <a:spLocks noChangeArrowheads="1"/>
            </p:cNvSpPr>
            <p:nvPr/>
          </p:nvSpPr>
          <p:spPr bwMode="auto">
            <a:xfrm>
              <a:off x="324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Oval 11"/>
            <p:cNvSpPr>
              <a:spLocks noChangeArrowheads="1"/>
            </p:cNvSpPr>
            <p:nvPr/>
          </p:nvSpPr>
          <p:spPr bwMode="auto">
            <a:xfrm>
              <a:off x="362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Oval 12"/>
            <p:cNvSpPr>
              <a:spLocks noChangeArrowheads="1"/>
            </p:cNvSpPr>
            <p:nvPr/>
          </p:nvSpPr>
          <p:spPr bwMode="auto">
            <a:xfrm>
              <a:off x="4011"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Oval 13"/>
            <p:cNvSpPr>
              <a:spLocks noChangeArrowheads="1"/>
            </p:cNvSpPr>
            <p:nvPr/>
          </p:nvSpPr>
          <p:spPr bwMode="auto">
            <a:xfrm>
              <a:off x="4395"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Oval 14"/>
            <p:cNvSpPr>
              <a:spLocks noChangeArrowheads="1"/>
            </p:cNvSpPr>
            <p:nvPr/>
          </p:nvSpPr>
          <p:spPr bwMode="auto">
            <a:xfrm>
              <a:off x="477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Oval 15"/>
            <p:cNvSpPr>
              <a:spLocks noChangeArrowheads="1"/>
            </p:cNvSpPr>
            <p:nvPr/>
          </p:nvSpPr>
          <p:spPr bwMode="auto">
            <a:xfrm>
              <a:off x="516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Oval 16"/>
            <p:cNvSpPr>
              <a:spLocks noChangeArrowheads="1"/>
            </p:cNvSpPr>
            <p:nvPr/>
          </p:nvSpPr>
          <p:spPr bwMode="auto">
            <a:xfrm>
              <a:off x="554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8" name="Rectangle 12"/>
          <p:cNvSpPr>
            <a:spLocks noChangeArrowheads="1"/>
          </p:cNvSpPr>
          <p:nvPr/>
        </p:nvSpPr>
        <p:spPr bwMode="auto">
          <a:xfrm>
            <a:off x="762000" y="820150"/>
            <a:ext cx="457200" cy="7620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 name="Oval 13"/>
          <p:cNvSpPr>
            <a:spLocks noChangeArrowheads="1"/>
          </p:cNvSpPr>
          <p:nvPr/>
        </p:nvSpPr>
        <p:spPr bwMode="auto">
          <a:xfrm>
            <a:off x="804863" y="175625"/>
            <a:ext cx="66675" cy="66675"/>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 name="Oval 14"/>
          <p:cNvSpPr>
            <a:spLocks noChangeArrowheads="1"/>
          </p:cNvSpPr>
          <p:nvPr/>
        </p:nvSpPr>
        <p:spPr bwMode="auto">
          <a:xfrm>
            <a:off x="804863" y="405812"/>
            <a:ext cx="66675" cy="65088"/>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 name="Oval 15"/>
          <p:cNvSpPr>
            <a:spLocks noChangeArrowheads="1"/>
          </p:cNvSpPr>
          <p:nvPr/>
        </p:nvSpPr>
        <p:spPr bwMode="auto">
          <a:xfrm>
            <a:off x="804863" y="632825"/>
            <a:ext cx="66675" cy="65087"/>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Oval 18"/>
          <p:cNvSpPr>
            <a:spLocks noChangeArrowheads="1"/>
          </p:cNvSpPr>
          <p:nvPr/>
        </p:nvSpPr>
        <p:spPr bwMode="auto">
          <a:xfrm>
            <a:off x="13716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 name="Oval 19"/>
          <p:cNvSpPr>
            <a:spLocks noChangeArrowheads="1"/>
          </p:cNvSpPr>
          <p:nvPr/>
        </p:nvSpPr>
        <p:spPr bwMode="auto">
          <a:xfrm>
            <a:off x="16002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 name="Oval 20"/>
          <p:cNvSpPr>
            <a:spLocks noChangeArrowheads="1"/>
          </p:cNvSpPr>
          <p:nvPr/>
        </p:nvSpPr>
        <p:spPr bwMode="auto">
          <a:xfrm>
            <a:off x="18288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590574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861489" y="5504"/>
            <a:ext cx="13043665" cy="6869430"/>
            <a:chOff x="-810687" y="5504"/>
            <a:chExt cx="13043665" cy="6869430"/>
          </a:xfrm>
        </p:grpSpPr>
        <p:sp>
          <p:nvSpPr>
            <p:cNvPr id="22" name="Rectangle 21"/>
            <p:cNvSpPr/>
            <p:nvPr/>
          </p:nvSpPr>
          <p:spPr>
            <a:xfrm>
              <a:off x="40978" y="5504"/>
              <a:ext cx="12192000" cy="6869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l="-11771" t="26046" r="9440" b="-653"/>
            <a:stretch/>
          </p:blipFill>
          <p:spPr>
            <a:xfrm>
              <a:off x="-810687" y="87633"/>
              <a:ext cx="12638619" cy="6770367"/>
            </a:xfrm>
            <a:prstGeom prst="rect">
              <a:avLst/>
            </a:prstGeom>
          </p:spPr>
        </p:pic>
        <p:sp>
          <p:nvSpPr>
            <p:cNvPr id="24" name="Frame 23"/>
            <p:cNvSpPr/>
            <p:nvPr/>
          </p:nvSpPr>
          <p:spPr>
            <a:xfrm>
              <a:off x="579882" y="16934"/>
              <a:ext cx="11327130" cy="6858000"/>
            </a:xfrm>
            <a:prstGeom prst="frame">
              <a:avLst>
                <a:gd name="adj1" fmla="val 10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8786" name="Rectangle 2"/>
          <p:cNvSpPr>
            <a:spLocks noGrp="1" noChangeArrowheads="1"/>
          </p:cNvSpPr>
          <p:nvPr>
            <p:ph type="title" idx="4294967295"/>
          </p:nvPr>
        </p:nvSpPr>
        <p:spPr>
          <a:xfrm>
            <a:off x="1371600" y="365125"/>
            <a:ext cx="9982200" cy="1325563"/>
          </a:xfrm>
        </p:spPr>
        <p:txBody>
          <a:bodyPr/>
          <a:lstStyle/>
          <a:p>
            <a:r>
              <a:rPr lang="en-US" altLang="x-none" dirty="0" smtClean="0"/>
              <a:t>IP Packet Accounting is a failure!</a:t>
            </a:r>
            <a:endParaRPr lang="en-US" altLang="x-none" dirty="0"/>
          </a:p>
        </p:txBody>
      </p:sp>
      <p:sp>
        <p:nvSpPr>
          <p:cNvPr id="118787" name="Rectangle 3"/>
          <p:cNvSpPr>
            <a:spLocks noGrp="1" noChangeArrowheads="1"/>
          </p:cNvSpPr>
          <p:nvPr>
            <p:ph type="body" idx="4294967295"/>
          </p:nvPr>
        </p:nvSpPr>
        <p:spPr>
          <a:xfrm>
            <a:off x="1447800" y="1825625"/>
            <a:ext cx="9906000" cy="4351338"/>
          </a:xfrm>
        </p:spPr>
        <p:txBody>
          <a:bodyPr/>
          <a:lstStyle/>
          <a:p>
            <a:pPr marL="0" indent="0">
              <a:buNone/>
            </a:pPr>
            <a:r>
              <a:rPr lang="en-US" altLang="x-none" dirty="0"/>
              <a:t>IP </a:t>
            </a:r>
            <a:r>
              <a:rPr lang="en-US" altLang="x-none" dirty="0" smtClean="0"/>
              <a:t>packets</a:t>
            </a:r>
            <a:endParaRPr lang="en-US" altLang="x-none" dirty="0"/>
          </a:p>
          <a:p>
            <a:pPr lvl="1"/>
            <a:r>
              <a:rPr lang="en-US" altLang="x-none" dirty="0"/>
              <a:t>have a vanishingly small value</a:t>
            </a:r>
          </a:p>
          <a:p>
            <a:pPr lvl="1"/>
            <a:r>
              <a:rPr lang="en-US" altLang="x-none" dirty="0"/>
              <a:t>have no readily identifiable transaction context</a:t>
            </a:r>
          </a:p>
          <a:p>
            <a:pPr lvl="1"/>
            <a:r>
              <a:rPr lang="en-US" altLang="x-none" dirty="0"/>
              <a:t>may not be delivered </a:t>
            </a:r>
          </a:p>
          <a:p>
            <a:pPr lvl="1"/>
            <a:r>
              <a:rPr lang="en-US" altLang="x-none" dirty="0"/>
              <a:t>have </a:t>
            </a:r>
            <a:r>
              <a:rPr lang="en-US" altLang="x-none" dirty="0" smtClean="0"/>
              <a:t>no ability to </a:t>
            </a:r>
            <a:r>
              <a:rPr lang="en-US" altLang="x-none" dirty="0"/>
              <a:t>accumulate </a:t>
            </a:r>
            <a:r>
              <a:rPr lang="en-US" altLang="x-none" dirty="0" smtClean="0"/>
              <a:t>a uniform model of ‘incremental value’</a:t>
            </a:r>
          </a:p>
          <a:p>
            <a:pPr marL="0" indent="0">
              <a:buNone/>
            </a:pPr>
            <a:endParaRPr lang="en-US" altLang="x-none" dirty="0" smtClean="0"/>
          </a:p>
          <a:p>
            <a:pPr marL="0" indent="0">
              <a:buNone/>
            </a:pPr>
            <a:r>
              <a:rPr lang="en-US" altLang="x-none" dirty="0" smtClean="0"/>
              <a:t>Inter-Provider IP packet accounting models</a:t>
            </a:r>
            <a:endParaRPr lang="en-US" altLang="x-none" dirty="0"/>
          </a:p>
          <a:p>
            <a:pPr lvl="1"/>
            <a:r>
              <a:rPr lang="en-US" altLang="x-none" dirty="0" smtClean="0"/>
              <a:t>accrue benefits to inefficient carriers and </a:t>
            </a:r>
            <a:r>
              <a:rPr lang="en-US" altLang="x-none" dirty="0" err="1" smtClean="0"/>
              <a:t>penalise</a:t>
            </a:r>
            <a:r>
              <a:rPr lang="en-US" altLang="x-none" dirty="0" smtClean="0"/>
              <a:t> efficient carriers</a:t>
            </a:r>
          </a:p>
          <a:p>
            <a:pPr lvl="1"/>
            <a:r>
              <a:rPr lang="en-US" altLang="x-none" dirty="0"/>
              <a:t>t</a:t>
            </a:r>
            <a:r>
              <a:rPr lang="en-US" altLang="x-none" dirty="0" smtClean="0"/>
              <a:t>his is the opposite of what benefits consumers! </a:t>
            </a:r>
            <a:endParaRPr lang="en-US" altLang="x-none" dirty="0"/>
          </a:p>
        </p:txBody>
      </p:sp>
      <p:sp>
        <p:nvSpPr>
          <p:cNvPr id="4" name="Rectangle 2"/>
          <p:cNvSpPr>
            <a:spLocks noChangeArrowheads="1"/>
          </p:cNvSpPr>
          <p:nvPr/>
        </p:nvSpPr>
        <p:spPr bwMode="auto">
          <a:xfrm>
            <a:off x="695227" y="6470731"/>
            <a:ext cx="3505200" cy="227012"/>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5" name="Group 11"/>
          <p:cNvGrpSpPr>
            <a:grpSpLocks/>
          </p:cNvGrpSpPr>
          <p:nvPr/>
        </p:nvGrpSpPr>
        <p:grpSpPr bwMode="auto">
          <a:xfrm>
            <a:off x="4548090" y="6588206"/>
            <a:ext cx="4332287" cy="65087"/>
            <a:chOff x="2859" y="4251"/>
            <a:chExt cx="2729" cy="41"/>
          </a:xfrm>
        </p:grpSpPr>
        <p:sp>
          <p:nvSpPr>
            <p:cNvPr id="6" name="Oval 5"/>
            <p:cNvSpPr>
              <a:spLocks noChangeArrowheads="1"/>
            </p:cNvSpPr>
            <p:nvPr/>
          </p:nvSpPr>
          <p:spPr bwMode="auto">
            <a:xfrm>
              <a:off x="285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Oval 6"/>
            <p:cNvSpPr>
              <a:spLocks noChangeArrowheads="1"/>
            </p:cNvSpPr>
            <p:nvPr/>
          </p:nvSpPr>
          <p:spPr bwMode="auto">
            <a:xfrm>
              <a:off x="324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 name="Oval 7"/>
            <p:cNvSpPr>
              <a:spLocks noChangeArrowheads="1"/>
            </p:cNvSpPr>
            <p:nvPr/>
          </p:nvSpPr>
          <p:spPr bwMode="auto">
            <a:xfrm>
              <a:off x="362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 name="Oval 8"/>
            <p:cNvSpPr>
              <a:spLocks noChangeArrowheads="1"/>
            </p:cNvSpPr>
            <p:nvPr/>
          </p:nvSpPr>
          <p:spPr bwMode="auto">
            <a:xfrm>
              <a:off x="4011"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Oval 9"/>
            <p:cNvSpPr>
              <a:spLocks noChangeArrowheads="1"/>
            </p:cNvSpPr>
            <p:nvPr/>
          </p:nvSpPr>
          <p:spPr bwMode="auto">
            <a:xfrm>
              <a:off x="4395"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Oval 10"/>
            <p:cNvSpPr>
              <a:spLocks noChangeArrowheads="1"/>
            </p:cNvSpPr>
            <p:nvPr/>
          </p:nvSpPr>
          <p:spPr bwMode="auto">
            <a:xfrm>
              <a:off x="477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Oval 11"/>
            <p:cNvSpPr>
              <a:spLocks noChangeArrowheads="1"/>
            </p:cNvSpPr>
            <p:nvPr/>
          </p:nvSpPr>
          <p:spPr bwMode="auto">
            <a:xfrm>
              <a:off x="516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Oval 12"/>
            <p:cNvSpPr>
              <a:spLocks noChangeArrowheads="1"/>
            </p:cNvSpPr>
            <p:nvPr/>
          </p:nvSpPr>
          <p:spPr bwMode="auto">
            <a:xfrm>
              <a:off x="554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4" name="Rectangle 12"/>
          <p:cNvSpPr>
            <a:spLocks noChangeArrowheads="1"/>
          </p:cNvSpPr>
          <p:nvPr/>
        </p:nvSpPr>
        <p:spPr bwMode="auto">
          <a:xfrm>
            <a:off x="762000" y="820150"/>
            <a:ext cx="457200" cy="7620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Oval 13"/>
          <p:cNvSpPr>
            <a:spLocks noChangeArrowheads="1"/>
          </p:cNvSpPr>
          <p:nvPr/>
        </p:nvSpPr>
        <p:spPr bwMode="auto">
          <a:xfrm>
            <a:off x="804863" y="175625"/>
            <a:ext cx="66675" cy="66675"/>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Oval 14"/>
          <p:cNvSpPr>
            <a:spLocks noChangeArrowheads="1"/>
          </p:cNvSpPr>
          <p:nvPr/>
        </p:nvSpPr>
        <p:spPr bwMode="auto">
          <a:xfrm>
            <a:off x="804863" y="405812"/>
            <a:ext cx="66675" cy="65088"/>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Oval 15"/>
          <p:cNvSpPr>
            <a:spLocks noChangeArrowheads="1"/>
          </p:cNvSpPr>
          <p:nvPr/>
        </p:nvSpPr>
        <p:spPr bwMode="auto">
          <a:xfrm>
            <a:off x="804863" y="632825"/>
            <a:ext cx="66675" cy="65087"/>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 name="Oval 18"/>
          <p:cNvSpPr>
            <a:spLocks noChangeArrowheads="1"/>
          </p:cNvSpPr>
          <p:nvPr/>
        </p:nvSpPr>
        <p:spPr bwMode="auto">
          <a:xfrm>
            <a:off x="13716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 name="Oval 19"/>
          <p:cNvSpPr>
            <a:spLocks noChangeArrowheads="1"/>
          </p:cNvSpPr>
          <p:nvPr/>
        </p:nvSpPr>
        <p:spPr bwMode="auto">
          <a:xfrm>
            <a:off x="16002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 name="Oval 20"/>
          <p:cNvSpPr>
            <a:spLocks noChangeArrowheads="1"/>
          </p:cNvSpPr>
          <p:nvPr/>
        </p:nvSpPr>
        <p:spPr bwMode="auto">
          <a:xfrm>
            <a:off x="18288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26603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861489" y="5504"/>
            <a:ext cx="13043665" cy="6869430"/>
            <a:chOff x="-810687" y="5504"/>
            <a:chExt cx="13043665" cy="6869430"/>
          </a:xfrm>
        </p:grpSpPr>
        <p:sp>
          <p:nvSpPr>
            <p:cNvPr id="22" name="Rectangle 21"/>
            <p:cNvSpPr/>
            <p:nvPr/>
          </p:nvSpPr>
          <p:spPr>
            <a:xfrm>
              <a:off x="40978" y="5504"/>
              <a:ext cx="12192000" cy="6869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l="-11771" t="26046" r="9440" b="-653"/>
            <a:stretch/>
          </p:blipFill>
          <p:spPr>
            <a:xfrm>
              <a:off x="-810687" y="87633"/>
              <a:ext cx="12638619" cy="6770367"/>
            </a:xfrm>
            <a:prstGeom prst="rect">
              <a:avLst/>
            </a:prstGeom>
          </p:spPr>
        </p:pic>
        <p:sp>
          <p:nvSpPr>
            <p:cNvPr id="24" name="Frame 23"/>
            <p:cNvSpPr/>
            <p:nvPr/>
          </p:nvSpPr>
          <p:spPr>
            <a:xfrm>
              <a:off x="579882" y="16934"/>
              <a:ext cx="11327130" cy="6858000"/>
            </a:xfrm>
            <a:prstGeom prst="frame">
              <a:avLst>
                <a:gd name="adj1" fmla="val 10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8786" name="Rectangle 2"/>
          <p:cNvSpPr>
            <a:spLocks noGrp="1" noChangeArrowheads="1"/>
          </p:cNvSpPr>
          <p:nvPr>
            <p:ph type="title" idx="4294967295"/>
          </p:nvPr>
        </p:nvSpPr>
        <p:spPr>
          <a:xfrm>
            <a:off x="1371600" y="365125"/>
            <a:ext cx="9982200" cy="1325563"/>
          </a:xfrm>
        </p:spPr>
        <p:txBody>
          <a:bodyPr/>
          <a:lstStyle/>
          <a:p>
            <a:r>
              <a:rPr lang="en-US" altLang="x-none" dirty="0" smtClean="0"/>
              <a:t>Can we drop per-service settlements?</a:t>
            </a:r>
            <a:endParaRPr lang="en-US" altLang="x-none" dirty="0"/>
          </a:p>
        </p:txBody>
      </p:sp>
      <p:sp>
        <p:nvSpPr>
          <p:cNvPr id="118787" name="Rectangle 3"/>
          <p:cNvSpPr>
            <a:spLocks noGrp="1" noChangeArrowheads="1"/>
          </p:cNvSpPr>
          <p:nvPr>
            <p:ph type="body" idx="4294967295"/>
          </p:nvPr>
        </p:nvSpPr>
        <p:spPr>
          <a:xfrm>
            <a:off x="1447800" y="1825625"/>
            <a:ext cx="9906000" cy="4351338"/>
          </a:xfrm>
        </p:spPr>
        <p:txBody>
          <a:bodyPr/>
          <a:lstStyle/>
          <a:p>
            <a:pPr marL="0" indent="0">
              <a:buNone/>
            </a:pPr>
            <a:r>
              <a:rPr lang="en-US" altLang="x-none" dirty="0" smtClean="0"/>
              <a:t>The retail model of the Internet is an “access” service, not a usage service</a:t>
            </a:r>
          </a:p>
          <a:p>
            <a:pPr lvl="1"/>
            <a:r>
              <a:rPr lang="en-US" altLang="x-none" dirty="0" smtClean="0"/>
              <a:t>Customers are changed a flat fee for access to the Internet, rather than a charge per sent or received packet, or for variable fees based on the routes miles incurred by the packet</a:t>
            </a:r>
          </a:p>
          <a:p>
            <a:r>
              <a:rPr lang="en-US" altLang="x-none" dirty="0" smtClean="0"/>
              <a:t>Any stable inter-provider connection model needs to be an abstraction of the retail model</a:t>
            </a:r>
          </a:p>
          <a:p>
            <a:pPr lvl="1"/>
            <a:r>
              <a:rPr lang="en-US" altLang="x-none" dirty="0" smtClean="0"/>
              <a:t>Otherwise the differences create opportunities for leverage which generates inefficiencies</a:t>
            </a:r>
          </a:p>
        </p:txBody>
      </p:sp>
      <p:sp>
        <p:nvSpPr>
          <p:cNvPr id="4" name="Rectangle 2"/>
          <p:cNvSpPr>
            <a:spLocks noChangeArrowheads="1"/>
          </p:cNvSpPr>
          <p:nvPr/>
        </p:nvSpPr>
        <p:spPr bwMode="auto">
          <a:xfrm>
            <a:off x="695227" y="6470731"/>
            <a:ext cx="3505200" cy="227012"/>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5" name="Group 11"/>
          <p:cNvGrpSpPr>
            <a:grpSpLocks/>
          </p:cNvGrpSpPr>
          <p:nvPr/>
        </p:nvGrpSpPr>
        <p:grpSpPr bwMode="auto">
          <a:xfrm>
            <a:off x="4548090" y="6588206"/>
            <a:ext cx="4332287" cy="65087"/>
            <a:chOff x="2859" y="4251"/>
            <a:chExt cx="2729" cy="41"/>
          </a:xfrm>
        </p:grpSpPr>
        <p:sp>
          <p:nvSpPr>
            <p:cNvPr id="6" name="Oval 5"/>
            <p:cNvSpPr>
              <a:spLocks noChangeArrowheads="1"/>
            </p:cNvSpPr>
            <p:nvPr/>
          </p:nvSpPr>
          <p:spPr bwMode="auto">
            <a:xfrm>
              <a:off x="285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Oval 6"/>
            <p:cNvSpPr>
              <a:spLocks noChangeArrowheads="1"/>
            </p:cNvSpPr>
            <p:nvPr/>
          </p:nvSpPr>
          <p:spPr bwMode="auto">
            <a:xfrm>
              <a:off x="324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 name="Oval 7"/>
            <p:cNvSpPr>
              <a:spLocks noChangeArrowheads="1"/>
            </p:cNvSpPr>
            <p:nvPr/>
          </p:nvSpPr>
          <p:spPr bwMode="auto">
            <a:xfrm>
              <a:off x="362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 name="Oval 8"/>
            <p:cNvSpPr>
              <a:spLocks noChangeArrowheads="1"/>
            </p:cNvSpPr>
            <p:nvPr/>
          </p:nvSpPr>
          <p:spPr bwMode="auto">
            <a:xfrm>
              <a:off x="4011"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Oval 9"/>
            <p:cNvSpPr>
              <a:spLocks noChangeArrowheads="1"/>
            </p:cNvSpPr>
            <p:nvPr/>
          </p:nvSpPr>
          <p:spPr bwMode="auto">
            <a:xfrm>
              <a:off x="4395"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Oval 10"/>
            <p:cNvSpPr>
              <a:spLocks noChangeArrowheads="1"/>
            </p:cNvSpPr>
            <p:nvPr/>
          </p:nvSpPr>
          <p:spPr bwMode="auto">
            <a:xfrm>
              <a:off x="477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Oval 11"/>
            <p:cNvSpPr>
              <a:spLocks noChangeArrowheads="1"/>
            </p:cNvSpPr>
            <p:nvPr/>
          </p:nvSpPr>
          <p:spPr bwMode="auto">
            <a:xfrm>
              <a:off x="516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Oval 12"/>
            <p:cNvSpPr>
              <a:spLocks noChangeArrowheads="1"/>
            </p:cNvSpPr>
            <p:nvPr/>
          </p:nvSpPr>
          <p:spPr bwMode="auto">
            <a:xfrm>
              <a:off x="554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4" name="Rectangle 12"/>
          <p:cNvSpPr>
            <a:spLocks noChangeArrowheads="1"/>
          </p:cNvSpPr>
          <p:nvPr/>
        </p:nvSpPr>
        <p:spPr bwMode="auto">
          <a:xfrm>
            <a:off x="762000" y="820150"/>
            <a:ext cx="457200" cy="7620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Oval 13"/>
          <p:cNvSpPr>
            <a:spLocks noChangeArrowheads="1"/>
          </p:cNvSpPr>
          <p:nvPr/>
        </p:nvSpPr>
        <p:spPr bwMode="auto">
          <a:xfrm>
            <a:off x="804863" y="175625"/>
            <a:ext cx="66675" cy="66675"/>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Oval 14"/>
          <p:cNvSpPr>
            <a:spLocks noChangeArrowheads="1"/>
          </p:cNvSpPr>
          <p:nvPr/>
        </p:nvSpPr>
        <p:spPr bwMode="auto">
          <a:xfrm>
            <a:off x="804863" y="405812"/>
            <a:ext cx="66675" cy="65088"/>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Oval 15"/>
          <p:cNvSpPr>
            <a:spLocks noChangeArrowheads="1"/>
          </p:cNvSpPr>
          <p:nvPr/>
        </p:nvSpPr>
        <p:spPr bwMode="auto">
          <a:xfrm>
            <a:off x="804863" y="632825"/>
            <a:ext cx="66675" cy="65087"/>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 name="Oval 18"/>
          <p:cNvSpPr>
            <a:spLocks noChangeArrowheads="1"/>
          </p:cNvSpPr>
          <p:nvPr/>
        </p:nvSpPr>
        <p:spPr bwMode="auto">
          <a:xfrm>
            <a:off x="13716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 name="Oval 19"/>
          <p:cNvSpPr>
            <a:spLocks noChangeArrowheads="1"/>
          </p:cNvSpPr>
          <p:nvPr/>
        </p:nvSpPr>
        <p:spPr bwMode="auto">
          <a:xfrm>
            <a:off x="16002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 name="Oval 20"/>
          <p:cNvSpPr>
            <a:spLocks noChangeArrowheads="1"/>
          </p:cNvSpPr>
          <p:nvPr/>
        </p:nvSpPr>
        <p:spPr bwMode="auto">
          <a:xfrm>
            <a:off x="18288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011289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42204" y="-11430"/>
            <a:ext cx="13043665" cy="6869430"/>
            <a:chOff x="-810687" y="5504"/>
            <a:chExt cx="13043665" cy="6869430"/>
          </a:xfrm>
        </p:grpSpPr>
        <p:sp>
          <p:nvSpPr>
            <p:cNvPr id="5" name="Rectangle 4"/>
            <p:cNvSpPr/>
            <p:nvPr/>
          </p:nvSpPr>
          <p:spPr>
            <a:xfrm>
              <a:off x="40978" y="5504"/>
              <a:ext cx="12192000" cy="6869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1771" t="26046" r="9440" b="-653"/>
            <a:stretch/>
          </p:blipFill>
          <p:spPr>
            <a:xfrm>
              <a:off x="-810687" y="87633"/>
              <a:ext cx="12638619" cy="6770367"/>
            </a:xfrm>
            <a:prstGeom prst="rect">
              <a:avLst/>
            </a:prstGeom>
          </p:spPr>
        </p:pic>
        <p:sp>
          <p:nvSpPr>
            <p:cNvPr id="7" name="Frame 6"/>
            <p:cNvSpPr/>
            <p:nvPr/>
          </p:nvSpPr>
          <p:spPr>
            <a:xfrm>
              <a:off x="579882" y="16934"/>
              <a:ext cx="11327130" cy="6858000"/>
            </a:xfrm>
            <a:prstGeom prst="frame">
              <a:avLst>
                <a:gd name="adj1" fmla="val 10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5714" name="Rectangle 2"/>
          <p:cNvSpPr>
            <a:spLocks noGrp="1" noChangeArrowheads="1"/>
          </p:cNvSpPr>
          <p:nvPr>
            <p:ph type="title" idx="4294967295"/>
          </p:nvPr>
        </p:nvSpPr>
        <p:spPr>
          <a:xfrm>
            <a:off x="1600200" y="365125"/>
            <a:ext cx="9979844" cy="1325563"/>
          </a:xfrm>
        </p:spPr>
        <p:txBody>
          <a:bodyPr/>
          <a:lstStyle/>
          <a:p>
            <a:r>
              <a:rPr lang="en-US" altLang="x-none" dirty="0" smtClean="0"/>
              <a:t>Two Party Peering</a:t>
            </a:r>
            <a:endParaRPr lang="en-US" altLang="x-none" dirty="0"/>
          </a:p>
        </p:txBody>
      </p:sp>
      <p:sp>
        <p:nvSpPr>
          <p:cNvPr id="115715" name="Rectangle 3"/>
          <p:cNvSpPr>
            <a:spLocks noGrp="1" noChangeArrowheads="1"/>
          </p:cNvSpPr>
          <p:nvPr>
            <p:ph type="body" idx="4294967295"/>
          </p:nvPr>
        </p:nvSpPr>
        <p:spPr>
          <a:xfrm>
            <a:off x="1371600" y="1973683"/>
            <a:ext cx="9582346" cy="3913933"/>
          </a:xfrm>
        </p:spPr>
        <p:txBody>
          <a:bodyPr>
            <a:normAutofit/>
          </a:bodyPr>
          <a:lstStyle/>
          <a:p>
            <a:r>
              <a:rPr lang="en-US" altLang="x-none" dirty="0" smtClean="0"/>
              <a:t>In a simple case of two ISPs that have similar size, then each customer is meeting their ISPs costs incurred in carrying the packet</a:t>
            </a:r>
          </a:p>
          <a:p>
            <a:r>
              <a:rPr lang="en-US" altLang="x-none" dirty="0" smtClean="0"/>
              <a:t>There is no net imbalance that calls for inter-provider financial settlement</a:t>
            </a:r>
          </a:p>
        </p:txBody>
      </p:sp>
      <p:sp>
        <p:nvSpPr>
          <p:cNvPr id="8" name="Rectangle 2"/>
          <p:cNvSpPr>
            <a:spLocks noChangeArrowheads="1"/>
          </p:cNvSpPr>
          <p:nvPr/>
        </p:nvSpPr>
        <p:spPr bwMode="auto">
          <a:xfrm>
            <a:off x="695227" y="6470731"/>
            <a:ext cx="3505200" cy="227012"/>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9" name="Group 11"/>
          <p:cNvGrpSpPr>
            <a:grpSpLocks/>
          </p:cNvGrpSpPr>
          <p:nvPr/>
        </p:nvGrpSpPr>
        <p:grpSpPr bwMode="auto">
          <a:xfrm>
            <a:off x="4548090" y="6588206"/>
            <a:ext cx="4332287" cy="65087"/>
            <a:chOff x="2859" y="4251"/>
            <a:chExt cx="2729" cy="41"/>
          </a:xfrm>
        </p:grpSpPr>
        <p:sp>
          <p:nvSpPr>
            <p:cNvPr id="10" name="Oval 9"/>
            <p:cNvSpPr>
              <a:spLocks noChangeArrowheads="1"/>
            </p:cNvSpPr>
            <p:nvPr/>
          </p:nvSpPr>
          <p:spPr bwMode="auto">
            <a:xfrm>
              <a:off x="285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Oval 10"/>
            <p:cNvSpPr>
              <a:spLocks noChangeArrowheads="1"/>
            </p:cNvSpPr>
            <p:nvPr/>
          </p:nvSpPr>
          <p:spPr bwMode="auto">
            <a:xfrm>
              <a:off x="324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Oval 11"/>
            <p:cNvSpPr>
              <a:spLocks noChangeArrowheads="1"/>
            </p:cNvSpPr>
            <p:nvPr/>
          </p:nvSpPr>
          <p:spPr bwMode="auto">
            <a:xfrm>
              <a:off x="362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Oval 12"/>
            <p:cNvSpPr>
              <a:spLocks noChangeArrowheads="1"/>
            </p:cNvSpPr>
            <p:nvPr/>
          </p:nvSpPr>
          <p:spPr bwMode="auto">
            <a:xfrm>
              <a:off x="4011"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Oval 13"/>
            <p:cNvSpPr>
              <a:spLocks noChangeArrowheads="1"/>
            </p:cNvSpPr>
            <p:nvPr/>
          </p:nvSpPr>
          <p:spPr bwMode="auto">
            <a:xfrm>
              <a:off x="4395"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Oval 14"/>
            <p:cNvSpPr>
              <a:spLocks noChangeArrowheads="1"/>
            </p:cNvSpPr>
            <p:nvPr/>
          </p:nvSpPr>
          <p:spPr bwMode="auto">
            <a:xfrm>
              <a:off x="477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Oval 15"/>
            <p:cNvSpPr>
              <a:spLocks noChangeArrowheads="1"/>
            </p:cNvSpPr>
            <p:nvPr/>
          </p:nvSpPr>
          <p:spPr bwMode="auto">
            <a:xfrm>
              <a:off x="516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Oval 16"/>
            <p:cNvSpPr>
              <a:spLocks noChangeArrowheads="1"/>
            </p:cNvSpPr>
            <p:nvPr/>
          </p:nvSpPr>
          <p:spPr bwMode="auto">
            <a:xfrm>
              <a:off x="554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8" name="Rectangle 12"/>
          <p:cNvSpPr>
            <a:spLocks noChangeArrowheads="1"/>
          </p:cNvSpPr>
          <p:nvPr/>
        </p:nvSpPr>
        <p:spPr bwMode="auto">
          <a:xfrm>
            <a:off x="762000" y="820150"/>
            <a:ext cx="457200" cy="7620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 name="Oval 13"/>
          <p:cNvSpPr>
            <a:spLocks noChangeArrowheads="1"/>
          </p:cNvSpPr>
          <p:nvPr/>
        </p:nvSpPr>
        <p:spPr bwMode="auto">
          <a:xfrm>
            <a:off x="804863" y="175625"/>
            <a:ext cx="66675" cy="66675"/>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 name="Oval 14"/>
          <p:cNvSpPr>
            <a:spLocks noChangeArrowheads="1"/>
          </p:cNvSpPr>
          <p:nvPr/>
        </p:nvSpPr>
        <p:spPr bwMode="auto">
          <a:xfrm>
            <a:off x="804863" y="405812"/>
            <a:ext cx="66675" cy="65088"/>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 name="Oval 15"/>
          <p:cNvSpPr>
            <a:spLocks noChangeArrowheads="1"/>
          </p:cNvSpPr>
          <p:nvPr/>
        </p:nvSpPr>
        <p:spPr bwMode="auto">
          <a:xfrm>
            <a:off x="804863" y="632825"/>
            <a:ext cx="66675" cy="65087"/>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Oval 18"/>
          <p:cNvSpPr>
            <a:spLocks noChangeArrowheads="1"/>
          </p:cNvSpPr>
          <p:nvPr/>
        </p:nvSpPr>
        <p:spPr bwMode="auto">
          <a:xfrm>
            <a:off x="13716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 name="Oval 19"/>
          <p:cNvSpPr>
            <a:spLocks noChangeArrowheads="1"/>
          </p:cNvSpPr>
          <p:nvPr/>
        </p:nvSpPr>
        <p:spPr bwMode="auto">
          <a:xfrm>
            <a:off x="16002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 name="Oval 20"/>
          <p:cNvSpPr>
            <a:spLocks noChangeArrowheads="1"/>
          </p:cNvSpPr>
          <p:nvPr/>
        </p:nvSpPr>
        <p:spPr bwMode="auto">
          <a:xfrm>
            <a:off x="18288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 name="Rectangle 24"/>
          <p:cNvSpPr>
            <a:spLocks noChangeArrowheads="1"/>
          </p:cNvSpPr>
          <p:nvPr/>
        </p:nvSpPr>
        <p:spPr bwMode="auto">
          <a:xfrm>
            <a:off x="5703441" y="3820135"/>
            <a:ext cx="206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33" name="Group 45"/>
          <p:cNvGrpSpPr>
            <a:grpSpLocks/>
          </p:cNvGrpSpPr>
          <p:nvPr/>
        </p:nvGrpSpPr>
        <p:grpSpPr bwMode="auto">
          <a:xfrm>
            <a:off x="4119116" y="4688498"/>
            <a:ext cx="1735138" cy="454025"/>
            <a:chOff x="1531" y="3235"/>
            <a:chExt cx="1093" cy="286"/>
          </a:xfrm>
        </p:grpSpPr>
        <p:grpSp>
          <p:nvGrpSpPr>
            <p:cNvPr id="209" name="Group 35"/>
            <p:cNvGrpSpPr>
              <a:grpSpLocks/>
            </p:cNvGrpSpPr>
            <p:nvPr/>
          </p:nvGrpSpPr>
          <p:grpSpPr bwMode="auto">
            <a:xfrm>
              <a:off x="1560" y="3249"/>
              <a:ext cx="1064" cy="272"/>
              <a:chOff x="1560" y="3249"/>
              <a:chExt cx="1064" cy="272"/>
            </a:xfrm>
          </p:grpSpPr>
          <p:sp>
            <p:nvSpPr>
              <p:cNvPr id="219" name="Oval 27"/>
              <p:cNvSpPr>
                <a:spLocks noChangeArrowheads="1"/>
              </p:cNvSpPr>
              <p:nvPr/>
            </p:nvSpPr>
            <p:spPr bwMode="auto">
              <a:xfrm>
                <a:off x="1560" y="3335"/>
                <a:ext cx="390" cy="126"/>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0" name="Oval 28"/>
              <p:cNvSpPr>
                <a:spLocks noChangeArrowheads="1"/>
              </p:cNvSpPr>
              <p:nvPr/>
            </p:nvSpPr>
            <p:spPr bwMode="auto">
              <a:xfrm>
                <a:off x="1737" y="3295"/>
                <a:ext cx="390" cy="126"/>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1" name="Oval 29"/>
              <p:cNvSpPr>
                <a:spLocks noChangeArrowheads="1"/>
              </p:cNvSpPr>
              <p:nvPr/>
            </p:nvSpPr>
            <p:spPr bwMode="auto">
              <a:xfrm>
                <a:off x="2114" y="3383"/>
                <a:ext cx="390" cy="124"/>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2" name="Oval 30"/>
              <p:cNvSpPr>
                <a:spLocks noChangeArrowheads="1"/>
              </p:cNvSpPr>
              <p:nvPr/>
            </p:nvSpPr>
            <p:spPr bwMode="auto">
              <a:xfrm>
                <a:off x="2031" y="3317"/>
                <a:ext cx="393" cy="126"/>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3" name="Oval 31"/>
              <p:cNvSpPr>
                <a:spLocks noChangeArrowheads="1"/>
              </p:cNvSpPr>
              <p:nvPr/>
            </p:nvSpPr>
            <p:spPr bwMode="auto">
              <a:xfrm>
                <a:off x="1805" y="3395"/>
                <a:ext cx="390" cy="126"/>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4" name="Oval 32"/>
              <p:cNvSpPr>
                <a:spLocks noChangeArrowheads="1"/>
              </p:cNvSpPr>
              <p:nvPr/>
            </p:nvSpPr>
            <p:spPr bwMode="auto">
              <a:xfrm>
                <a:off x="1927" y="3249"/>
                <a:ext cx="394" cy="126"/>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 name="Oval 33"/>
              <p:cNvSpPr>
                <a:spLocks noChangeArrowheads="1"/>
              </p:cNvSpPr>
              <p:nvPr/>
            </p:nvSpPr>
            <p:spPr bwMode="auto">
              <a:xfrm>
                <a:off x="2153" y="3315"/>
                <a:ext cx="390" cy="126"/>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 name="Oval 34"/>
              <p:cNvSpPr>
                <a:spLocks noChangeArrowheads="1"/>
              </p:cNvSpPr>
              <p:nvPr/>
            </p:nvSpPr>
            <p:spPr bwMode="auto">
              <a:xfrm>
                <a:off x="2234" y="3367"/>
                <a:ext cx="390" cy="126"/>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10" name="Group 44"/>
            <p:cNvGrpSpPr>
              <a:grpSpLocks/>
            </p:cNvGrpSpPr>
            <p:nvPr/>
          </p:nvGrpSpPr>
          <p:grpSpPr bwMode="auto">
            <a:xfrm>
              <a:off x="1531" y="3235"/>
              <a:ext cx="1064" cy="272"/>
              <a:chOff x="1531" y="3235"/>
              <a:chExt cx="1064" cy="272"/>
            </a:xfrm>
          </p:grpSpPr>
          <p:sp>
            <p:nvSpPr>
              <p:cNvPr id="211" name="Oval 36"/>
              <p:cNvSpPr>
                <a:spLocks noChangeArrowheads="1"/>
              </p:cNvSpPr>
              <p:nvPr/>
            </p:nvSpPr>
            <p:spPr bwMode="auto">
              <a:xfrm>
                <a:off x="1531" y="3321"/>
                <a:ext cx="390" cy="126"/>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2" name="Oval 37"/>
              <p:cNvSpPr>
                <a:spLocks noChangeArrowheads="1"/>
              </p:cNvSpPr>
              <p:nvPr/>
            </p:nvSpPr>
            <p:spPr bwMode="auto">
              <a:xfrm>
                <a:off x="1708" y="3281"/>
                <a:ext cx="390" cy="126"/>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3" name="Oval 38"/>
              <p:cNvSpPr>
                <a:spLocks noChangeArrowheads="1"/>
              </p:cNvSpPr>
              <p:nvPr/>
            </p:nvSpPr>
            <p:spPr bwMode="auto">
              <a:xfrm>
                <a:off x="2085" y="3369"/>
                <a:ext cx="390" cy="124"/>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4" name="Oval 39"/>
              <p:cNvSpPr>
                <a:spLocks noChangeArrowheads="1"/>
              </p:cNvSpPr>
              <p:nvPr/>
            </p:nvSpPr>
            <p:spPr bwMode="auto">
              <a:xfrm>
                <a:off x="2002" y="3303"/>
                <a:ext cx="393" cy="126"/>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 name="Oval 40"/>
              <p:cNvSpPr>
                <a:spLocks noChangeArrowheads="1"/>
              </p:cNvSpPr>
              <p:nvPr/>
            </p:nvSpPr>
            <p:spPr bwMode="auto">
              <a:xfrm>
                <a:off x="1776" y="3381"/>
                <a:ext cx="390" cy="126"/>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6" name="Oval 41"/>
              <p:cNvSpPr>
                <a:spLocks noChangeArrowheads="1"/>
              </p:cNvSpPr>
              <p:nvPr/>
            </p:nvSpPr>
            <p:spPr bwMode="auto">
              <a:xfrm>
                <a:off x="1898" y="3235"/>
                <a:ext cx="394" cy="126"/>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7" name="Oval 42"/>
              <p:cNvSpPr>
                <a:spLocks noChangeArrowheads="1"/>
              </p:cNvSpPr>
              <p:nvPr/>
            </p:nvSpPr>
            <p:spPr bwMode="auto">
              <a:xfrm>
                <a:off x="2124" y="3301"/>
                <a:ext cx="390" cy="126"/>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8" name="Oval 43"/>
              <p:cNvSpPr>
                <a:spLocks noChangeArrowheads="1"/>
              </p:cNvSpPr>
              <p:nvPr/>
            </p:nvSpPr>
            <p:spPr bwMode="auto">
              <a:xfrm>
                <a:off x="2205" y="3353"/>
                <a:ext cx="390" cy="126"/>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nvGrpSpPr>
          <p:cNvPr id="35" name="Group 61"/>
          <p:cNvGrpSpPr>
            <a:grpSpLocks/>
          </p:cNvGrpSpPr>
          <p:nvPr/>
        </p:nvGrpSpPr>
        <p:grpSpPr bwMode="auto">
          <a:xfrm>
            <a:off x="4800154" y="4598010"/>
            <a:ext cx="425450" cy="176213"/>
            <a:chOff x="1960" y="3178"/>
            <a:chExt cx="268" cy="111"/>
          </a:xfrm>
        </p:grpSpPr>
        <p:sp>
          <p:nvSpPr>
            <p:cNvPr id="195" name="Oval 54"/>
            <p:cNvSpPr>
              <a:spLocks noChangeArrowheads="1"/>
            </p:cNvSpPr>
            <p:nvPr/>
          </p:nvSpPr>
          <p:spPr bwMode="auto">
            <a:xfrm>
              <a:off x="1966" y="3211"/>
              <a:ext cx="260" cy="78"/>
            </a:xfrm>
            <a:prstGeom prst="ellipse">
              <a:avLst/>
            </a:prstGeom>
            <a:gradFill rotWithShape="0">
              <a:gsLst>
                <a:gs pos="0">
                  <a:srgbClr val="FF3300">
                    <a:gamma/>
                    <a:shade val="69804"/>
                    <a:invGamma/>
                  </a:srgbClr>
                </a:gs>
                <a:gs pos="50000">
                  <a:srgbClr val="FF3300"/>
                </a:gs>
                <a:gs pos="100000">
                  <a:srgbClr val="FF3300">
                    <a:gamma/>
                    <a:shade val="69804"/>
                    <a:invGamma/>
                  </a:srgbClr>
                </a:gs>
              </a:gsLst>
              <a:lin ang="0" scaled="1"/>
            </a:gra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6" name="Rectangle 55"/>
            <p:cNvSpPr>
              <a:spLocks noChangeArrowheads="1"/>
            </p:cNvSpPr>
            <p:nvPr/>
          </p:nvSpPr>
          <p:spPr bwMode="auto">
            <a:xfrm>
              <a:off x="1960" y="3220"/>
              <a:ext cx="268" cy="31"/>
            </a:xfrm>
            <a:prstGeom prst="rect">
              <a:avLst/>
            </a:prstGeom>
            <a:gradFill rotWithShape="0">
              <a:gsLst>
                <a:gs pos="0">
                  <a:srgbClr val="FF3300">
                    <a:gamma/>
                    <a:shade val="69804"/>
                    <a:invGamma/>
                  </a:srgbClr>
                </a:gs>
                <a:gs pos="50000">
                  <a:srgbClr val="FF3300"/>
                </a:gs>
                <a:gs pos="100000">
                  <a:srgbClr val="FF3300">
                    <a:gamma/>
                    <a:shade val="69804"/>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 name="Oval 56"/>
            <p:cNvSpPr>
              <a:spLocks noChangeArrowheads="1"/>
            </p:cNvSpPr>
            <p:nvPr/>
          </p:nvSpPr>
          <p:spPr bwMode="auto">
            <a:xfrm>
              <a:off x="1966" y="3179"/>
              <a:ext cx="260" cy="78"/>
            </a:xfrm>
            <a:prstGeom prst="ellipse">
              <a:avLst/>
            </a:prstGeom>
            <a:solidFill>
              <a:srgbClr val="FF3300"/>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8" name="Freeform 57"/>
            <p:cNvSpPr>
              <a:spLocks/>
            </p:cNvSpPr>
            <p:nvPr/>
          </p:nvSpPr>
          <p:spPr bwMode="auto">
            <a:xfrm>
              <a:off x="1966" y="3195"/>
              <a:ext cx="113" cy="40"/>
            </a:xfrm>
            <a:custGeom>
              <a:avLst/>
              <a:gdLst>
                <a:gd name="T0" fmla="*/ 2 w 113"/>
                <a:gd name="T1" fmla="*/ 10 h 40"/>
                <a:gd name="T2" fmla="*/ 71 w 113"/>
                <a:gd name="T3" fmla="*/ 10 h 40"/>
                <a:gd name="T4" fmla="*/ 74 w 113"/>
                <a:gd name="T5" fmla="*/ 0 h 40"/>
                <a:gd name="T6" fmla="*/ 112 w 113"/>
                <a:gd name="T7" fmla="*/ 19 h 40"/>
                <a:gd name="T8" fmla="*/ 66 w 113"/>
                <a:gd name="T9" fmla="*/ 39 h 40"/>
                <a:gd name="T10" fmla="*/ 66 w 113"/>
                <a:gd name="T11" fmla="*/ 30 h 40"/>
                <a:gd name="T12" fmla="*/ 0 w 113"/>
                <a:gd name="T13" fmla="*/ 30 h 40"/>
                <a:gd name="T14" fmla="*/ 0 w 113"/>
                <a:gd name="T15" fmla="*/ 19 h 40"/>
                <a:gd name="T16" fmla="*/ 2 w 113"/>
                <a:gd name="T17"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40">
                  <a:moveTo>
                    <a:pt x="2" y="10"/>
                  </a:moveTo>
                  <a:lnTo>
                    <a:pt x="71" y="10"/>
                  </a:lnTo>
                  <a:lnTo>
                    <a:pt x="74" y="0"/>
                  </a:lnTo>
                  <a:lnTo>
                    <a:pt x="112" y="19"/>
                  </a:lnTo>
                  <a:lnTo>
                    <a:pt x="66" y="39"/>
                  </a:lnTo>
                  <a:lnTo>
                    <a:pt x="66" y="30"/>
                  </a:lnTo>
                  <a:lnTo>
                    <a:pt x="0" y="30"/>
                  </a:lnTo>
                  <a:lnTo>
                    <a:pt x="0" y="19"/>
                  </a:lnTo>
                  <a:lnTo>
                    <a:pt x="2" y="1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9" name="Freeform 58"/>
            <p:cNvSpPr>
              <a:spLocks/>
            </p:cNvSpPr>
            <p:nvPr/>
          </p:nvSpPr>
          <p:spPr bwMode="auto">
            <a:xfrm>
              <a:off x="2109" y="3197"/>
              <a:ext cx="113" cy="39"/>
            </a:xfrm>
            <a:custGeom>
              <a:avLst/>
              <a:gdLst>
                <a:gd name="T0" fmla="*/ 107 w 113"/>
                <a:gd name="T1" fmla="*/ 10 h 39"/>
                <a:gd name="T2" fmla="*/ 41 w 113"/>
                <a:gd name="T3" fmla="*/ 10 h 39"/>
                <a:gd name="T4" fmla="*/ 38 w 113"/>
                <a:gd name="T5" fmla="*/ 0 h 39"/>
                <a:gd name="T6" fmla="*/ 0 w 113"/>
                <a:gd name="T7" fmla="*/ 19 h 39"/>
                <a:gd name="T8" fmla="*/ 46 w 113"/>
                <a:gd name="T9" fmla="*/ 38 h 39"/>
                <a:gd name="T10" fmla="*/ 43 w 113"/>
                <a:gd name="T11" fmla="*/ 28 h 39"/>
                <a:gd name="T12" fmla="*/ 112 w 113"/>
                <a:gd name="T13" fmla="*/ 28 h 39"/>
                <a:gd name="T14" fmla="*/ 107 w 113"/>
                <a:gd name="T15" fmla="*/ 8 h 39"/>
                <a:gd name="T16" fmla="*/ 107 w 113"/>
                <a:gd name="T17"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39">
                  <a:moveTo>
                    <a:pt x="107" y="10"/>
                  </a:moveTo>
                  <a:lnTo>
                    <a:pt x="41" y="10"/>
                  </a:lnTo>
                  <a:lnTo>
                    <a:pt x="38" y="0"/>
                  </a:lnTo>
                  <a:lnTo>
                    <a:pt x="0" y="19"/>
                  </a:lnTo>
                  <a:lnTo>
                    <a:pt x="46" y="38"/>
                  </a:lnTo>
                  <a:lnTo>
                    <a:pt x="43" y="28"/>
                  </a:lnTo>
                  <a:lnTo>
                    <a:pt x="112" y="28"/>
                  </a:lnTo>
                  <a:lnTo>
                    <a:pt x="107" y="8"/>
                  </a:lnTo>
                  <a:lnTo>
                    <a:pt x="107" y="1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0" name="Freeform 59"/>
            <p:cNvSpPr>
              <a:spLocks/>
            </p:cNvSpPr>
            <p:nvPr/>
          </p:nvSpPr>
          <p:spPr bwMode="auto">
            <a:xfrm>
              <a:off x="2057" y="3222"/>
              <a:ext cx="81" cy="33"/>
            </a:xfrm>
            <a:custGeom>
              <a:avLst/>
              <a:gdLst>
                <a:gd name="T0" fmla="*/ 27 w 81"/>
                <a:gd name="T1" fmla="*/ 0 h 33"/>
                <a:gd name="T2" fmla="*/ 27 w 81"/>
                <a:gd name="T3" fmla="*/ 16 h 33"/>
                <a:gd name="T4" fmla="*/ 0 w 81"/>
                <a:gd name="T5" fmla="*/ 16 h 33"/>
                <a:gd name="T6" fmla="*/ 38 w 81"/>
                <a:gd name="T7" fmla="*/ 32 h 33"/>
                <a:gd name="T8" fmla="*/ 80 w 81"/>
                <a:gd name="T9" fmla="*/ 16 h 33"/>
                <a:gd name="T10" fmla="*/ 52 w 81"/>
                <a:gd name="T11" fmla="*/ 16 h 33"/>
                <a:gd name="T12" fmla="*/ 52 w 81"/>
                <a:gd name="T13" fmla="*/ 0 h 33"/>
                <a:gd name="T14" fmla="*/ 41 w 81"/>
                <a:gd name="T15" fmla="*/ 0 h 33"/>
                <a:gd name="T16" fmla="*/ 27 w 81"/>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33">
                  <a:moveTo>
                    <a:pt x="27" y="0"/>
                  </a:moveTo>
                  <a:lnTo>
                    <a:pt x="27" y="16"/>
                  </a:lnTo>
                  <a:lnTo>
                    <a:pt x="0" y="16"/>
                  </a:lnTo>
                  <a:lnTo>
                    <a:pt x="38" y="32"/>
                  </a:lnTo>
                  <a:lnTo>
                    <a:pt x="80" y="16"/>
                  </a:lnTo>
                  <a:lnTo>
                    <a:pt x="52" y="16"/>
                  </a:lnTo>
                  <a:lnTo>
                    <a:pt x="52" y="0"/>
                  </a:lnTo>
                  <a:lnTo>
                    <a:pt x="41" y="0"/>
                  </a:lnTo>
                  <a:lnTo>
                    <a:pt x="27"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1" name="Freeform 60"/>
            <p:cNvSpPr>
              <a:spLocks/>
            </p:cNvSpPr>
            <p:nvPr/>
          </p:nvSpPr>
          <p:spPr bwMode="auto">
            <a:xfrm>
              <a:off x="2057" y="3178"/>
              <a:ext cx="81" cy="36"/>
            </a:xfrm>
            <a:custGeom>
              <a:avLst/>
              <a:gdLst>
                <a:gd name="T0" fmla="*/ 52 w 81"/>
                <a:gd name="T1" fmla="*/ 35 h 36"/>
                <a:gd name="T2" fmla="*/ 52 w 81"/>
                <a:gd name="T3" fmla="*/ 16 h 36"/>
                <a:gd name="T4" fmla="*/ 80 w 81"/>
                <a:gd name="T5" fmla="*/ 16 h 36"/>
                <a:gd name="T6" fmla="*/ 38 w 81"/>
                <a:gd name="T7" fmla="*/ 0 h 36"/>
                <a:gd name="T8" fmla="*/ 0 w 81"/>
                <a:gd name="T9" fmla="*/ 16 h 36"/>
                <a:gd name="T10" fmla="*/ 25 w 81"/>
                <a:gd name="T11" fmla="*/ 16 h 36"/>
                <a:gd name="T12" fmla="*/ 25 w 81"/>
                <a:gd name="T13" fmla="*/ 35 h 36"/>
                <a:gd name="T14" fmla="*/ 38 w 81"/>
                <a:gd name="T15" fmla="*/ 35 h 36"/>
                <a:gd name="T16" fmla="*/ 52 w 81"/>
                <a:gd name="T17"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36">
                  <a:moveTo>
                    <a:pt x="52" y="35"/>
                  </a:moveTo>
                  <a:lnTo>
                    <a:pt x="52" y="16"/>
                  </a:lnTo>
                  <a:lnTo>
                    <a:pt x="80" y="16"/>
                  </a:lnTo>
                  <a:lnTo>
                    <a:pt x="38" y="0"/>
                  </a:lnTo>
                  <a:lnTo>
                    <a:pt x="0" y="16"/>
                  </a:lnTo>
                  <a:lnTo>
                    <a:pt x="25" y="16"/>
                  </a:lnTo>
                  <a:lnTo>
                    <a:pt x="25" y="35"/>
                  </a:lnTo>
                  <a:lnTo>
                    <a:pt x="38" y="35"/>
                  </a:lnTo>
                  <a:lnTo>
                    <a:pt x="52" y="35"/>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136" name="Line 70"/>
          <p:cNvSpPr>
            <a:spLocks noChangeShapeType="1"/>
          </p:cNvSpPr>
          <p:nvPr/>
        </p:nvSpPr>
        <p:spPr bwMode="auto">
          <a:xfrm flipV="1">
            <a:off x="3677637" y="5079978"/>
            <a:ext cx="404813" cy="368300"/>
          </a:xfrm>
          <a:prstGeom prst="line">
            <a:avLst/>
          </a:prstGeom>
          <a:noFill/>
          <a:ln w="508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40" name="Group 81"/>
          <p:cNvGrpSpPr>
            <a:grpSpLocks/>
          </p:cNvGrpSpPr>
          <p:nvPr/>
        </p:nvGrpSpPr>
        <p:grpSpPr bwMode="auto">
          <a:xfrm>
            <a:off x="3441099" y="5383190"/>
            <a:ext cx="282575" cy="142875"/>
            <a:chOff x="1199" y="3667"/>
            <a:chExt cx="178" cy="90"/>
          </a:xfrm>
        </p:grpSpPr>
        <p:sp>
          <p:nvSpPr>
            <p:cNvPr id="181" name="Oval 74"/>
            <p:cNvSpPr>
              <a:spLocks noChangeArrowheads="1"/>
            </p:cNvSpPr>
            <p:nvPr/>
          </p:nvSpPr>
          <p:spPr bwMode="auto">
            <a:xfrm>
              <a:off x="1203" y="3695"/>
              <a:ext cx="172" cy="62"/>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 name="Rectangle 75"/>
            <p:cNvSpPr>
              <a:spLocks noChangeArrowheads="1"/>
            </p:cNvSpPr>
            <p:nvPr/>
          </p:nvSpPr>
          <p:spPr bwMode="auto">
            <a:xfrm>
              <a:off x="1199" y="3702"/>
              <a:ext cx="178" cy="25"/>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3" name="Oval 76"/>
            <p:cNvSpPr>
              <a:spLocks noChangeArrowheads="1"/>
            </p:cNvSpPr>
            <p:nvPr/>
          </p:nvSpPr>
          <p:spPr bwMode="auto">
            <a:xfrm>
              <a:off x="1203" y="3668"/>
              <a:ext cx="172" cy="63"/>
            </a:xfrm>
            <a:prstGeom prst="ellipse">
              <a:avLst/>
            </a:prstGeom>
            <a:solidFill>
              <a:srgbClr val="D5A12A"/>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4" name="Freeform 77"/>
            <p:cNvSpPr>
              <a:spLocks/>
            </p:cNvSpPr>
            <p:nvPr/>
          </p:nvSpPr>
          <p:spPr bwMode="auto">
            <a:xfrm>
              <a:off x="1203" y="3681"/>
              <a:ext cx="76" cy="32"/>
            </a:xfrm>
            <a:custGeom>
              <a:avLst/>
              <a:gdLst>
                <a:gd name="T0" fmla="*/ 2 w 76"/>
                <a:gd name="T1" fmla="*/ 8 h 32"/>
                <a:gd name="T2" fmla="*/ 47 w 76"/>
                <a:gd name="T3" fmla="*/ 8 h 32"/>
                <a:gd name="T4" fmla="*/ 50 w 76"/>
                <a:gd name="T5" fmla="*/ 0 h 32"/>
                <a:gd name="T6" fmla="*/ 75 w 76"/>
                <a:gd name="T7" fmla="*/ 15 h 32"/>
                <a:gd name="T8" fmla="*/ 44 w 76"/>
                <a:gd name="T9" fmla="*/ 31 h 32"/>
                <a:gd name="T10" fmla="*/ 44 w 76"/>
                <a:gd name="T11" fmla="*/ 24 h 32"/>
                <a:gd name="T12" fmla="*/ 0 w 76"/>
                <a:gd name="T13" fmla="*/ 24 h 32"/>
                <a:gd name="T14" fmla="*/ 0 w 76"/>
                <a:gd name="T15" fmla="*/ 15 h 32"/>
                <a:gd name="T16" fmla="*/ 2 w 76"/>
                <a:gd name="T17"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32">
                  <a:moveTo>
                    <a:pt x="2" y="8"/>
                  </a:moveTo>
                  <a:lnTo>
                    <a:pt x="47" y="8"/>
                  </a:lnTo>
                  <a:lnTo>
                    <a:pt x="50" y="0"/>
                  </a:lnTo>
                  <a:lnTo>
                    <a:pt x="75" y="15"/>
                  </a:lnTo>
                  <a:lnTo>
                    <a:pt x="44" y="31"/>
                  </a:lnTo>
                  <a:lnTo>
                    <a:pt x="44" y="24"/>
                  </a:lnTo>
                  <a:lnTo>
                    <a:pt x="0" y="24"/>
                  </a:lnTo>
                  <a:lnTo>
                    <a:pt x="0" y="15"/>
                  </a:lnTo>
                  <a:lnTo>
                    <a:pt x="2" y="8"/>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5" name="Freeform 78"/>
            <p:cNvSpPr>
              <a:spLocks/>
            </p:cNvSpPr>
            <p:nvPr/>
          </p:nvSpPr>
          <p:spPr bwMode="auto">
            <a:xfrm>
              <a:off x="1298" y="3682"/>
              <a:ext cx="76" cy="33"/>
            </a:xfrm>
            <a:custGeom>
              <a:avLst/>
              <a:gdLst>
                <a:gd name="T0" fmla="*/ 71 w 76"/>
                <a:gd name="T1" fmla="*/ 8 h 33"/>
                <a:gd name="T2" fmla="*/ 27 w 76"/>
                <a:gd name="T3" fmla="*/ 8 h 33"/>
                <a:gd name="T4" fmla="*/ 26 w 76"/>
                <a:gd name="T5" fmla="*/ 0 h 33"/>
                <a:gd name="T6" fmla="*/ 0 w 76"/>
                <a:gd name="T7" fmla="*/ 16 h 33"/>
                <a:gd name="T8" fmla="*/ 31 w 76"/>
                <a:gd name="T9" fmla="*/ 32 h 33"/>
                <a:gd name="T10" fmla="*/ 29 w 76"/>
                <a:gd name="T11" fmla="*/ 23 h 33"/>
                <a:gd name="T12" fmla="*/ 75 w 76"/>
                <a:gd name="T13" fmla="*/ 23 h 33"/>
                <a:gd name="T14" fmla="*/ 71 w 76"/>
                <a:gd name="T15" fmla="*/ 7 h 33"/>
                <a:gd name="T16" fmla="*/ 71 w 76"/>
                <a:gd name="T17"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33">
                  <a:moveTo>
                    <a:pt x="71" y="8"/>
                  </a:moveTo>
                  <a:lnTo>
                    <a:pt x="27" y="8"/>
                  </a:lnTo>
                  <a:lnTo>
                    <a:pt x="26" y="0"/>
                  </a:lnTo>
                  <a:lnTo>
                    <a:pt x="0" y="16"/>
                  </a:lnTo>
                  <a:lnTo>
                    <a:pt x="31" y="32"/>
                  </a:lnTo>
                  <a:lnTo>
                    <a:pt x="29" y="23"/>
                  </a:lnTo>
                  <a:lnTo>
                    <a:pt x="75" y="23"/>
                  </a:lnTo>
                  <a:lnTo>
                    <a:pt x="71" y="7"/>
                  </a:lnTo>
                  <a:lnTo>
                    <a:pt x="71" y="8"/>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6" name="Freeform 79"/>
            <p:cNvSpPr>
              <a:spLocks/>
            </p:cNvSpPr>
            <p:nvPr/>
          </p:nvSpPr>
          <p:spPr bwMode="auto">
            <a:xfrm>
              <a:off x="1264" y="3703"/>
              <a:ext cx="53" cy="27"/>
            </a:xfrm>
            <a:custGeom>
              <a:avLst/>
              <a:gdLst>
                <a:gd name="T0" fmla="*/ 18 w 53"/>
                <a:gd name="T1" fmla="*/ 0 h 27"/>
                <a:gd name="T2" fmla="*/ 18 w 53"/>
                <a:gd name="T3" fmla="*/ 13 h 27"/>
                <a:gd name="T4" fmla="*/ 0 w 53"/>
                <a:gd name="T5" fmla="*/ 13 h 27"/>
                <a:gd name="T6" fmla="*/ 25 w 53"/>
                <a:gd name="T7" fmla="*/ 26 h 27"/>
                <a:gd name="T8" fmla="*/ 52 w 53"/>
                <a:gd name="T9" fmla="*/ 13 h 27"/>
                <a:gd name="T10" fmla="*/ 34 w 53"/>
                <a:gd name="T11" fmla="*/ 13 h 27"/>
                <a:gd name="T12" fmla="*/ 34 w 53"/>
                <a:gd name="T13" fmla="*/ 0 h 27"/>
                <a:gd name="T14" fmla="*/ 27 w 53"/>
                <a:gd name="T15" fmla="*/ 0 h 27"/>
                <a:gd name="T16" fmla="*/ 18 w 53"/>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7">
                  <a:moveTo>
                    <a:pt x="18" y="0"/>
                  </a:moveTo>
                  <a:lnTo>
                    <a:pt x="18" y="13"/>
                  </a:lnTo>
                  <a:lnTo>
                    <a:pt x="0" y="13"/>
                  </a:lnTo>
                  <a:lnTo>
                    <a:pt x="25" y="26"/>
                  </a:lnTo>
                  <a:lnTo>
                    <a:pt x="52" y="13"/>
                  </a:lnTo>
                  <a:lnTo>
                    <a:pt x="34" y="13"/>
                  </a:lnTo>
                  <a:lnTo>
                    <a:pt x="34" y="0"/>
                  </a:lnTo>
                  <a:lnTo>
                    <a:pt x="27" y="0"/>
                  </a:lnTo>
                  <a:lnTo>
                    <a:pt x="18"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7" name="Freeform 80"/>
            <p:cNvSpPr>
              <a:spLocks/>
            </p:cNvSpPr>
            <p:nvPr/>
          </p:nvSpPr>
          <p:spPr bwMode="auto">
            <a:xfrm>
              <a:off x="1264" y="3667"/>
              <a:ext cx="53" cy="29"/>
            </a:xfrm>
            <a:custGeom>
              <a:avLst/>
              <a:gdLst>
                <a:gd name="T0" fmla="*/ 34 w 53"/>
                <a:gd name="T1" fmla="*/ 28 h 29"/>
                <a:gd name="T2" fmla="*/ 34 w 53"/>
                <a:gd name="T3" fmla="*/ 13 h 29"/>
                <a:gd name="T4" fmla="*/ 52 w 53"/>
                <a:gd name="T5" fmla="*/ 13 h 29"/>
                <a:gd name="T6" fmla="*/ 25 w 53"/>
                <a:gd name="T7" fmla="*/ 0 h 29"/>
                <a:gd name="T8" fmla="*/ 0 w 53"/>
                <a:gd name="T9" fmla="*/ 13 h 29"/>
                <a:gd name="T10" fmla="*/ 16 w 53"/>
                <a:gd name="T11" fmla="*/ 13 h 29"/>
                <a:gd name="T12" fmla="*/ 16 w 53"/>
                <a:gd name="T13" fmla="*/ 28 h 29"/>
                <a:gd name="T14" fmla="*/ 25 w 53"/>
                <a:gd name="T15" fmla="*/ 28 h 29"/>
                <a:gd name="T16" fmla="*/ 34 w 53"/>
                <a:gd name="T17"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9">
                  <a:moveTo>
                    <a:pt x="34" y="28"/>
                  </a:moveTo>
                  <a:lnTo>
                    <a:pt x="34" y="13"/>
                  </a:lnTo>
                  <a:lnTo>
                    <a:pt x="52" y="13"/>
                  </a:lnTo>
                  <a:lnTo>
                    <a:pt x="25" y="0"/>
                  </a:lnTo>
                  <a:lnTo>
                    <a:pt x="0" y="13"/>
                  </a:lnTo>
                  <a:lnTo>
                    <a:pt x="16" y="13"/>
                  </a:lnTo>
                  <a:lnTo>
                    <a:pt x="16" y="28"/>
                  </a:lnTo>
                  <a:lnTo>
                    <a:pt x="25" y="28"/>
                  </a:lnTo>
                  <a:lnTo>
                    <a:pt x="34" y="28"/>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41" name="Group 89"/>
          <p:cNvGrpSpPr>
            <a:grpSpLocks/>
          </p:cNvGrpSpPr>
          <p:nvPr/>
        </p:nvGrpSpPr>
        <p:grpSpPr bwMode="auto">
          <a:xfrm>
            <a:off x="3907824" y="4941865"/>
            <a:ext cx="403225" cy="206375"/>
            <a:chOff x="1493" y="3389"/>
            <a:chExt cx="254" cy="130"/>
          </a:xfrm>
        </p:grpSpPr>
        <p:sp>
          <p:nvSpPr>
            <p:cNvPr id="174" name="Oval 82"/>
            <p:cNvSpPr>
              <a:spLocks noChangeArrowheads="1"/>
            </p:cNvSpPr>
            <p:nvPr/>
          </p:nvSpPr>
          <p:spPr bwMode="auto">
            <a:xfrm>
              <a:off x="1498" y="3428"/>
              <a:ext cx="248" cy="91"/>
            </a:xfrm>
            <a:prstGeom prst="ellipse">
              <a:avLst/>
            </a:prstGeom>
            <a:gradFill rotWithShape="0">
              <a:gsLst>
                <a:gs pos="0">
                  <a:srgbClr val="00CC00">
                    <a:gamma/>
                    <a:shade val="69804"/>
                    <a:invGamma/>
                  </a:srgbClr>
                </a:gs>
                <a:gs pos="50000">
                  <a:srgbClr val="00CC00"/>
                </a:gs>
                <a:gs pos="100000">
                  <a:srgbClr val="00CC00">
                    <a:gamma/>
                    <a:shade val="69804"/>
                    <a:invGamma/>
                  </a:srgbClr>
                </a:gs>
              </a:gsLst>
              <a:lin ang="0" scaled="1"/>
            </a:gra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 name="Rectangle 83"/>
            <p:cNvSpPr>
              <a:spLocks noChangeArrowheads="1"/>
            </p:cNvSpPr>
            <p:nvPr/>
          </p:nvSpPr>
          <p:spPr bwMode="auto">
            <a:xfrm>
              <a:off x="1493" y="3438"/>
              <a:ext cx="254" cy="36"/>
            </a:xfrm>
            <a:prstGeom prst="rect">
              <a:avLst/>
            </a:prstGeom>
            <a:gradFill rotWithShape="0">
              <a:gsLst>
                <a:gs pos="0">
                  <a:srgbClr val="00CC00">
                    <a:gamma/>
                    <a:shade val="69804"/>
                    <a:invGamma/>
                  </a:srgbClr>
                </a:gs>
                <a:gs pos="50000">
                  <a:srgbClr val="00CC00"/>
                </a:gs>
                <a:gs pos="100000">
                  <a:srgbClr val="00CC00">
                    <a:gamma/>
                    <a:shade val="69804"/>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6" name="Oval 84"/>
            <p:cNvSpPr>
              <a:spLocks noChangeArrowheads="1"/>
            </p:cNvSpPr>
            <p:nvPr/>
          </p:nvSpPr>
          <p:spPr bwMode="auto">
            <a:xfrm>
              <a:off x="1498" y="3390"/>
              <a:ext cx="248" cy="91"/>
            </a:xfrm>
            <a:prstGeom prst="ellipse">
              <a:avLst/>
            </a:prstGeom>
            <a:solidFill>
              <a:srgbClr val="00FF00"/>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7" name="Freeform 85"/>
            <p:cNvSpPr>
              <a:spLocks/>
            </p:cNvSpPr>
            <p:nvPr/>
          </p:nvSpPr>
          <p:spPr bwMode="auto">
            <a:xfrm>
              <a:off x="1499" y="3409"/>
              <a:ext cx="108" cy="46"/>
            </a:xfrm>
            <a:custGeom>
              <a:avLst/>
              <a:gdLst>
                <a:gd name="T0" fmla="*/ 2 w 108"/>
                <a:gd name="T1" fmla="*/ 12 h 46"/>
                <a:gd name="T2" fmla="*/ 67 w 108"/>
                <a:gd name="T3" fmla="*/ 12 h 46"/>
                <a:gd name="T4" fmla="*/ 70 w 108"/>
                <a:gd name="T5" fmla="*/ 0 h 46"/>
                <a:gd name="T6" fmla="*/ 107 w 108"/>
                <a:gd name="T7" fmla="*/ 23 h 46"/>
                <a:gd name="T8" fmla="*/ 62 w 108"/>
                <a:gd name="T9" fmla="*/ 45 h 46"/>
                <a:gd name="T10" fmla="*/ 62 w 108"/>
                <a:gd name="T11" fmla="*/ 35 h 46"/>
                <a:gd name="T12" fmla="*/ 0 w 108"/>
                <a:gd name="T13" fmla="*/ 35 h 46"/>
                <a:gd name="T14" fmla="*/ 0 w 108"/>
                <a:gd name="T15" fmla="*/ 23 h 46"/>
                <a:gd name="T16" fmla="*/ 2 w 108"/>
                <a:gd name="T17" fmla="*/ 1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46">
                  <a:moveTo>
                    <a:pt x="2" y="12"/>
                  </a:moveTo>
                  <a:lnTo>
                    <a:pt x="67" y="12"/>
                  </a:lnTo>
                  <a:lnTo>
                    <a:pt x="70" y="0"/>
                  </a:lnTo>
                  <a:lnTo>
                    <a:pt x="107" y="23"/>
                  </a:lnTo>
                  <a:lnTo>
                    <a:pt x="62" y="45"/>
                  </a:lnTo>
                  <a:lnTo>
                    <a:pt x="62" y="35"/>
                  </a:lnTo>
                  <a:lnTo>
                    <a:pt x="0" y="35"/>
                  </a:lnTo>
                  <a:lnTo>
                    <a:pt x="0" y="23"/>
                  </a:lnTo>
                  <a:lnTo>
                    <a:pt x="2" y="12"/>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8" name="Freeform 86"/>
            <p:cNvSpPr>
              <a:spLocks/>
            </p:cNvSpPr>
            <p:nvPr/>
          </p:nvSpPr>
          <p:spPr bwMode="auto">
            <a:xfrm>
              <a:off x="1635" y="3411"/>
              <a:ext cx="108" cy="46"/>
            </a:xfrm>
            <a:custGeom>
              <a:avLst/>
              <a:gdLst>
                <a:gd name="T0" fmla="*/ 102 w 108"/>
                <a:gd name="T1" fmla="*/ 12 h 46"/>
                <a:gd name="T2" fmla="*/ 39 w 108"/>
                <a:gd name="T3" fmla="*/ 12 h 46"/>
                <a:gd name="T4" fmla="*/ 36 w 108"/>
                <a:gd name="T5" fmla="*/ 0 h 46"/>
                <a:gd name="T6" fmla="*/ 0 w 108"/>
                <a:gd name="T7" fmla="*/ 22 h 46"/>
                <a:gd name="T8" fmla="*/ 44 w 108"/>
                <a:gd name="T9" fmla="*/ 45 h 46"/>
                <a:gd name="T10" fmla="*/ 41 w 108"/>
                <a:gd name="T11" fmla="*/ 32 h 46"/>
                <a:gd name="T12" fmla="*/ 107 w 108"/>
                <a:gd name="T13" fmla="*/ 32 h 46"/>
                <a:gd name="T14" fmla="*/ 102 w 108"/>
                <a:gd name="T15" fmla="*/ 10 h 46"/>
                <a:gd name="T16" fmla="*/ 102 w 108"/>
                <a:gd name="T17" fmla="*/ 1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46">
                  <a:moveTo>
                    <a:pt x="102" y="12"/>
                  </a:moveTo>
                  <a:lnTo>
                    <a:pt x="39" y="12"/>
                  </a:lnTo>
                  <a:lnTo>
                    <a:pt x="36" y="0"/>
                  </a:lnTo>
                  <a:lnTo>
                    <a:pt x="0" y="22"/>
                  </a:lnTo>
                  <a:lnTo>
                    <a:pt x="44" y="45"/>
                  </a:lnTo>
                  <a:lnTo>
                    <a:pt x="41" y="32"/>
                  </a:lnTo>
                  <a:lnTo>
                    <a:pt x="107" y="32"/>
                  </a:lnTo>
                  <a:lnTo>
                    <a:pt x="102" y="10"/>
                  </a:lnTo>
                  <a:lnTo>
                    <a:pt x="102" y="12"/>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9" name="Freeform 87"/>
            <p:cNvSpPr>
              <a:spLocks/>
            </p:cNvSpPr>
            <p:nvPr/>
          </p:nvSpPr>
          <p:spPr bwMode="auto">
            <a:xfrm>
              <a:off x="1586" y="3441"/>
              <a:ext cx="76" cy="38"/>
            </a:xfrm>
            <a:custGeom>
              <a:avLst/>
              <a:gdLst>
                <a:gd name="T0" fmla="*/ 25 w 76"/>
                <a:gd name="T1" fmla="*/ 0 h 38"/>
                <a:gd name="T2" fmla="*/ 25 w 76"/>
                <a:gd name="T3" fmla="*/ 18 h 38"/>
                <a:gd name="T4" fmla="*/ 0 w 76"/>
                <a:gd name="T5" fmla="*/ 18 h 38"/>
                <a:gd name="T6" fmla="*/ 36 w 76"/>
                <a:gd name="T7" fmla="*/ 37 h 38"/>
                <a:gd name="T8" fmla="*/ 75 w 76"/>
                <a:gd name="T9" fmla="*/ 18 h 38"/>
                <a:gd name="T10" fmla="*/ 49 w 76"/>
                <a:gd name="T11" fmla="*/ 18 h 38"/>
                <a:gd name="T12" fmla="*/ 49 w 76"/>
                <a:gd name="T13" fmla="*/ 0 h 38"/>
                <a:gd name="T14" fmla="*/ 39 w 76"/>
                <a:gd name="T15" fmla="*/ 0 h 38"/>
                <a:gd name="T16" fmla="*/ 25 w 76"/>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38">
                  <a:moveTo>
                    <a:pt x="25" y="0"/>
                  </a:moveTo>
                  <a:lnTo>
                    <a:pt x="25" y="18"/>
                  </a:lnTo>
                  <a:lnTo>
                    <a:pt x="0" y="18"/>
                  </a:lnTo>
                  <a:lnTo>
                    <a:pt x="36" y="37"/>
                  </a:lnTo>
                  <a:lnTo>
                    <a:pt x="75" y="18"/>
                  </a:lnTo>
                  <a:lnTo>
                    <a:pt x="49" y="18"/>
                  </a:lnTo>
                  <a:lnTo>
                    <a:pt x="49" y="0"/>
                  </a:lnTo>
                  <a:lnTo>
                    <a:pt x="39" y="0"/>
                  </a:lnTo>
                  <a:lnTo>
                    <a:pt x="25"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0" name="Freeform 88"/>
            <p:cNvSpPr>
              <a:spLocks/>
            </p:cNvSpPr>
            <p:nvPr/>
          </p:nvSpPr>
          <p:spPr bwMode="auto">
            <a:xfrm>
              <a:off x="1586" y="3389"/>
              <a:ext cx="76" cy="41"/>
            </a:xfrm>
            <a:custGeom>
              <a:avLst/>
              <a:gdLst>
                <a:gd name="T0" fmla="*/ 49 w 76"/>
                <a:gd name="T1" fmla="*/ 40 h 41"/>
                <a:gd name="T2" fmla="*/ 49 w 76"/>
                <a:gd name="T3" fmla="*/ 19 h 41"/>
                <a:gd name="T4" fmla="*/ 75 w 76"/>
                <a:gd name="T5" fmla="*/ 19 h 41"/>
                <a:gd name="T6" fmla="*/ 36 w 76"/>
                <a:gd name="T7" fmla="*/ 0 h 41"/>
                <a:gd name="T8" fmla="*/ 0 w 76"/>
                <a:gd name="T9" fmla="*/ 19 h 41"/>
                <a:gd name="T10" fmla="*/ 23 w 76"/>
                <a:gd name="T11" fmla="*/ 19 h 41"/>
                <a:gd name="T12" fmla="*/ 23 w 76"/>
                <a:gd name="T13" fmla="*/ 40 h 41"/>
                <a:gd name="T14" fmla="*/ 36 w 76"/>
                <a:gd name="T15" fmla="*/ 40 h 41"/>
                <a:gd name="T16" fmla="*/ 49 w 76"/>
                <a:gd name="T1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41">
                  <a:moveTo>
                    <a:pt x="49" y="40"/>
                  </a:moveTo>
                  <a:lnTo>
                    <a:pt x="49" y="19"/>
                  </a:lnTo>
                  <a:lnTo>
                    <a:pt x="75" y="19"/>
                  </a:lnTo>
                  <a:lnTo>
                    <a:pt x="36" y="0"/>
                  </a:lnTo>
                  <a:lnTo>
                    <a:pt x="0" y="19"/>
                  </a:lnTo>
                  <a:lnTo>
                    <a:pt x="23" y="19"/>
                  </a:lnTo>
                  <a:lnTo>
                    <a:pt x="23" y="40"/>
                  </a:lnTo>
                  <a:lnTo>
                    <a:pt x="36" y="40"/>
                  </a:lnTo>
                  <a:lnTo>
                    <a:pt x="49" y="4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38" name="Rectangle 123"/>
          <p:cNvSpPr>
            <a:spLocks noChangeArrowheads="1"/>
          </p:cNvSpPr>
          <p:nvPr/>
        </p:nvSpPr>
        <p:spPr bwMode="auto">
          <a:xfrm>
            <a:off x="3171224" y="5496536"/>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altLang="x-none" dirty="0">
                <a:solidFill>
                  <a:srgbClr val="081D58"/>
                </a:solidFill>
                <a:effectLst>
                  <a:outerShdw blurRad="38100" dist="38100" dir="2700000" algn="tl">
                    <a:srgbClr val="C0C0C0"/>
                  </a:outerShdw>
                </a:effectLst>
                <a:latin typeface="Arial" charset="0"/>
              </a:rPr>
              <a:t>A</a:t>
            </a:r>
          </a:p>
        </p:txBody>
      </p:sp>
      <p:grpSp>
        <p:nvGrpSpPr>
          <p:cNvPr id="39" name="Group 142"/>
          <p:cNvGrpSpPr>
            <a:grpSpLocks/>
          </p:cNvGrpSpPr>
          <p:nvPr/>
        </p:nvGrpSpPr>
        <p:grpSpPr bwMode="auto">
          <a:xfrm>
            <a:off x="7025829" y="4596423"/>
            <a:ext cx="1733550" cy="455613"/>
            <a:chOff x="3362" y="3177"/>
            <a:chExt cx="1092" cy="287"/>
          </a:xfrm>
        </p:grpSpPr>
        <p:grpSp>
          <p:nvGrpSpPr>
            <p:cNvPr id="118" name="Group 132"/>
            <p:cNvGrpSpPr>
              <a:grpSpLocks/>
            </p:cNvGrpSpPr>
            <p:nvPr/>
          </p:nvGrpSpPr>
          <p:grpSpPr bwMode="auto">
            <a:xfrm>
              <a:off x="3391" y="3191"/>
              <a:ext cx="1063" cy="273"/>
              <a:chOff x="3391" y="3191"/>
              <a:chExt cx="1063" cy="273"/>
            </a:xfrm>
          </p:grpSpPr>
          <p:sp>
            <p:nvSpPr>
              <p:cNvPr id="128" name="Oval 124"/>
              <p:cNvSpPr>
                <a:spLocks noChangeArrowheads="1"/>
              </p:cNvSpPr>
              <p:nvPr/>
            </p:nvSpPr>
            <p:spPr bwMode="auto">
              <a:xfrm>
                <a:off x="3391" y="3278"/>
                <a:ext cx="389" cy="126"/>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 name="Oval 125"/>
              <p:cNvSpPr>
                <a:spLocks noChangeArrowheads="1"/>
              </p:cNvSpPr>
              <p:nvPr/>
            </p:nvSpPr>
            <p:spPr bwMode="auto">
              <a:xfrm>
                <a:off x="3568" y="3237"/>
                <a:ext cx="390" cy="127"/>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 name="Oval 126"/>
              <p:cNvSpPr>
                <a:spLocks noChangeArrowheads="1"/>
              </p:cNvSpPr>
              <p:nvPr/>
            </p:nvSpPr>
            <p:spPr bwMode="auto">
              <a:xfrm>
                <a:off x="3945" y="3326"/>
                <a:ext cx="389" cy="124"/>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 name="Oval 127"/>
              <p:cNvSpPr>
                <a:spLocks noChangeArrowheads="1"/>
              </p:cNvSpPr>
              <p:nvPr/>
            </p:nvSpPr>
            <p:spPr bwMode="auto">
              <a:xfrm>
                <a:off x="3861" y="3259"/>
                <a:ext cx="393" cy="127"/>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2" name="Oval 128"/>
              <p:cNvSpPr>
                <a:spLocks noChangeArrowheads="1"/>
              </p:cNvSpPr>
              <p:nvPr/>
            </p:nvSpPr>
            <p:spPr bwMode="auto">
              <a:xfrm>
                <a:off x="3635" y="3338"/>
                <a:ext cx="391" cy="126"/>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 name="Oval 129"/>
              <p:cNvSpPr>
                <a:spLocks noChangeArrowheads="1"/>
              </p:cNvSpPr>
              <p:nvPr/>
            </p:nvSpPr>
            <p:spPr bwMode="auto">
              <a:xfrm>
                <a:off x="3758" y="3191"/>
                <a:ext cx="393" cy="126"/>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 name="Oval 130"/>
              <p:cNvSpPr>
                <a:spLocks noChangeArrowheads="1"/>
              </p:cNvSpPr>
              <p:nvPr/>
            </p:nvSpPr>
            <p:spPr bwMode="auto">
              <a:xfrm>
                <a:off x="3984" y="3257"/>
                <a:ext cx="389" cy="126"/>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 name="Oval 131"/>
              <p:cNvSpPr>
                <a:spLocks noChangeArrowheads="1"/>
              </p:cNvSpPr>
              <p:nvPr/>
            </p:nvSpPr>
            <p:spPr bwMode="auto">
              <a:xfrm>
                <a:off x="4065" y="3309"/>
                <a:ext cx="389" cy="127"/>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19" name="Group 141"/>
            <p:cNvGrpSpPr>
              <a:grpSpLocks/>
            </p:cNvGrpSpPr>
            <p:nvPr/>
          </p:nvGrpSpPr>
          <p:grpSpPr bwMode="auto">
            <a:xfrm>
              <a:off x="3362" y="3177"/>
              <a:ext cx="1063" cy="273"/>
              <a:chOff x="3362" y="3177"/>
              <a:chExt cx="1063" cy="273"/>
            </a:xfrm>
          </p:grpSpPr>
          <p:sp>
            <p:nvSpPr>
              <p:cNvPr id="120" name="Oval 133"/>
              <p:cNvSpPr>
                <a:spLocks noChangeArrowheads="1"/>
              </p:cNvSpPr>
              <p:nvPr/>
            </p:nvSpPr>
            <p:spPr bwMode="auto">
              <a:xfrm>
                <a:off x="3362" y="3263"/>
                <a:ext cx="389" cy="127"/>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 name="Oval 134"/>
              <p:cNvSpPr>
                <a:spLocks noChangeArrowheads="1"/>
              </p:cNvSpPr>
              <p:nvPr/>
            </p:nvSpPr>
            <p:spPr bwMode="auto">
              <a:xfrm>
                <a:off x="3539" y="3223"/>
                <a:ext cx="390" cy="127"/>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 name="Oval 135"/>
              <p:cNvSpPr>
                <a:spLocks noChangeArrowheads="1"/>
              </p:cNvSpPr>
              <p:nvPr/>
            </p:nvSpPr>
            <p:spPr bwMode="auto">
              <a:xfrm>
                <a:off x="3916" y="3311"/>
                <a:ext cx="389" cy="125"/>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3" name="Oval 136"/>
              <p:cNvSpPr>
                <a:spLocks noChangeArrowheads="1"/>
              </p:cNvSpPr>
              <p:nvPr/>
            </p:nvSpPr>
            <p:spPr bwMode="auto">
              <a:xfrm>
                <a:off x="3832" y="3246"/>
                <a:ext cx="393" cy="125"/>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4" name="Oval 137"/>
              <p:cNvSpPr>
                <a:spLocks noChangeArrowheads="1"/>
              </p:cNvSpPr>
              <p:nvPr/>
            </p:nvSpPr>
            <p:spPr bwMode="auto">
              <a:xfrm>
                <a:off x="3607" y="3323"/>
                <a:ext cx="390" cy="127"/>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 name="Oval 138"/>
              <p:cNvSpPr>
                <a:spLocks noChangeArrowheads="1"/>
              </p:cNvSpPr>
              <p:nvPr/>
            </p:nvSpPr>
            <p:spPr bwMode="auto">
              <a:xfrm>
                <a:off x="3729" y="3177"/>
                <a:ext cx="393" cy="126"/>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 name="Oval 139"/>
              <p:cNvSpPr>
                <a:spLocks noChangeArrowheads="1"/>
              </p:cNvSpPr>
              <p:nvPr/>
            </p:nvSpPr>
            <p:spPr bwMode="auto">
              <a:xfrm>
                <a:off x="3955" y="3243"/>
                <a:ext cx="389" cy="126"/>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7" name="Oval 140"/>
              <p:cNvSpPr>
                <a:spLocks noChangeArrowheads="1"/>
              </p:cNvSpPr>
              <p:nvPr/>
            </p:nvSpPr>
            <p:spPr bwMode="auto">
              <a:xfrm>
                <a:off x="4036" y="3295"/>
                <a:ext cx="389" cy="127"/>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nvGrpSpPr>
          <p:cNvPr id="40" name="Group 150"/>
          <p:cNvGrpSpPr>
            <a:grpSpLocks/>
          </p:cNvGrpSpPr>
          <p:nvPr/>
        </p:nvGrpSpPr>
        <p:grpSpPr bwMode="auto">
          <a:xfrm>
            <a:off x="7705279" y="4505935"/>
            <a:ext cx="427038" cy="176213"/>
            <a:chOff x="3790" y="3120"/>
            <a:chExt cx="269" cy="111"/>
          </a:xfrm>
        </p:grpSpPr>
        <p:sp>
          <p:nvSpPr>
            <p:cNvPr id="111" name="Oval 143"/>
            <p:cNvSpPr>
              <a:spLocks noChangeArrowheads="1"/>
            </p:cNvSpPr>
            <p:nvPr/>
          </p:nvSpPr>
          <p:spPr bwMode="auto">
            <a:xfrm>
              <a:off x="3796" y="3153"/>
              <a:ext cx="261" cy="78"/>
            </a:xfrm>
            <a:prstGeom prst="ellipse">
              <a:avLst/>
            </a:prstGeom>
            <a:gradFill rotWithShape="0">
              <a:gsLst>
                <a:gs pos="0">
                  <a:srgbClr val="FF3300">
                    <a:gamma/>
                    <a:shade val="69804"/>
                    <a:invGamma/>
                  </a:srgbClr>
                </a:gs>
                <a:gs pos="50000">
                  <a:srgbClr val="FF3300"/>
                </a:gs>
                <a:gs pos="100000">
                  <a:srgbClr val="FF3300">
                    <a:gamma/>
                    <a:shade val="69804"/>
                    <a:invGamma/>
                  </a:srgbClr>
                </a:gs>
              </a:gsLst>
              <a:lin ang="0" scaled="1"/>
            </a:gra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 name="Rectangle 144"/>
            <p:cNvSpPr>
              <a:spLocks noChangeArrowheads="1"/>
            </p:cNvSpPr>
            <p:nvPr/>
          </p:nvSpPr>
          <p:spPr bwMode="auto">
            <a:xfrm>
              <a:off x="3790" y="3162"/>
              <a:ext cx="269" cy="31"/>
            </a:xfrm>
            <a:prstGeom prst="rect">
              <a:avLst/>
            </a:prstGeom>
            <a:gradFill rotWithShape="0">
              <a:gsLst>
                <a:gs pos="0">
                  <a:srgbClr val="FF3300">
                    <a:gamma/>
                    <a:shade val="69804"/>
                    <a:invGamma/>
                  </a:srgbClr>
                </a:gs>
                <a:gs pos="50000">
                  <a:srgbClr val="FF3300"/>
                </a:gs>
                <a:gs pos="100000">
                  <a:srgbClr val="FF3300">
                    <a:gamma/>
                    <a:shade val="69804"/>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3" name="Oval 145"/>
            <p:cNvSpPr>
              <a:spLocks noChangeArrowheads="1"/>
            </p:cNvSpPr>
            <p:nvPr/>
          </p:nvSpPr>
          <p:spPr bwMode="auto">
            <a:xfrm>
              <a:off x="3796" y="3121"/>
              <a:ext cx="261" cy="78"/>
            </a:xfrm>
            <a:prstGeom prst="ellipse">
              <a:avLst/>
            </a:prstGeom>
            <a:solidFill>
              <a:srgbClr val="FF3300"/>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4" name="Freeform 146"/>
            <p:cNvSpPr>
              <a:spLocks/>
            </p:cNvSpPr>
            <p:nvPr/>
          </p:nvSpPr>
          <p:spPr bwMode="auto">
            <a:xfrm>
              <a:off x="3796" y="3137"/>
              <a:ext cx="113" cy="40"/>
            </a:xfrm>
            <a:custGeom>
              <a:avLst/>
              <a:gdLst>
                <a:gd name="T0" fmla="*/ 2 w 113"/>
                <a:gd name="T1" fmla="*/ 10 h 40"/>
                <a:gd name="T2" fmla="*/ 71 w 113"/>
                <a:gd name="T3" fmla="*/ 10 h 40"/>
                <a:gd name="T4" fmla="*/ 74 w 113"/>
                <a:gd name="T5" fmla="*/ 0 h 40"/>
                <a:gd name="T6" fmla="*/ 112 w 113"/>
                <a:gd name="T7" fmla="*/ 19 h 40"/>
                <a:gd name="T8" fmla="*/ 66 w 113"/>
                <a:gd name="T9" fmla="*/ 39 h 40"/>
                <a:gd name="T10" fmla="*/ 66 w 113"/>
                <a:gd name="T11" fmla="*/ 30 h 40"/>
                <a:gd name="T12" fmla="*/ 0 w 113"/>
                <a:gd name="T13" fmla="*/ 30 h 40"/>
                <a:gd name="T14" fmla="*/ 0 w 113"/>
                <a:gd name="T15" fmla="*/ 19 h 40"/>
                <a:gd name="T16" fmla="*/ 2 w 113"/>
                <a:gd name="T17"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40">
                  <a:moveTo>
                    <a:pt x="2" y="10"/>
                  </a:moveTo>
                  <a:lnTo>
                    <a:pt x="71" y="10"/>
                  </a:lnTo>
                  <a:lnTo>
                    <a:pt x="74" y="0"/>
                  </a:lnTo>
                  <a:lnTo>
                    <a:pt x="112" y="19"/>
                  </a:lnTo>
                  <a:lnTo>
                    <a:pt x="66" y="39"/>
                  </a:lnTo>
                  <a:lnTo>
                    <a:pt x="66" y="30"/>
                  </a:lnTo>
                  <a:lnTo>
                    <a:pt x="0" y="30"/>
                  </a:lnTo>
                  <a:lnTo>
                    <a:pt x="0" y="19"/>
                  </a:lnTo>
                  <a:lnTo>
                    <a:pt x="2" y="1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5" name="Freeform 147"/>
            <p:cNvSpPr>
              <a:spLocks/>
            </p:cNvSpPr>
            <p:nvPr/>
          </p:nvSpPr>
          <p:spPr bwMode="auto">
            <a:xfrm>
              <a:off x="3940" y="3139"/>
              <a:ext cx="113" cy="39"/>
            </a:xfrm>
            <a:custGeom>
              <a:avLst/>
              <a:gdLst>
                <a:gd name="T0" fmla="*/ 107 w 113"/>
                <a:gd name="T1" fmla="*/ 10 h 39"/>
                <a:gd name="T2" fmla="*/ 41 w 113"/>
                <a:gd name="T3" fmla="*/ 10 h 39"/>
                <a:gd name="T4" fmla="*/ 38 w 113"/>
                <a:gd name="T5" fmla="*/ 0 h 39"/>
                <a:gd name="T6" fmla="*/ 0 w 113"/>
                <a:gd name="T7" fmla="*/ 19 h 39"/>
                <a:gd name="T8" fmla="*/ 46 w 113"/>
                <a:gd name="T9" fmla="*/ 38 h 39"/>
                <a:gd name="T10" fmla="*/ 43 w 113"/>
                <a:gd name="T11" fmla="*/ 28 h 39"/>
                <a:gd name="T12" fmla="*/ 112 w 113"/>
                <a:gd name="T13" fmla="*/ 28 h 39"/>
                <a:gd name="T14" fmla="*/ 107 w 113"/>
                <a:gd name="T15" fmla="*/ 8 h 39"/>
                <a:gd name="T16" fmla="*/ 107 w 113"/>
                <a:gd name="T17"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39">
                  <a:moveTo>
                    <a:pt x="107" y="10"/>
                  </a:moveTo>
                  <a:lnTo>
                    <a:pt x="41" y="10"/>
                  </a:lnTo>
                  <a:lnTo>
                    <a:pt x="38" y="0"/>
                  </a:lnTo>
                  <a:lnTo>
                    <a:pt x="0" y="19"/>
                  </a:lnTo>
                  <a:lnTo>
                    <a:pt x="46" y="38"/>
                  </a:lnTo>
                  <a:lnTo>
                    <a:pt x="43" y="28"/>
                  </a:lnTo>
                  <a:lnTo>
                    <a:pt x="112" y="28"/>
                  </a:lnTo>
                  <a:lnTo>
                    <a:pt x="107" y="8"/>
                  </a:lnTo>
                  <a:lnTo>
                    <a:pt x="107" y="1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6" name="Freeform 148"/>
            <p:cNvSpPr>
              <a:spLocks/>
            </p:cNvSpPr>
            <p:nvPr/>
          </p:nvSpPr>
          <p:spPr bwMode="auto">
            <a:xfrm>
              <a:off x="3887" y="3164"/>
              <a:ext cx="81" cy="33"/>
            </a:xfrm>
            <a:custGeom>
              <a:avLst/>
              <a:gdLst>
                <a:gd name="T0" fmla="*/ 27 w 81"/>
                <a:gd name="T1" fmla="*/ 0 h 33"/>
                <a:gd name="T2" fmla="*/ 27 w 81"/>
                <a:gd name="T3" fmla="*/ 16 h 33"/>
                <a:gd name="T4" fmla="*/ 0 w 81"/>
                <a:gd name="T5" fmla="*/ 16 h 33"/>
                <a:gd name="T6" fmla="*/ 38 w 81"/>
                <a:gd name="T7" fmla="*/ 32 h 33"/>
                <a:gd name="T8" fmla="*/ 80 w 81"/>
                <a:gd name="T9" fmla="*/ 16 h 33"/>
                <a:gd name="T10" fmla="*/ 52 w 81"/>
                <a:gd name="T11" fmla="*/ 16 h 33"/>
                <a:gd name="T12" fmla="*/ 52 w 81"/>
                <a:gd name="T13" fmla="*/ 0 h 33"/>
                <a:gd name="T14" fmla="*/ 41 w 81"/>
                <a:gd name="T15" fmla="*/ 0 h 33"/>
                <a:gd name="T16" fmla="*/ 27 w 81"/>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33">
                  <a:moveTo>
                    <a:pt x="27" y="0"/>
                  </a:moveTo>
                  <a:lnTo>
                    <a:pt x="27" y="16"/>
                  </a:lnTo>
                  <a:lnTo>
                    <a:pt x="0" y="16"/>
                  </a:lnTo>
                  <a:lnTo>
                    <a:pt x="38" y="32"/>
                  </a:lnTo>
                  <a:lnTo>
                    <a:pt x="80" y="16"/>
                  </a:lnTo>
                  <a:lnTo>
                    <a:pt x="52" y="16"/>
                  </a:lnTo>
                  <a:lnTo>
                    <a:pt x="52" y="0"/>
                  </a:lnTo>
                  <a:lnTo>
                    <a:pt x="41" y="0"/>
                  </a:lnTo>
                  <a:lnTo>
                    <a:pt x="27"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7" name="Freeform 149"/>
            <p:cNvSpPr>
              <a:spLocks/>
            </p:cNvSpPr>
            <p:nvPr/>
          </p:nvSpPr>
          <p:spPr bwMode="auto">
            <a:xfrm>
              <a:off x="3887" y="3120"/>
              <a:ext cx="81" cy="36"/>
            </a:xfrm>
            <a:custGeom>
              <a:avLst/>
              <a:gdLst>
                <a:gd name="T0" fmla="*/ 52 w 81"/>
                <a:gd name="T1" fmla="*/ 35 h 36"/>
                <a:gd name="T2" fmla="*/ 52 w 81"/>
                <a:gd name="T3" fmla="*/ 16 h 36"/>
                <a:gd name="T4" fmla="*/ 80 w 81"/>
                <a:gd name="T5" fmla="*/ 16 h 36"/>
                <a:gd name="T6" fmla="*/ 38 w 81"/>
                <a:gd name="T7" fmla="*/ 0 h 36"/>
                <a:gd name="T8" fmla="*/ 0 w 81"/>
                <a:gd name="T9" fmla="*/ 16 h 36"/>
                <a:gd name="T10" fmla="*/ 25 w 81"/>
                <a:gd name="T11" fmla="*/ 16 h 36"/>
                <a:gd name="T12" fmla="*/ 25 w 81"/>
                <a:gd name="T13" fmla="*/ 35 h 36"/>
                <a:gd name="T14" fmla="*/ 38 w 81"/>
                <a:gd name="T15" fmla="*/ 35 h 36"/>
                <a:gd name="T16" fmla="*/ 52 w 81"/>
                <a:gd name="T17"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36">
                  <a:moveTo>
                    <a:pt x="52" y="35"/>
                  </a:moveTo>
                  <a:lnTo>
                    <a:pt x="52" y="16"/>
                  </a:lnTo>
                  <a:lnTo>
                    <a:pt x="80" y="16"/>
                  </a:lnTo>
                  <a:lnTo>
                    <a:pt x="38" y="0"/>
                  </a:lnTo>
                  <a:lnTo>
                    <a:pt x="0" y="16"/>
                  </a:lnTo>
                  <a:lnTo>
                    <a:pt x="25" y="16"/>
                  </a:lnTo>
                  <a:lnTo>
                    <a:pt x="25" y="35"/>
                  </a:lnTo>
                  <a:lnTo>
                    <a:pt x="38" y="35"/>
                  </a:lnTo>
                  <a:lnTo>
                    <a:pt x="52" y="35"/>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41" name="Rectangle 151"/>
          <p:cNvSpPr>
            <a:spLocks noChangeArrowheads="1"/>
          </p:cNvSpPr>
          <p:nvPr/>
        </p:nvSpPr>
        <p:spPr bwMode="auto">
          <a:xfrm>
            <a:off x="9126091" y="5380241"/>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altLang="x-none" dirty="0">
                <a:solidFill>
                  <a:srgbClr val="081D58"/>
                </a:solidFill>
                <a:effectLst>
                  <a:outerShdw blurRad="38100" dist="38100" dir="2700000" algn="tl">
                    <a:srgbClr val="C0C0C0"/>
                  </a:outerShdw>
                </a:effectLst>
                <a:latin typeface="Arial" charset="0"/>
              </a:rPr>
              <a:t>B</a:t>
            </a:r>
          </a:p>
        </p:txBody>
      </p:sp>
      <p:sp>
        <p:nvSpPr>
          <p:cNvPr id="59" name="Line 152"/>
          <p:cNvSpPr>
            <a:spLocks noChangeShapeType="1"/>
          </p:cNvSpPr>
          <p:nvPr/>
        </p:nvSpPr>
        <p:spPr bwMode="auto">
          <a:xfrm flipH="1" flipV="1">
            <a:off x="8652223" y="4952314"/>
            <a:ext cx="506413" cy="368300"/>
          </a:xfrm>
          <a:prstGeom prst="line">
            <a:avLst/>
          </a:prstGeom>
          <a:noFill/>
          <a:ln w="508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63" name="Group 163"/>
          <p:cNvGrpSpPr>
            <a:grpSpLocks/>
          </p:cNvGrpSpPr>
          <p:nvPr/>
        </p:nvGrpSpPr>
        <p:grpSpPr bwMode="auto">
          <a:xfrm>
            <a:off x="9060210" y="5253939"/>
            <a:ext cx="282575" cy="144463"/>
            <a:chOff x="4645" y="3609"/>
            <a:chExt cx="178" cy="91"/>
          </a:xfrm>
        </p:grpSpPr>
        <p:sp>
          <p:nvSpPr>
            <p:cNvPr id="104" name="Oval 156"/>
            <p:cNvSpPr>
              <a:spLocks noChangeArrowheads="1"/>
            </p:cNvSpPr>
            <p:nvPr/>
          </p:nvSpPr>
          <p:spPr bwMode="auto">
            <a:xfrm>
              <a:off x="4647" y="3637"/>
              <a:ext cx="172" cy="63"/>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 name="Rectangle 157"/>
            <p:cNvSpPr>
              <a:spLocks noChangeArrowheads="1"/>
            </p:cNvSpPr>
            <p:nvPr/>
          </p:nvSpPr>
          <p:spPr bwMode="auto">
            <a:xfrm>
              <a:off x="4645" y="3644"/>
              <a:ext cx="178" cy="25"/>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6" name="Oval 158"/>
            <p:cNvSpPr>
              <a:spLocks noChangeArrowheads="1"/>
            </p:cNvSpPr>
            <p:nvPr/>
          </p:nvSpPr>
          <p:spPr bwMode="auto">
            <a:xfrm>
              <a:off x="4647" y="3610"/>
              <a:ext cx="172" cy="63"/>
            </a:xfrm>
            <a:prstGeom prst="ellipse">
              <a:avLst/>
            </a:prstGeom>
            <a:solidFill>
              <a:srgbClr val="D5A12A"/>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7" name="Freeform 159"/>
            <p:cNvSpPr>
              <a:spLocks/>
            </p:cNvSpPr>
            <p:nvPr/>
          </p:nvSpPr>
          <p:spPr bwMode="auto">
            <a:xfrm>
              <a:off x="4744" y="3623"/>
              <a:ext cx="75" cy="33"/>
            </a:xfrm>
            <a:custGeom>
              <a:avLst/>
              <a:gdLst>
                <a:gd name="T0" fmla="*/ 72 w 75"/>
                <a:gd name="T1" fmla="*/ 9 h 33"/>
                <a:gd name="T2" fmla="*/ 27 w 75"/>
                <a:gd name="T3" fmla="*/ 9 h 33"/>
                <a:gd name="T4" fmla="*/ 25 w 75"/>
                <a:gd name="T5" fmla="*/ 0 h 33"/>
                <a:gd name="T6" fmla="*/ 0 w 75"/>
                <a:gd name="T7" fmla="*/ 16 h 33"/>
                <a:gd name="T8" fmla="*/ 30 w 75"/>
                <a:gd name="T9" fmla="*/ 32 h 33"/>
                <a:gd name="T10" fmla="*/ 30 w 75"/>
                <a:gd name="T11" fmla="*/ 25 h 33"/>
                <a:gd name="T12" fmla="*/ 74 w 75"/>
                <a:gd name="T13" fmla="*/ 25 h 33"/>
                <a:gd name="T14" fmla="*/ 74 w 75"/>
                <a:gd name="T15" fmla="*/ 16 h 33"/>
                <a:gd name="T16" fmla="*/ 72 w 75"/>
                <a:gd name="T17"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3">
                  <a:moveTo>
                    <a:pt x="72" y="9"/>
                  </a:moveTo>
                  <a:lnTo>
                    <a:pt x="27" y="9"/>
                  </a:lnTo>
                  <a:lnTo>
                    <a:pt x="25" y="0"/>
                  </a:lnTo>
                  <a:lnTo>
                    <a:pt x="0" y="16"/>
                  </a:lnTo>
                  <a:lnTo>
                    <a:pt x="30" y="32"/>
                  </a:lnTo>
                  <a:lnTo>
                    <a:pt x="30" y="25"/>
                  </a:lnTo>
                  <a:lnTo>
                    <a:pt x="74" y="25"/>
                  </a:lnTo>
                  <a:lnTo>
                    <a:pt x="74" y="16"/>
                  </a:lnTo>
                  <a:lnTo>
                    <a:pt x="72" y="9"/>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8" name="Freeform 160"/>
            <p:cNvSpPr>
              <a:spLocks/>
            </p:cNvSpPr>
            <p:nvPr/>
          </p:nvSpPr>
          <p:spPr bwMode="auto">
            <a:xfrm>
              <a:off x="4649" y="3624"/>
              <a:ext cx="75" cy="33"/>
            </a:xfrm>
            <a:custGeom>
              <a:avLst/>
              <a:gdLst>
                <a:gd name="T0" fmla="*/ 3 w 75"/>
                <a:gd name="T1" fmla="*/ 9 h 33"/>
                <a:gd name="T2" fmla="*/ 47 w 75"/>
                <a:gd name="T3" fmla="*/ 9 h 33"/>
                <a:gd name="T4" fmla="*/ 49 w 75"/>
                <a:gd name="T5" fmla="*/ 0 h 33"/>
                <a:gd name="T6" fmla="*/ 74 w 75"/>
                <a:gd name="T7" fmla="*/ 16 h 33"/>
                <a:gd name="T8" fmla="*/ 43 w 75"/>
                <a:gd name="T9" fmla="*/ 32 h 33"/>
                <a:gd name="T10" fmla="*/ 45 w 75"/>
                <a:gd name="T11" fmla="*/ 23 h 33"/>
                <a:gd name="T12" fmla="*/ 0 w 75"/>
                <a:gd name="T13" fmla="*/ 23 h 33"/>
                <a:gd name="T14" fmla="*/ 3 w 75"/>
                <a:gd name="T15" fmla="*/ 7 h 33"/>
                <a:gd name="T16" fmla="*/ 3 w 75"/>
                <a:gd name="T17"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3">
                  <a:moveTo>
                    <a:pt x="3" y="9"/>
                  </a:moveTo>
                  <a:lnTo>
                    <a:pt x="47" y="9"/>
                  </a:lnTo>
                  <a:lnTo>
                    <a:pt x="49" y="0"/>
                  </a:lnTo>
                  <a:lnTo>
                    <a:pt x="74" y="16"/>
                  </a:lnTo>
                  <a:lnTo>
                    <a:pt x="43" y="32"/>
                  </a:lnTo>
                  <a:lnTo>
                    <a:pt x="45" y="23"/>
                  </a:lnTo>
                  <a:lnTo>
                    <a:pt x="0" y="23"/>
                  </a:lnTo>
                  <a:lnTo>
                    <a:pt x="3" y="7"/>
                  </a:lnTo>
                  <a:lnTo>
                    <a:pt x="3" y="9"/>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9" name="Freeform 161"/>
            <p:cNvSpPr>
              <a:spLocks/>
            </p:cNvSpPr>
            <p:nvPr/>
          </p:nvSpPr>
          <p:spPr bwMode="auto">
            <a:xfrm>
              <a:off x="4706" y="3645"/>
              <a:ext cx="53" cy="28"/>
            </a:xfrm>
            <a:custGeom>
              <a:avLst/>
              <a:gdLst>
                <a:gd name="T0" fmla="*/ 34 w 53"/>
                <a:gd name="T1" fmla="*/ 0 h 28"/>
                <a:gd name="T2" fmla="*/ 34 w 53"/>
                <a:gd name="T3" fmla="*/ 13 h 28"/>
                <a:gd name="T4" fmla="*/ 52 w 53"/>
                <a:gd name="T5" fmla="*/ 13 h 28"/>
                <a:gd name="T6" fmla="*/ 27 w 53"/>
                <a:gd name="T7" fmla="*/ 27 h 28"/>
                <a:gd name="T8" fmla="*/ 0 w 53"/>
                <a:gd name="T9" fmla="*/ 13 h 28"/>
                <a:gd name="T10" fmla="*/ 18 w 53"/>
                <a:gd name="T11" fmla="*/ 13 h 28"/>
                <a:gd name="T12" fmla="*/ 18 w 53"/>
                <a:gd name="T13" fmla="*/ 0 h 28"/>
                <a:gd name="T14" fmla="*/ 25 w 53"/>
                <a:gd name="T15" fmla="*/ 0 h 28"/>
                <a:gd name="T16" fmla="*/ 34 w 53"/>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8">
                  <a:moveTo>
                    <a:pt x="34" y="0"/>
                  </a:moveTo>
                  <a:lnTo>
                    <a:pt x="34" y="13"/>
                  </a:lnTo>
                  <a:lnTo>
                    <a:pt x="52" y="13"/>
                  </a:lnTo>
                  <a:lnTo>
                    <a:pt x="27" y="27"/>
                  </a:lnTo>
                  <a:lnTo>
                    <a:pt x="0" y="13"/>
                  </a:lnTo>
                  <a:lnTo>
                    <a:pt x="18" y="13"/>
                  </a:lnTo>
                  <a:lnTo>
                    <a:pt x="18" y="0"/>
                  </a:lnTo>
                  <a:lnTo>
                    <a:pt x="25" y="0"/>
                  </a:lnTo>
                  <a:lnTo>
                    <a:pt x="34"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0" name="Freeform 162"/>
            <p:cNvSpPr>
              <a:spLocks/>
            </p:cNvSpPr>
            <p:nvPr/>
          </p:nvSpPr>
          <p:spPr bwMode="auto">
            <a:xfrm>
              <a:off x="4706" y="3609"/>
              <a:ext cx="53" cy="29"/>
            </a:xfrm>
            <a:custGeom>
              <a:avLst/>
              <a:gdLst>
                <a:gd name="T0" fmla="*/ 18 w 53"/>
                <a:gd name="T1" fmla="*/ 28 h 29"/>
                <a:gd name="T2" fmla="*/ 18 w 53"/>
                <a:gd name="T3" fmla="*/ 13 h 29"/>
                <a:gd name="T4" fmla="*/ 0 w 53"/>
                <a:gd name="T5" fmla="*/ 13 h 29"/>
                <a:gd name="T6" fmla="*/ 27 w 53"/>
                <a:gd name="T7" fmla="*/ 0 h 29"/>
                <a:gd name="T8" fmla="*/ 52 w 53"/>
                <a:gd name="T9" fmla="*/ 13 h 29"/>
                <a:gd name="T10" fmla="*/ 36 w 53"/>
                <a:gd name="T11" fmla="*/ 13 h 29"/>
                <a:gd name="T12" fmla="*/ 36 w 53"/>
                <a:gd name="T13" fmla="*/ 28 h 29"/>
                <a:gd name="T14" fmla="*/ 27 w 53"/>
                <a:gd name="T15" fmla="*/ 28 h 29"/>
                <a:gd name="T16" fmla="*/ 18 w 53"/>
                <a:gd name="T17"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9">
                  <a:moveTo>
                    <a:pt x="18" y="28"/>
                  </a:moveTo>
                  <a:lnTo>
                    <a:pt x="18" y="13"/>
                  </a:lnTo>
                  <a:lnTo>
                    <a:pt x="0" y="13"/>
                  </a:lnTo>
                  <a:lnTo>
                    <a:pt x="27" y="0"/>
                  </a:lnTo>
                  <a:lnTo>
                    <a:pt x="52" y="13"/>
                  </a:lnTo>
                  <a:lnTo>
                    <a:pt x="36" y="13"/>
                  </a:lnTo>
                  <a:lnTo>
                    <a:pt x="36" y="28"/>
                  </a:lnTo>
                  <a:lnTo>
                    <a:pt x="27" y="28"/>
                  </a:lnTo>
                  <a:lnTo>
                    <a:pt x="18" y="28"/>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4" name="Group 171"/>
          <p:cNvGrpSpPr>
            <a:grpSpLocks/>
          </p:cNvGrpSpPr>
          <p:nvPr/>
        </p:nvGrpSpPr>
        <p:grpSpPr bwMode="auto">
          <a:xfrm>
            <a:off x="8472835" y="4812614"/>
            <a:ext cx="403225" cy="206375"/>
            <a:chOff x="4275" y="3331"/>
            <a:chExt cx="254" cy="130"/>
          </a:xfrm>
        </p:grpSpPr>
        <p:sp>
          <p:nvSpPr>
            <p:cNvPr id="97" name="Oval 164"/>
            <p:cNvSpPr>
              <a:spLocks noChangeArrowheads="1"/>
            </p:cNvSpPr>
            <p:nvPr/>
          </p:nvSpPr>
          <p:spPr bwMode="auto">
            <a:xfrm>
              <a:off x="4276" y="3370"/>
              <a:ext cx="248" cy="91"/>
            </a:xfrm>
            <a:prstGeom prst="ellipse">
              <a:avLst/>
            </a:prstGeom>
            <a:gradFill rotWithShape="0">
              <a:gsLst>
                <a:gs pos="0">
                  <a:srgbClr val="00CC00">
                    <a:gamma/>
                    <a:shade val="69804"/>
                    <a:invGamma/>
                  </a:srgbClr>
                </a:gs>
                <a:gs pos="50000">
                  <a:srgbClr val="00CC00"/>
                </a:gs>
                <a:gs pos="100000">
                  <a:srgbClr val="00CC00">
                    <a:gamma/>
                    <a:shade val="69804"/>
                    <a:invGamma/>
                  </a:srgbClr>
                </a:gs>
              </a:gsLst>
              <a:lin ang="0" scaled="1"/>
            </a:gra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8" name="Rectangle 165"/>
            <p:cNvSpPr>
              <a:spLocks noChangeArrowheads="1"/>
            </p:cNvSpPr>
            <p:nvPr/>
          </p:nvSpPr>
          <p:spPr bwMode="auto">
            <a:xfrm>
              <a:off x="4275" y="3380"/>
              <a:ext cx="254" cy="36"/>
            </a:xfrm>
            <a:prstGeom prst="rect">
              <a:avLst/>
            </a:prstGeom>
            <a:gradFill rotWithShape="0">
              <a:gsLst>
                <a:gs pos="0">
                  <a:srgbClr val="00CC00">
                    <a:gamma/>
                    <a:shade val="69804"/>
                    <a:invGamma/>
                  </a:srgbClr>
                </a:gs>
                <a:gs pos="50000">
                  <a:srgbClr val="00CC00"/>
                </a:gs>
                <a:gs pos="100000">
                  <a:srgbClr val="00CC00">
                    <a:gamma/>
                    <a:shade val="69804"/>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9" name="Oval 166"/>
            <p:cNvSpPr>
              <a:spLocks noChangeArrowheads="1"/>
            </p:cNvSpPr>
            <p:nvPr/>
          </p:nvSpPr>
          <p:spPr bwMode="auto">
            <a:xfrm>
              <a:off x="4276" y="3332"/>
              <a:ext cx="248" cy="91"/>
            </a:xfrm>
            <a:prstGeom prst="ellipse">
              <a:avLst/>
            </a:prstGeom>
            <a:solidFill>
              <a:srgbClr val="00FF00"/>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 name="Freeform 167"/>
            <p:cNvSpPr>
              <a:spLocks/>
            </p:cNvSpPr>
            <p:nvPr/>
          </p:nvSpPr>
          <p:spPr bwMode="auto">
            <a:xfrm>
              <a:off x="4416" y="3351"/>
              <a:ext cx="108" cy="46"/>
            </a:xfrm>
            <a:custGeom>
              <a:avLst/>
              <a:gdLst>
                <a:gd name="T0" fmla="*/ 105 w 108"/>
                <a:gd name="T1" fmla="*/ 13 h 46"/>
                <a:gd name="T2" fmla="*/ 39 w 108"/>
                <a:gd name="T3" fmla="*/ 13 h 46"/>
                <a:gd name="T4" fmla="*/ 37 w 108"/>
                <a:gd name="T5" fmla="*/ 0 h 46"/>
                <a:gd name="T6" fmla="*/ 0 w 108"/>
                <a:gd name="T7" fmla="*/ 23 h 46"/>
                <a:gd name="T8" fmla="*/ 44 w 108"/>
                <a:gd name="T9" fmla="*/ 45 h 46"/>
                <a:gd name="T10" fmla="*/ 44 w 108"/>
                <a:gd name="T11" fmla="*/ 35 h 46"/>
                <a:gd name="T12" fmla="*/ 107 w 108"/>
                <a:gd name="T13" fmla="*/ 35 h 46"/>
                <a:gd name="T14" fmla="*/ 107 w 108"/>
                <a:gd name="T15" fmla="*/ 23 h 46"/>
                <a:gd name="T16" fmla="*/ 105 w 108"/>
                <a:gd name="T17" fmla="*/ 1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46">
                  <a:moveTo>
                    <a:pt x="105" y="13"/>
                  </a:moveTo>
                  <a:lnTo>
                    <a:pt x="39" y="13"/>
                  </a:lnTo>
                  <a:lnTo>
                    <a:pt x="37" y="0"/>
                  </a:lnTo>
                  <a:lnTo>
                    <a:pt x="0" y="23"/>
                  </a:lnTo>
                  <a:lnTo>
                    <a:pt x="44" y="45"/>
                  </a:lnTo>
                  <a:lnTo>
                    <a:pt x="44" y="35"/>
                  </a:lnTo>
                  <a:lnTo>
                    <a:pt x="107" y="35"/>
                  </a:lnTo>
                  <a:lnTo>
                    <a:pt x="107" y="23"/>
                  </a:lnTo>
                  <a:lnTo>
                    <a:pt x="105" y="13"/>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1" name="Freeform 168"/>
            <p:cNvSpPr>
              <a:spLocks/>
            </p:cNvSpPr>
            <p:nvPr/>
          </p:nvSpPr>
          <p:spPr bwMode="auto">
            <a:xfrm>
              <a:off x="4280" y="3353"/>
              <a:ext cx="108" cy="46"/>
            </a:xfrm>
            <a:custGeom>
              <a:avLst/>
              <a:gdLst>
                <a:gd name="T0" fmla="*/ 5 w 108"/>
                <a:gd name="T1" fmla="*/ 12 h 46"/>
                <a:gd name="T2" fmla="*/ 68 w 108"/>
                <a:gd name="T3" fmla="*/ 12 h 46"/>
                <a:gd name="T4" fmla="*/ 70 w 108"/>
                <a:gd name="T5" fmla="*/ 0 h 46"/>
                <a:gd name="T6" fmla="*/ 107 w 108"/>
                <a:gd name="T7" fmla="*/ 22 h 46"/>
                <a:gd name="T8" fmla="*/ 63 w 108"/>
                <a:gd name="T9" fmla="*/ 45 h 46"/>
                <a:gd name="T10" fmla="*/ 65 w 108"/>
                <a:gd name="T11" fmla="*/ 33 h 46"/>
                <a:gd name="T12" fmla="*/ 0 w 108"/>
                <a:gd name="T13" fmla="*/ 33 h 46"/>
                <a:gd name="T14" fmla="*/ 5 w 108"/>
                <a:gd name="T15" fmla="*/ 10 h 46"/>
                <a:gd name="T16" fmla="*/ 5 w 108"/>
                <a:gd name="T17" fmla="*/ 1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46">
                  <a:moveTo>
                    <a:pt x="5" y="12"/>
                  </a:moveTo>
                  <a:lnTo>
                    <a:pt x="68" y="12"/>
                  </a:lnTo>
                  <a:lnTo>
                    <a:pt x="70" y="0"/>
                  </a:lnTo>
                  <a:lnTo>
                    <a:pt x="107" y="22"/>
                  </a:lnTo>
                  <a:lnTo>
                    <a:pt x="63" y="45"/>
                  </a:lnTo>
                  <a:lnTo>
                    <a:pt x="65" y="33"/>
                  </a:lnTo>
                  <a:lnTo>
                    <a:pt x="0" y="33"/>
                  </a:lnTo>
                  <a:lnTo>
                    <a:pt x="5" y="10"/>
                  </a:lnTo>
                  <a:lnTo>
                    <a:pt x="5" y="12"/>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 name="Freeform 169"/>
            <p:cNvSpPr>
              <a:spLocks/>
            </p:cNvSpPr>
            <p:nvPr/>
          </p:nvSpPr>
          <p:spPr bwMode="auto">
            <a:xfrm>
              <a:off x="4361" y="3383"/>
              <a:ext cx="76" cy="38"/>
            </a:xfrm>
            <a:custGeom>
              <a:avLst/>
              <a:gdLst>
                <a:gd name="T0" fmla="*/ 50 w 76"/>
                <a:gd name="T1" fmla="*/ 0 h 38"/>
                <a:gd name="T2" fmla="*/ 50 w 76"/>
                <a:gd name="T3" fmla="*/ 18 h 38"/>
                <a:gd name="T4" fmla="*/ 75 w 76"/>
                <a:gd name="T5" fmla="*/ 18 h 38"/>
                <a:gd name="T6" fmla="*/ 39 w 76"/>
                <a:gd name="T7" fmla="*/ 37 h 38"/>
                <a:gd name="T8" fmla="*/ 0 w 76"/>
                <a:gd name="T9" fmla="*/ 18 h 38"/>
                <a:gd name="T10" fmla="*/ 26 w 76"/>
                <a:gd name="T11" fmla="*/ 18 h 38"/>
                <a:gd name="T12" fmla="*/ 26 w 76"/>
                <a:gd name="T13" fmla="*/ 0 h 38"/>
                <a:gd name="T14" fmla="*/ 37 w 76"/>
                <a:gd name="T15" fmla="*/ 0 h 38"/>
                <a:gd name="T16" fmla="*/ 50 w 76"/>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38">
                  <a:moveTo>
                    <a:pt x="50" y="0"/>
                  </a:moveTo>
                  <a:lnTo>
                    <a:pt x="50" y="18"/>
                  </a:lnTo>
                  <a:lnTo>
                    <a:pt x="75" y="18"/>
                  </a:lnTo>
                  <a:lnTo>
                    <a:pt x="39" y="37"/>
                  </a:lnTo>
                  <a:lnTo>
                    <a:pt x="0" y="18"/>
                  </a:lnTo>
                  <a:lnTo>
                    <a:pt x="26" y="18"/>
                  </a:lnTo>
                  <a:lnTo>
                    <a:pt x="26" y="0"/>
                  </a:lnTo>
                  <a:lnTo>
                    <a:pt x="37" y="0"/>
                  </a:lnTo>
                  <a:lnTo>
                    <a:pt x="50"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3" name="Freeform 170"/>
            <p:cNvSpPr>
              <a:spLocks/>
            </p:cNvSpPr>
            <p:nvPr/>
          </p:nvSpPr>
          <p:spPr bwMode="auto">
            <a:xfrm>
              <a:off x="4361" y="3331"/>
              <a:ext cx="76" cy="41"/>
            </a:xfrm>
            <a:custGeom>
              <a:avLst/>
              <a:gdLst>
                <a:gd name="T0" fmla="*/ 26 w 76"/>
                <a:gd name="T1" fmla="*/ 40 h 41"/>
                <a:gd name="T2" fmla="*/ 26 w 76"/>
                <a:gd name="T3" fmla="*/ 19 h 41"/>
                <a:gd name="T4" fmla="*/ 0 w 76"/>
                <a:gd name="T5" fmla="*/ 19 h 41"/>
                <a:gd name="T6" fmla="*/ 39 w 76"/>
                <a:gd name="T7" fmla="*/ 0 h 41"/>
                <a:gd name="T8" fmla="*/ 75 w 76"/>
                <a:gd name="T9" fmla="*/ 19 h 41"/>
                <a:gd name="T10" fmla="*/ 52 w 76"/>
                <a:gd name="T11" fmla="*/ 19 h 41"/>
                <a:gd name="T12" fmla="*/ 52 w 76"/>
                <a:gd name="T13" fmla="*/ 40 h 41"/>
                <a:gd name="T14" fmla="*/ 39 w 76"/>
                <a:gd name="T15" fmla="*/ 40 h 41"/>
                <a:gd name="T16" fmla="*/ 26 w 76"/>
                <a:gd name="T1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41">
                  <a:moveTo>
                    <a:pt x="26" y="40"/>
                  </a:moveTo>
                  <a:lnTo>
                    <a:pt x="26" y="19"/>
                  </a:lnTo>
                  <a:lnTo>
                    <a:pt x="0" y="19"/>
                  </a:lnTo>
                  <a:lnTo>
                    <a:pt x="39" y="0"/>
                  </a:lnTo>
                  <a:lnTo>
                    <a:pt x="75" y="19"/>
                  </a:lnTo>
                  <a:lnTo>
                    <a:pt x="52" y="19"/>
                  </a:lnTo>
                  <a:lnTo>
                    <a:pt x="52" y="40"/>
                  </a:lnTo>
                  <a:lnTo>
                    <a:pt x="39" y="40"/>
                  </a:lnTo>
                  <a:lnTo>
                    <a:pt x="26" y="4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3" name="Freeform 2"/>
          <p:cNvSpPr/>
          <p:nvPr/>
        </p:nvSpPr>
        <p:spPr>
          <a:xfrm>
            <a:off x="5241303" y="4260915"/>
            <a:ext cx="2432116" cy="367646"/>
          </a:xfrm>
          <a:custGeom>
            <a:avLst/>
            <a:gdLst>
              <a:gd name="connsiteX0" fmla="*/ 0 w 2432116"/>
              <a:gd name="connsiteY0" fmla="*/ 367646 h 367646"/>
              <a:gd name="connsiteX1" fmla="*/ 1018095 w 2432116"/>
              <a:gd name="connsiteY1" fmla="*/ 0 h 367646"/>
              <a:gd name="connsiteX2" fmla="*/ 2432116 w 2432116"/>
              <a:gd name="connsiteY2" fmla="*/ 301658 h 367646"/>
            </a:gdLst>
            <a:ahLst/>
            <a:cxnLst>
              <a:cxn ang="0">
                <a:pos x="connsiteX0" y="connsiteY0"/>
              </a:cxn>
              <a:cxn ang="0">
                <a:pos x="connsiteX1" y="connsiteY1"/>
              </a:cxn>
              <a:cxn ang="0">
                <a:pos x="connsiteX2" y="connsiteY2"/>
              </a:cxn>
            </a:cxnLst>
            <a:rect l="l" t="t" r="r" b="b"/>
            <a:pathLst>
              <a:path w="2432116" h="367646">
                <a:moveTo>
                  <a:pt x="0" y="367646"/>
                </a:moveTo>
                <a:lnTo>
                  <a:pt x="1018095" y="0"/>
                </a:lnTo>
                <a:lnTo>
                  <a:pt x="2432116" y="301658"/>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718" name="Straight Connector 115717"/>
          <p:cNvCxnSpPr/>
          <p:nvPr/>
        </p:nvCxnSpPr>
        <p:spPr>
          <a:xfrm>
            <a:off x="6297105" y="3836326"/>
            <a:ext cx="0" cy="1443993"/>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15719" name="TextBox 115718"/>
          <p:cNvSpPr txBox="1"/>
          <p:nvPr/>
        </p:nvSpPr>
        <p:spPr>
          <a:xfrm>
            <a:off x="4398297" y="3888914"/>
            <a:ext cx="790794" cy="369332"/>
          </a:xfrm>
          <a:prstGeom prst="rect">
            <a:avLst/>
          </a:prstGeom>
          <a:noFill/>
        </p:spPr>
        <p:txBody>
          <a:bodyPr wrap="none" rtlCol="0">
            <a:spAutoFit/>
          </a:bodyPr>
          <a:lstStyle/>
          <a:p>
            <a:r>
              <a:rPr lang="en-US" smtClean="0"/>
              <a:t>A pays</a:t>
            </a:r>
            <a:endParaRPr lang="en-US"/>
          </a:p>
        </p:txBody>
      </p:sp>
      <p:sp>
        <p:nvSpPr>
          <p:cNvPr id="253" name="TextBox 252"/>
          <p:cNvSpPr txBox="1"/>
          <p:nvPr/>
        </p:nvSpPr>
        <p:spPr>
          <a:xfrm>
            <a:off x="7368607" y="3786416"/>
            <a:ext cx="782778" cy="369332"/>
          </a:xfrm>
          <a:prstGeom prst="rect">
            <a:avLst/>
          </a:prstGeom>
          <a:noFill/>
        </p:spPr>
        <p:txBody>
          <a:bodyPr wrap="none" rtlCol="0">
            <a:spAutoFit/>
          </a:bodyPr>
          <a:lstStyle/>
          <a:p>
            <a:r>
              <a:rPr lang="en-US" dirty="0"/>
              <a:t>B</a:t>
            </a:r>
            <a:r>
              <a:rPr lang="en-US" dirty="0" smtClean="0"/>
              <a:t> pays</a:t>
            </a:r>
            <a:endParaRPr lang="en-US" dirty="0"/>
          </a:p>
        </p:txBody>
      </p:sp>
      <p:sp>
        <p:nvSpPr>
          <p:cNvPr id="115720" name="TextBox 115719"/>
          <p:cNvSpPr txBox="1"/>
          <p:nvPr/>
        </p:nvSpPr>
        <p:spPr>
          <a:xfrm>
            <a:off x="6099141" y="3704734"/>
            <a:ext cx="418704" cy="369332"/>
          </a:xfrm>
          <a:prstGeom prst="rect">
            <a:avLst/>
          </a:prstGeom>
          <a:noFill/>
        </p:spPr>
        <p:txBody>
          <a:bodyPr wrap="none" rtlCol="0">
            <a:spAutoFit/>
          </a:bodyPr>
          <a:lstStyle/>
          <a:p>
            <a:r>
              <a:rPr lang="en-US" smtClean="0"/>
              <a:t>$0</a:t>
            </a:r>
            <a:endParaRPr lang="en-US"/>
          </a:p>
        </p:txBody>
      </p:sp>
    </p:spTree>
    <p:extLst>
      <p:ext uri="{BB962C8B-B14F-4D97-AF65-F5344CB8AC3E}">
        <p14:creationId xmlns:p14="http://schemas.microsoft.com/office/powerpoint/2010/main" val="1220903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42204" y="-11430"/>
            <a:ext cx="13043665" cy="6869430"/>
            <a:chOff x="-810687" y="5504"/>
            <a:chExt cx="13043665" cy="6869430"/>
          </a:xfrm>
        </p:grpSpPr>
        <p:sp>
          <p:nvSpPr>
            <p:cNvPr id="5" name="Rectangle 4"/>
            <p:cNvSpPr/>
            <p:nvPr/>
          </p:nvSpPr>
          <p:spPr>
            <a:xfrm>
              <a:off x="40978" y="5504"/>
              <a:ext cx="12192000" cy="6869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1771" t="26046" r="9440" b="-653"/>
            <a:stretch/>
          </p:blipFill>
          <p:spPr>
            <a:xfrm>
              <a:off x="-810687" y="87633"/>
              <a:ext cx="12638619" cy="6770367"/>
            </a:xfrm>
            <a:prstGeom prst="rect">
              <a:avLst/>
            </a:prstGeom>
          </p:spPr>
        </p:pic>
        <p:sp>
          <p:nvSpPr>
            <p:cNvPr id="7" name="Frame 6"/>
            <p:cNvSpPr/>
            <p:nvPr/>
          </p:nvSpPr>
          <p:spPr>
            <a:xfrm>
              <a:off x="579882" y="16934"/>
              <a:ext cx="11327130" cy="6858000"/>
            </a:xfrm>
            <a:prstGeom prst="frame">
              <a:avLst>
                <a:gd name="adj1" fmla="val 10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5714" name="Rectangle 2"/>
          <p:cNvSpPr>
            <a:spLocks noGrp="1" noChangeArrowheads="1"/>
          </p:cNvSpPr>
          <p:nvPr>
            <p:ph type="title" idx="4294967295"/>
          </p:nvPr>
        </p:nvSpPr>
        <p:spPr>
          <a:xfrm>
            <a:off x="1600200" y="365125"/>
            <a:ext cx="9979844" cy="1325563"/>
          </a:xfrm>
        </p:spPr>
        <p:txBody>
          <a:bodyPr/>
          <a:lstStyle/>
          <a:p>
            <a:r>
              <a:rPr lang="en-US" altLang="x-none" dirty="0" smtClean="0"/>
              <a:t>Two Party </a:t>
            </a:r>
            <a:r>
              <a:rPr lang="en-US" altLang="x-none" dirty="0" err="1" smtClean="0"/>
              <a:t>Tiering</a:t>
            </a:r>
            <a:endParaRPr lang="en-US" altLang="x-none" dirty="0"/>
          </a:p>
        </p:txBody>
      </p:sp>
      <p:sp>
        <p:nvSpPr>
          <p:cNvPr id="115715" name="Rectangle 3"/>
          <p:cNvSpPr>
            <a:spLocks noGrp="1" noChangeArrowheads="1"/>
          </p:cNvSpPr>
          <p:nvPr>
            <p:ph type="body" idx="4294967295"/>
          </p:nvPr>
        </p:nvSpPr>
        <p:spPr>
          <a:xfrm>
            <a:off x="1371600" y="1973683"/>
            <a:ext cx="9544639" cy="3913933"/>
          </a:xfrm>
        </p:spPr>
        <p:txBody>
          <a:bodyPr>
            <a:normAutofit/>
          </a:bodyPr>
          <a:lstStyle/>
          <a:p>
            <a:r>
              <a:rPr lang="en-US" altLang="x-none" dirty="0" smtClean="0"/>
              <a:t>When the two ISPs are of dissimilar size then peering will not be seen as fair, as the smaller ISP is leveraging the size of the larger </a:t>
            </a:r>
          </a:p>
          <a:p>
            <a:r>
              <a:rPr lang="en-US" altLang="x-none" dirty="0" smtClean="0"/>
              <a:t>The typical outcome is for the                                                 smaller ISP to become a                                                      customer of the                                                                                     larger ISP</a:t>
            </a:r>
          </a:p>
        </p:txBody>
      </p:sp>
      <p:sp>
        <p:nvSpPr>
          <p:cNvPr id="8" name="Rectangle 2"/>
          <p:cNvSpPr>
            <a:spLocks noChangeArrowheads="1"/>
          </p:cNvSpPr>
          <p:nvPr/>
        </p:nvSpPr>
        <p:spPr bwMode="auto">
          <a:xfrm>
            <a:off x="695227" y="6470731"/>
            <a:ext cx="3505200" cy="227012"/>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9" name="Group 11"/>
          <p:cNvGrpSpPr>
            <a:grpSpLocks/>
          </p:cNvGrpSpPr>
          <p:nvPr/>
        </p:nvGrpSpPr>
        <p:grpSpPr bwMode="auto">
          <a:xfrm>
            <a:off x="4548090" y="6588206"/>
            <a:ext cx="4332287" cy="65087"/>
            <a:chOff x="2859" y="4251"/>
            <a:chExt cx="2729" cy="41"/>
          </a:xfrm>
        </p:grpSpPr>
        <p:sp>
          <p:nvSpPr>
            <p:cNvPr id="10" name="Oval 9"/>
            <p:cNvSpPr>
              <a:spLocks noChangeArrowheads="1"/>
            </p:cNvSpPr>
            <p:nvPr/>
          </p:nvSpPr>
          <p:spPr bwMode="auto">
            <a:xfrm>
              <a:off x="285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Oval 10"/>
            <p:cNvSpPr>
              <a:spLocks noChangeArrowheads="1"/>
            </p:cNvSpPr>
            <p:nvPr/>
          </p:nvSpPr>
          <p:spPr bwMode="auto">
            <a:xfrm>
              <a:off x="324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Oval 11"/>
            <p:cNvSpPr>
              <a:spLocks noChangeArrowheads="1"/>
            </p:cNvSpPr>
            <p:nvPr/>
          </p:nvSpPr>
          <p:spPr bwMode="auto">
            <a:xfrm>
              <a:off x="362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Oval 12"/>
            <p:cNvSpPr>
              <a:spLocks noChangeArrowheads="1"/>
            </p:cNvSpPr>
            <p:nvPr/>
          </p:nvSpPr>
          <p:spPr bwMode="auto">
            <a:xfrm>
              <a:off x="4011"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Oval 13"/>
            <p:cNvSpPr>
              <a:spLocks noChangeArrowheads="1"/>
            </p:cNvSpPr>
            <p:nvPr/>
          </p:nvSpPr>
          <p:spPr bwMode="auto">
            <a:xfrm>
              <a:off x="4395"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Oval 14"/>
            <p:cNvSpPr>
              <a:spLocks noChangeArrowheads="1"/>
            </p:cNvSpPr>
            <p:nvPr/>
          </p:nvSpPr>
          <p:spPr bwMode="auto">
            <a:xfrm>
              <a:off x="477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Oval 15"/>
            <p:cNvSpPr>
              <a:spLocks noChangeArrowheads="1"/>
            </p:cNvSpPr>
            <p:nvPr/>
          </p:nvSpPr>
          <p:spPr bwMode="auto">
            <a:xfrm>
              <a:off x="516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Oval 16"/>
            <p:cNvSpPr>
              <a:spLocks noChangeArrowheads="1"/>
            </p:cNvSpPr>
            <p:nvPr/>
          </p:nvSpPr>
          <p:spPr bwMode="auto">
            <a:xfrm>
              <a:off x="554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8" name="Rectangle 12"/>
          <p:cNvSpPr>
            <a:spLocks noChangeArrowheads="1"/>
          </p:cNvSpPr>
          <p:nvPr/>
        </p:nvSpPr>
        <p:spPr bwMode="auto">
          <a:xfrm>
            <a:off x="762000" y="820150"/>
            <a:ext cx="457200" cy="7620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 name="Oval 13"/>
          <p:cNvSpPr>
            <a:spLocks noChangeArrowheads="1"/>
          </p:cNvSpPr>
          <p:nvPr/>
        </p:nvSpPr>
        <p:spPr bwMode="auto">
          <a:xfrm>
            <a:off x="804863" y="175625"/>
            <a:ext cx="66675" cy="66675"/>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 name="Oval 14"/>
          <p:cNvSpPr>
            <a:spLocks noChangeArrowheads="1"/>
          </p:cNvSpPr>
          <p:nvPr/>
        </p:nvSpPr>
        <p:spPr bwMode="auto">
          <a:xfrm>
            <a:off x="804863" y="405812"/>
            <a:ext cx="66675" cy="65088"/>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 name="Oval 15"/>
          <p:cNvSpPr>
            <a:spLocks noChangeArrowheads="1"/>
          </p:cNvSpPr>
          <p:nvPr/>
        </p:nvSpPr>
        <p:spPr bwMode="auto">
          <a:xfrm>
            <a:off x="804863" y="632825"/>
            <a:ext cx="66675" cy="65087"/>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Oval 18"/>
          <p:cNvSpPr>
            <a:spLocks noChangeArrowheads="1"/>
          </p:cNvSpPr>
          <p:nvPr/>
        </p:nvSpPr>
        <p:spPr bwMode="auto">
          <a:xfrm>
            <a:off x="13716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 name="Oval 19"/>
          <p:cNvSpPr>
            <a:spLocks noChangeArrowheads="1"/>
          </p:cNvSpPr>
          <p:nvPr/>
        </p:nvSpPr>
        <p:spPr bwMode="auto">
          <a:xfrm>
            <a:off x="16002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 name="Oval 20"/>
          <p:cNvSpPr>
            <a:spLocks noChangeArrowheads="1"/>
          </p:cNvSpPr>
          <p:nvPr/>
        </p:nvSpPr>
        <p:spPr bwMode="auto">
          <a:xfrm>
            <a:off x="18288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 name="Rectangle 24"/>
          <p:cNvSpPr>
            <a:spLocks noChangeArrowheads="1"/>
          </p:cNvSpPr>
          <p:nvPr/>
        </p:nvSpPr>
        <p:spPr bwMode="auto">
          <a:xfrm>
            <a:off x="5703441" y="3820135"/>
            <a:ext cx="206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33" name="Group 45"/>
          <p:cNvGrpSpPr>
            <a:grpSpLocks/>
          </p:cNvGrpSpPr>
          <p:nvPr/>
        </p:nvGrpSpPr>
        <p:grpSpPr bwMode="auto">
          <a:xfrm>
            <a:off x="4119116" y="4688498"/>
            <a:ext cx="1735138" cy="454025"/>
            <a:chOff x="1531" y="3235"/>
            <a:chExt cx="1093" cy="286"/>
          </a:xfrm>
        </p:grpSpPr>
        <p:grpSp>
          <p:nvGrpSpPr>
            <p:cNvPr id="209" name="Group 35"/>
            <p:cNvGrpSpPr>
              <a:grpSpLocks/>
            </p:cNvGrpSpPr>
            <p:nvPr/>
          </p:nvGrpSpPr>
          <p:grpSpPr bwMode="auto">
            <a:xfrm>
              <a:off x="1560" y="3249"/>
              <a:ext cx="1064" cy="272"/>
              <a:chOff x="1560" y="3249"/>
              <a:chExt cx="1064" cy="272"/>
            </a:xfrm>
          </p:grpSpPr>
          <p:sp>
            <p:nvSpPr>
              <p:cNvPr id="219" name="Oval 27"/>
              <p:cNvSpPr>
                <a:spLocks noChangeArrowheads="1"/>
              </p:cNvSpPr>
              <p:nvPr/>
            </p:nvSpPr>
            <p:spPr bwMode="auto">
              <a:xfrm>
                <a:off x="1560" y="3335"/>
                <a:ext cx="390" cy="126"/>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0" name="Oval 28"/>
              <p:cNvSpPr>
                <a:spLocks noChangeArrowheads="1"/>
              </p:cNvSpPr>
              <p:nvPr/>
            </p:nvSpPr>
            <p:spPr bwMode="auto">
              <a:xfrm>
                <a:off x="1737" y="3295"/>
                <a:ext cx="390" cy="126"/>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1" name="Oval 29"/>
              <p:cNvSpPr>
                <a:spLocks noChangeArrowheads="1"/>
              </p:cNvSpPr>
              <p:nvPr/>
            </p:nvSpPr>
            <p:spPr bwMode="auto">
              <a:xfrm>
                <a:off x="2114" y="3383"/>
                <a:ext cx="390" cy="124"/>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2" name="Oval 30"/>
              <p:cNvSpPr>
                <a:spLocks noChangeArrowheads="1"/>
              </p:cNvSpPr>
              <p:nvPr/>
            </p:nvSpPr>
            <p:spPr bwMode="auto">
              <a:xfrm>
                <a:off x="2031" y="3317"/>
                <a:ext cx="393" cy="126"/>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3" name="Oval 31"/>
              <p:cNvSpPr>
                <a:spLocks noChangeArrowheads="1"/>
              </p:cNvSpPr>
              <p:nvPr/>
            </p:nvSpPr>
            <p:spPr bwMode="auto">
              <a:xfrm>
                <a:off x="1805" y="3395"/>
                <a:ext cx="390" cy="126"/>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4" name="Oval 32"/>
              <p:cNvSpPr>
                <a:spLocks noChangeArrowheads="1"/>
              </p:cNvSpPr>
              <p:nvPr/>
            </p:nvSpPr>
            <p:spPr bwMode="auto">
              <a:xfrm>
                <a:off x="1927" y="3249"/>
                <a:ext cx="394" cy="126"/>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 name="Oval 33"/>
              <p:cNvSpPr>
                <a:spLocks noChangeArrowheads="1"/>
              </p:cNvSpPr>
              <p:nvPr/>
            </p:nvSpPr>
            <p:spPr bwMode="auto">
              <a:xfrm>
                <a:off x="2153" y="3315"/>
                <a:ext cx="390" cy="126"/>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 name="Oval 34"/>
              <p:cNvSpPr>
                <a:spLocks noChangeArrowheads="1"/>
              </p:cNvSpPr>
              <p:nvPr/>
            </p:nvSpPr>
            <p:spPr bwMode="auto">
              <a:xfrm>
                <a:off x="2234" y="3367"/>
                <a:ext cx="390" cy="126"/>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10" name="Group 44"/>
            <p:cNvGrpSpPr>
              <a:grpSpLocks/>
            </p:cNvGrpSpPr>
            <p:nvPr/>
          </p:nvGrpSpPr>
          <p:grpSpPr bwMode="auto">
            <a:xfrm>
              <a:off x="1531" y="3235"/>
              <a:ext cx="1064" cy="272"/>
              <a:chOff x="1531" y="3235"/>
              <a:chExt cx="1064" cy="272"/>
            </a:xfrm>
          </p:grpSpPr>
          <p:sp>
            <p:nvSpPr>
              <p:cNvPr id="211" name="Oval 36"/>
              <p:cNvSpPr>
                <a:spLocks noChangeArrowheads="1"/>
              </p:cNvSpPr>
              <p:nvPr/>
            </p:nvSpPr>
            <p:spPr bwMode="auto">
              <a:xfrm>
                <a:off x="1531" y="3321"/>
                <a:ext cx="390" cy="126"/>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2" name="Oval 37"/>
              <p:cNvSpPr>
                <a:spLocks noChangeArrowheads="1"/>
              </p:cNvSpPr>
              <p:nvPr/>
            </p:nvSpPr>
            <p:spPr bwMode="auto">
              <a:xfrm>
                <a:off x="1708" y="3281"/>
                <a:ext cx="390" cy="126"/>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3" name="Oval 38"/>
              <p:cNvSpPr>
                <a:spLocks noChangeArrowheads="1"/>
              </p:cNvSpPr>
              <p:nvPr/>
            </p:nvSpPr>
            <p:spPr bwMode="auto">
              <a:xfrm>
                <a:off x="2085" y="3369"/>
                <a:ext cx="390" cy="124"/>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4" name="Oval 39"/>
              <p:cNvSpPr>
                <a:spLocks noChangeArrowheads="1"/>
              </p:cNvSpPr>
              <p:nvPr/>
            </p:nvSpPr>
            <p:spPr bwMode="auto">
              <a:xfrm>
                <a:off x="2002" y="3303"/>
                <a:ext cx="393" cy="126"/>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 name="Oval 40"/>
              <p:cNvSpPr>
                <a:spLocks noChangeArrowheads="1"/>
              </p:cNvSpPr>
              <p:nvPr/>
            </p:nvSpPr>
            <p:spPr bwMode="auto">
              <a:xfrm>
                <a:off x="1776" y="3381"/>
                <a:ext cx="390" cy="126"/>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6" name="Oval 41"/>
              <p:cNvSpPr>
                <a:spLocks noChangeArrowheads="1"/>
              </p:cNvSpPr>
              <p:nvPr/>
            </p:nvSpPr>
            <p:spPr bwMode="auto">
              <a:xfrm>
                <a:off x="1898" y="3235"/>
                <a:ext cx="394" cy="126"/>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7" name="Oval 42"/>
              <p:cNvSpPr>
                <a:spLocks noChangeArrowheads="1"/>
              </p:cNvSpPr>
              <p:nvPr/>
            </p:nvSpPr>
            <p:spPr bwMode="auto">
              <a:xfrm>
                <a:off x="2124" y="3301"/>
                <a:ext cx="390" cy="126"/>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8" name="Oval 43"/>
              <p:cNvSpPr>
                <a:spLocks noChangeArrowheads="1"/>
              </p:cNvSpPr>
              <p:nvPr/>
            </p:nvSpPr>
            <p:spPr bwMode="auto">
              <a:xfrm>
                <a:off x="2205" y="3353"/>
                <a:ext cx="390" cy="126"/>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nvGrpSpPr>
          <p:cNvPr id="35" name="Group 61"/>
          <p:cNvGrpSpPr>
            <a:grpSpLocks/>
          </p:cNvGrpSpPr>
          <p:nvPr/>
        </p:nvGrpSpPr>
        <p:grpSpPr bwMode="auto">
          <a:xfrm>
            <a:off x="4800154" y="4598010"/>
            <a:ext cx="425450" cy="176213"/>
            <a:chOff x="1960" y="3178"/>
            <a:chExt cx="268" cy="111"/>
          </a:xfrm>
        </p:grpSpPr>
        <p:sp>
          <p:nvSpPr>
            <p:cNvPr id="195" name="Oval 54"/>
            <p:cNvSpPr>
              <a:spLocks noChangeArrowheads="1"/>
            </p:cNvSpPr>
            <p:nvPr/>
          </p:nvSpPr>
          <p:spPr bwMode="auto">
            <a:xfrm>
              <a:off x="1966" y="3211"/>
              <a:ext cx="260" cy="78"/>
            </a:xfrm>
            <a:prstGeom prst="ellipse">
              <a:avLst/>
            </a:prstGeom>
            <a:gradFill rotWithShape="0">
              <a:gsLst>
                <a:gs pos="0">
                  <a:srgbClr val="FF3300">
                    <a:gamma/>
                    <a:shade val="69804"/>
                    <a:invGamma/>
                  </a:srgbClr>
                </a:gs>
                <a:gs pos="50000">
                  <a:srgbClr val="FF3300"/>
                </a:gs>
                <a:gs pos="100000">
                  <a:srgbClr val="FF3300">
                    <a:gamma/>
                    <a:shade val="69804"/>
                    <a:invGamma/>
                  </a:srgbClr>
                </a:gs>
              </a:gsLst>
              <a:lin ang="0" scaled="1"/>
            </a:gra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6" name="Rectangle 55"/>
            <p:cNvSpPr>
              <a:spLocks noChangeArrowheads="1"/>
            </p:cNvSpPr>
            <p:nvPr/>
          </p:nvSpPr>
          <p:spPr bwMode="auto">
            <a:xfrm>
              <a:off x="1960" y="3220"/>
              <a:ext cx="268" cy="31"/>
            </a:xfrm>
            <a:prstGeom prst="rect">
              <a:avLst/>
            </a:prstGeom>
            <a:gradFill rotWithShape="0">
              <a:gsLst>
                <a:gs pos="0">
                  <a:srgbClr val="FF3300">
                    <a:gamma/>
                    <a:shade val="69804"/>
                    <a:invGamma/>
                  </a:srgbClr>
                </a:gs>
                <a:gs pos="50000">
                  <a:srgbClr val="FF3300"/>
                </a:gs>
                <a:gs pos="100000">
                  <a:srgbClr val="FF3300">
                    <a:gamma/>
                    <a:shade val="69804"/>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 name="Oval 56"/>
            <p:cNvSpPr>
              <a:spLocks noChangeArrowheads="1"/>
            </p:cNvSpPr>
            <p:nvPr/>
          </p:nvSpPr>
          <p:spPr bwMode="auto">
            <a:xfrm>
              <a:off x="1966" y="3179"/>
              <a:ext cx="260" cy="78"/>
            </a:xfrm>
            <a:prstGeom prst="ellipse">
              <a:avLst/>
            </a:prstGeom>
            <a:solidFill>
              <a:srgbClr val="FF3300"/>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8" name="Freeform 57"/>
            <p:cNvSpPr>
              <a:spLocks/>
            </p:cNvSpPr>
            <p:nvPr/>
          </p:nvSpPr>
          <p:spPr bwMode="auto">
            <a:xfrm>
              <a:off x="1966" y="3195"/>
              <a:ext cx="113" cy="40"/>
            </a:xfrm>
            <a:custGeom>
              <a:avLst/>
              <a:gdLst>
                <a:gd name="T0" fmla="*/ 2 w 113"/>
                <a:gd name="T1" fmla="*/ 10 h 40"/>
                <a:gd name="T2" fmla="*/ 71 w 113"/>
                <a:gd name="T3" fmla="*/ 10 h 40"/>
                <a:gd name="T4" fmla="*/ 74 w 113"/>
                <a:gd name="T5" fmla="*/ 0 h 40"/>
                <a:gd name="T6" fmla="*/ 112 w 113"/>
                <a:gd name="T7" fmla="*/ 19 h 40"/>
                <a:gd name="T8" fmla="*/ 66 w 113"/>
                <a:gd name="T9" fmla="*/ 39 h 40"/>
                <a:gd name="T10" fmla="*/ 66 w 113"/>
                <a:gd name="T11" fmla="*/ 30 h 40"/>
                <a:gd name="T12" fmla="*/ 0 w 113"/>
                <a:gd name="T13" fmla="*/ 30 h 40"/>
                <a:gd name="T14" fmla="*/ 0 w 113"/>
                <a:gd name="T15" fmla="*/ 19 h 40"/>
                <a:gd name="T16" fmla="*/ 2 w 113"/>
                <a:gd name="T17"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40">
                  <a:moveTo>
                    <a:pt x="2" y="10"/>
                  </a:moveTo>
                  <a:lnTo>
                    <a:pt x="71" y="10"/>
                  </a:lnTo>
                  <a:lnTo>
                    <a:pt x="74" y="0"/>
                  </a:lnTo>
                  <a:lnTo>
                    <a:pt x="112" y="19"/>
                  </a:lnTo>
                  <a:lnTo>
                    <a:pt x="66" y="39"/>
                  </a:lnTo>
                  <a:lnTo>
                    <a:pt x="66" y="30"/>
                  </a:lnTo>
                  <a:lnTo>
                    <a:pt x="0" y="30"/>
                  </a:lnTo>
                  <a:lnTo>
                    <a:pt x="0" y="19"/>
                  </a:lnTo>
                  <a:lnTo>
                    <a:pt x="2" y="1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9" name="Freeform 58"/>
            <p:cNvSpPr>
              <a:spLocks/>
            </p:cNvSpPr>
            <p:nvPr/>
          </p:nvSpPr>
          <p:spPr bwMode="auto">
            <a:xfrm>
              <a:off x="2109" y="3197"/>
              <a:ext cx="113" cy="39"/>
            </a:xfrm>
            <a:custGeom>
              <a:avLst/>
              <a:gdLst>
                <a:gd name="T0" fmla="*/ 107 w 113"/>
                <a:gd name="T1" fmla="*/ 10 h 39"/>
                <a:gd name="T2" fmla="*/ 41 w 113"/>
                <a:gd name="T3" fmla="*/ 10 h 39"/>
                <a:gd name="T4" fmla="*/ 38 w 113"/>
                <a:gd name="T5" fmla="*/ 0 h 39"/>
                <a:gd name="T6" fmla="*/ 0 w 113"/>
                <a:gd name="T7" fmla="*/ 19 h 39"/>
                <a:gd name="T8" fmla="*/ 46 w 113"/>
                <a:gd name="T9" fmla="*/ 38 h 39"/>
                <a:gd name="T10" fmla="*/ 43 w 113"/>
                <a:gd name="T11" fmla="*/ 28 h 39"/>
                <a:gd name="T12" fmla="*/ 112 w 113"/>
                <a:gd name="T13" fmla="*/ 28 h 39"/>
                <a:gd name="T14" fmla="*/ 107 w 113"/>
                <a:gd name="T15" fmla="*/ 8 h 39"/>
                <a:gd name="T16" fmla="*/ 107 w 113"/>
                <a:gd name="T17"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39">
                  <a:moveTo>
                    <a:pt x="107" y="10"/>
                  </a:moveTo>
                  <a:lnTo>
                    <a:pt x="41" y="10"/>
                  </a:lnTo>
                  <a:lnTo>
                    <a:pt x="38" y="0"/>
                  </a:lnTo>
                  <a:lnTo>
                    <a:pt x="0" y="19"/>
                  </a:lnTo>
                  <a:lnTo>
                    <a:pt x="46" y="38"/>
                  </a:lnTo>
                  <a:lnTo>
                    <a:pt x="43" y="28"/>
                  </a:lnTo>
                  <a:lnTo>
                    <a:pt x="112" y="28"/>
                  </a:lnTo>
                  <a:lnTo>
                    <a:pt x="107" y="8"/>
                  </a:lnTo>
                  <a:lnTo>
                    <a:pt x="107" y="1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0" name="Freeform 59"/>
            <p:cNvSpPr>
              <a:spLocks/>
            </p:cNvSpPr>
            <p:nvPr/>
          </p:nvSpPr>
          <p:spPr bwMode="auto">
            <a:xfrm>
              <a:off x="2057" y="3222"/>
              <a:ext cx="81" cy="33"/>
            </a:xfrm>
            <a:custGeom>
              <a:avLst/>
              <a:gdLst>
                <a:gd name="T0" fmla="*/ 27 w 81"/>
                <a:gd name="T1" fmla="*/ 0 h 33"/>
                <a:gd name="T2" fmla="*/ 27 w 81"/>
                <a:gd name="T3" fmla="*/ 16 h 33"/>
                <a:gd name="T4" fmla="*/ 0 w 81"/>
                <a:gd name="T5" fmla="*/ 16 h 33"/>
                <a:gd name="T6" fmla="*/ 38 w 81"/>
                <a:gd name="T7" fmla="*/ 32 h 33"/>
                <a:gd name="T8" fmla="*/ 80 w 81"/>
                <a:gd name="T9" fmla="*/ 16 h 33"/>
                <a:gd name="T10" fmla="*/ 52 w 81"/>
                <a:gd name="T11" fmla="*/ 16 h 33"/>
                <a:gd name="T12" fmla="*/ 52 w 81"/>
                <a:gd name="T13" fmla="*/ 0 h 33"/>
                <a:gd name="T14" fmla="*/ 41 w 81"/>
                <a:gd name="T15" fmla="*/ 0 h 33"/>
                <a:gd name="T16" fmla="*/ 27 w 81"/>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33">
                  <a:moveTo>
                    <a:pt x="27" y="0"/>
                  </a:moveTo>
                  <a:lnTo>
                    <a:pt x="27" y="16"/>
                  </a:lnTo>
                  <a:lnTo>
                    <a:pt x="0" y="16"/>
                  </a:lnTo>
                  <a:lnTo>
                    <a:pt x="38" y="32"/>
                  </a:lnTo>
                  <a:lnTo>
                    <a:pt x="80" y="16"/>
                  </a:lnTo>
                  <a:lnTo>
                    <a:pt x="52" y="16"/>
                  </a:lnTo>
                  <a:lnTo>
                    <a:pt x="52" y="0"/>
                  </a:lnTo>
                  <a:lnTo>
                    <a:pt x="41" y="0"/>
                  </a:lnTo>
                  <a:lnTo>
                    <a:pt x="27"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1" name="Freeform 60"/>
            <p:cNvSpPr>
              <a:spLocks/>
            </p:cNvSpPr>
            <p:nvPr/>
          </p:nvSpPr>
          <p:spPr bwMode="auto">
            <a:xfrm>
              <a:off x="2057" y="3178"/>
              <a:ext cx="81" cy="36"/>
            </a:xfrm>
            <a:custGeom>
              <a:avLst/>
              <a:gdLst>
                <a:gd name="T0" fmla="*/ 52 w 81"/>
                <a:gd name="T1" fmla="*/ 35 h 36"/>
                <a:gd name="T2" fmla="*/ 52 w 81"/>
                <a:gd name="T3" fmla="*/ 16 h 36"/>
                <a:gd name="T4" fmla="*/ 80 w 81"/>
                <a:gd name="T5" fmla="*/ 16 h 36"/>
                <a:gd name="T6" fmla="*/ 38 w 81"/>
                <a:gd name="T7" fmla="*/ 0 h 36"/>
                <a:gd name="T8" fmla="*/ 0 w 81"/>
                <a:gd name="T9" fmla="*/ 16 h 36"/>
                <a:gd name="T10" fmla="*/ 25 w 81"/>
                <a:gd name="T11" fmla="*/ 16 h 36"/>
                <a:gd name="T12" fmla="*/ 25 w 81"/>
                <a:gd name="T13" fmla="*/ 35 h 36"/>
                <a:gd name="T14" fmla="*/ 38 w 81"/>
                <a:gd name="T15" fmla="*/ 35 h 36"/>
                <a:gd name="T16" fmla="*/ 52 w 81"/>
                <a:gd name="T17"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36">
                  <a:moveTo>
                    <a:pt x="52" y="35"/>
                  </a:moveTo>
                  <a:lnTo>
                    <a:pt x="52" y="16"/>
                  </a:lnTo>
                  <a:lnTo>
                    <a:pt x="80" y="16"/>
                  </a:lnTo>
                  <a:lnTo>
                    <a:pt x="38" y="0"/>
                  </a:lnTo>
                  <a:lnTo>
                    <a:pt x="0" y="16"/>
                  </a:lnTo>
                  <a:lnTo>
                    <a:pt x="25" y="16"/>
                  </a:lnTo>
                  <a:lnTo>
                    <a:pt x="25" y="35"/>
                  </a:lnTo>
                  <a:lnTo>
                    <a:pt x="38" y="35"/>
                  </a:lnTo>
                  <a:lnTo>
                    <a:pt x="52" y="35"/>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136" name="Line 70"/>
          <p:cNvSpPr>
            <a:spLocks noChangeShapeType="1"/>
          </p:cNvSpPr>
          <p:nvPr/>
        </p:nvSpPr>
        <p:spPr bwMode="auto">
          <a:xfrm flipV="1">
            <a:off x="3677637" y="5079978"/>
            <a:ext cx="404813" cy="368300"/>
          </a:xfrm>
          <a:prstGeom prst="line">
            <a:avLst/>
          </a:prstGeom>
          <a:noFill/>
          <a:ln w="508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40" name="Group 81"/>
          <p:cNvGrpSpPr>
            <a:grpSpLocks/>
          </p:cNvGrpSpPr>
          <p:nvPr/>
        </p:nvGrpSpPr>
        <p:grpSpPr bwMode="auto">
          <a:xfrm>
            <a:off x="3441099" y="5383190"/>
            <a:ext cx="282575" cy="142875"/>
            <a:chOff x="1199" y="3667"/>
            <a:chExt cx="178" cy="90"/>
          </a:xfrm>
        </p:grpSpPr>
        <p:sp>
          <p:nvSpPr>
            <p:cNvPr id="181" name="Oval 74"/>
            <p:cNvSpPr>
              <a:spLocks noChangeArrowheads="1"/>
            </p:cNvSpPr>
            <p:nvPr/>
          </p:nvSpPr>
          <p:spPr bwMode="auto">
            <a:xfrm>
              <a:off x="1203" y="3695"/>
              <a:ext cx="172" cy="62"/>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 name="Rectangle 75"/>
            <p:cNvSpPr>
              <a:spLocks noChangeArrowheads="1"/>
            </p:cNvSpPr>
            <p:nvPr/>
          </p:nvSpPr>
          <p:spPr bwMode="auto">
            <a:xfrm>
              <a:off x="1199" y="3702"/>
              <a:ext cx="178" cy="25"/>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3" name="Oval 76"/>
            <p:cNvSpPr>
              <a:spLocks noChangeArrowheads="1"/>
            </p:cNvSpPr>
            <p:nvPr/>
          </p:nvSpPr>
          <p:spPr bwMode="auto">
            <a:xfrm>
              <a:off x="1203" y="3668"/>
              <a:ext cx="172" cy="63"/>
            </a:xfrm>
            <a:prstGeom prst="ellipse">
              <a:avLst/>
            </a:prstGeom>
            <a:solidFill>
              <a:srgbClr val="D5A12A"/>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4" name="Freeform 77"/>
            <p:cNvSpPr>
              <a:spLocks/>
            </p:cNvSpPr>
            <p:nvPr/>
          </p:nvSpPr>
          <p:spPr bwMode="auto">
            <a:xfrm>
              <a:off x="1203" y="3681"/>
              <a:ext cx="76" cy="32"/>
            </a:xfrm>
            <a:custGeom>
              <a:avLst/>
              <a:gdLst>
                <a:gd name="T0" fmla="*/ 2 w 76"/>
                <a:gd name="T1" fmla="*/ 8 h 32"/>
                <a:gd name="T2" fmla="*/ 47 w 76"/>
                <a:gd name="T3" fmla="*/ 8 h 32"/>
                <a:gd name="T4" fmla="*/ 50 w 76"/>
                <a:gd name="T5" fmla="*/ 0 h 32"/>
                <a:gd name="T6" fmla="*/ 75 w 76"/>
                <a:gd name="T7" fmla="*/ 15 h 32"/>
                <a:gd name="T8" fmla="*/ 44 w 76"/>
                <a:gd name="T9" fmla="*/ 31 h 32"/>
                <a:gd name="T10" fmla="*/ 44 w 76"/>
                <a:gd name="T11" fmla="*/ 24 h 32"/>
                <a:gd name="T12" fmla="*/ 0 w 76"/>
                <a:gd name="T13" fmla="*/ 24 h 32"/>
                <a:gd name="T14" fmla="*/ 0 w 76"/>
                <a:gd name="T15" fmla="*/ 15 h 32"/>
                <a:gd name="T16" fmla="*/ 2 w 76"/>
                <a:gd name="T17"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32">
                  <a:moveTo>
                    <a:pt x="2" y="8"/>
                  </a:moveTo>
                  <a:lnTo>
                    <a:pt x="47" y="8"/>
                  </a:lnTo>
                  <a:lnTo>
                    <a:pt x="50" y="0"/>
                  </a:lnTo>
                  <a:lnTo>
                    <a:pt x="75" y="15"/>
                  </a:lnTo>
                  <a:lnTo>
                    <a:pt x="44" y="31"/>
                  </a:lnTo>
                  <a:lnTo>
                    <a:pt x="44" y="24"/>
                  </a:lnTo>
                  <a:lnTo>
                    <a:pt x="0" y="24"/>
                  </a:lnTo>
                  <a:lnTo>
                    <a:pt x="0" y="15"/>
                  </a:lnTo>
                  <a:lnTo>
                    <a:pt x="2" y="8"/>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5" name="Freeform 78"/>
            <p:cNvSpPr>
              <a:spLocks/>
            </p:cNvSpPr>
            <p:nvPr/>
          </p:nvSpPr>
          <p:spPr bwMode="auto">
            <a:xfrm>
              <a:off x="1298" y="3682"/>
              <a:ext cx="76" cy="33"/>
            </a:xfrm>
            <a:custGeom>
              <a:avLst/>
              <a:gdLst>
                <a:gd name="T0" fmla="*/ 71 w 76"/>
                <a:gd name="T1" fmla="*/ 8 h 33"/>
                <a:gd name="T2" fmla="*/ 27 w 76"/>
                <a:gd name="T3" fmla="*/ 8 h 33"/>
                <a:gd name="T4" fmla="*/ 26 w 76"/>
                <a:gd name="T5" fmla="*/ 0 h 33"/>
                <a:gd name="T6" fmla="*/ 0 w 76"/>
                <a:gd name="T7" fmla="*/ 16 h 33"/>
                <a:gd name="T8" fmla="*/ 31 w 76"/>
                <a:gd name="T9" fmla="*/ 32 h 33"/>
                <a:gd name="T10" fmla="*/ 29 w 76"/>
                <a:gd name="T11" fmla="*/ 23 h 33"/>
                <a:gd name="T12" fmla="*/ 75 w 76"/>
                <a:gd name="T13" fmla="*/ 23 h 33"/>
                <a:gd name="T14" fmla="*/ 71 w 76"/>
                <a:gd name="T15" fmla="*/ 7 h 33"/>
                <a:gd name="T16" fmla="*/ 71 w 76"/>
                <a:gd name="T17"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33">
                  <a:moveTo>
                    <a:pt x="71" y="8"/>
                  </a:moveTo>
                  <a:lnTo>
                    <a:pt x="27" y="8"/>
                  </a:lnTo>
                  <a:lnTo>
                    <a:pt x="26" y="0"/>
                  </a:lnTo>
                  <a:lnTo>
                    <a:pt x="0" y="16"/>
                  </a:lnTo>
                  <a:lnTo>
                    <a:pt x="31" y="32"/>
                  </a:lnTo>
                  <a:lnTo>
                    <a:pt x="29" y="23"/>
                  </a:lnTo>
                  <a:lnTo>
                    <a:pt x="75" y="23"/>
                  </a:lnTo>
                  <a:lnTo>
                    <a:pt x="71" y="7"/>
                  </a:lnTo>
                  <a:lnTo>
                    <a:pt x="71" y="8"/>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6" name="Freeform 79"/>
            <p:cNvSpPr>
              <a:spLocks/>
            </p:cNvSpPr>
            <p:nvPr/>
          </p:nvSpPr>
          <p:spPr bwMode="auto">
            <a:xfrm>
              <a:off x="1264" y="3703"/>
              <a:ext cx="53" cy="27"/>
            </a:xfrm>
            <a:custGeom>
              <a:avLst/>
              <a:gdLst>
                <a:gd name="T0" fmla="*/ 18 w 53"/>
                <a:gd name="T1" fmla="*/ 0 h 27"/>
                <a:gd name="T2" fmla="*/ 18 w 53"/>
                <a:gd name="T3" fmla="*/ 13 h 27"/>
                <a:gd name="T4" fmla="*/ 0 w 53"/>
                <a:gd name="T5" fmla="*/ 13 h 27"/>
                <a:gd name="T6" fmla="*/ 25 w 53"/>
                <a:gd name="T7" fmla="*/ 26 h 27"/>
                <a:gd name="T8" fmla="*/ 52 w 53"/>
                <a:gd name="T9" fmla="*/ 13 h 27"/>
                <a:gd name="T10" fmla="*/ 34 w 53"/>
                <a:gd name="T11" fmla="*/ 13 h 27"/>
                <a:gd name="T12" fmla="*/ 34 w 53"/>
                <a:gd name="T13" fmla="*/ 0 h 27"/>
                <a:gd name="T14" fmla="*/ 27 w 53"/>
                <a:gd name="T15" fmla="*/ 0 h 27"/>
                <a:gd name="T16" fmla="*/ 18 w 53"/>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7">
                  <a:moveTo>
                    <a:pt x="18" y="0"/>
                  </a:moveTo>
                  <a:lnTo>
                    <a:pt x="18" y="13"/>
                  </a:lnTo>
                  <a:lnTo>
                    <a:pt x="0" y="13"/>
                  </a:lnTo>
                  <a:lnTo>
                    <a:pt x="25" y="26"/>
                  </a:lnTo>
                  <a:lnTo>
                    <a:pt x="52" y="13"/>
                  </a:lnTo>
                  <a:lnTo>
                    <a:pt x="34" y="13"/>
                  </a:lnTo>
                  <a:lnTo>
                    <a:pt x="34" y="0"/>
                  </a:lnTo>
                  <a:lnTo>
                    <a:pt x="27" y="0"/>
                  </a:lnTo>
                  <a:lnTo>
                    <a:pt x="18"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7" name="Freeform 80"/>
            <p:cNvSpPr>
              <a:spLocks/>
            </p:cNvSpPr>
            <p:nvPr/>
          </p:nvSpPr>
          <p:spPr bwMode="auto">
            <a:xfrm>
              <a:off x="1264" y="3667"/>
              <a:ext cx="53" cy="29"/>
            </a:xfrm>
            <a:custGeom>
              <a:avLst/>
              <a:gdLst>
                <a:gd name="T0" fmla="*/ 34 w 53"/>
                <a:gd name="T1" fmla="*/ 28 h 29"/>
                <a:gd name="T2" fmla="*/ 34 w 53"/>
                <a:gd name="T3" fmla="*/ 13 h 29"/>
                <a:gd name="T4" fmla="*/ 52 w 53"/>
                <a:gd name="T5" fmla="*/ 13 h 29"/>
                <a:gd name="T6" fmla="*/ 25 w 53"/>
                <a:gd name="T7" fmla="*/ 0 h 29"/>
                <a:gd name="T8" fmla="*/ 0 w 53"/>
                <a:gd name="T9" fmla="*/ 13 h 29"/>
                <a:gd name="T10" fmla="*/ 16 w 53"/>
                <a:gd name="T11" fmla="*/ 13 h 29"/>
                <a:gd name="T12" fmla="*/ 16 w 53"/>
                <a:gd name="T13" fmla="*/ 28 h 29"/>
                <a:gd name="T14" fmla="*/ 25 w 53"/>
                <a:gd name="T15" fmla="*/ 28 h 29"/>
                <a:gd name="T16" fmla="*/ 34 w 53"/>
                <a:gd name="T17"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9">
                  <a:moveTo>
                    <a:pt x="34" y="28"/>
                  </a:moveTo>
                  <a:lnTo>
                    <a:pt x="34" y="13"/>
                  </a:lnTo>
                  <a:lnTo>
                    <a:pt x="52" y="13"/>
                  </a:lnTo>
                  <a:lnTo>
                    <a:pt x="25" y="0"/>
                  </a:lnTo>
                  <a:lnTo>
                    <a:pt x="0" y="13"/>
                  </a:lnTo>
                  <a:lnTo>
                    <a:pt x="16" y="13"/>
                  </a:lnTo>
                  <a:lnTo>
                    <a:pt x="16" y="28"/>
                  </a:lnTo>
                  <a:lnTo>
                    <a:pt x="25" y="28"/>
                  </a:lnTo>
                  <a:lnTo>
                    <a:pt x="34" y="28"/>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41" name="Group 89"/>
          <p:cNvGrpSpPr>
            <a:grpSpLocks/>
          </p:cNvGrpSpPr>
          <p:nvPr/>
        </p:nvGrpSpPr>
        <p:grpSpPr bwMode="auto">
          <a:xfrm>
            <a:off x="3907824" y="4941865"/>
            <a:ext cx="403225" cy="206375"/>
            <a:chOff x="1493" y="3389"/>
            <a:chExt cx="254" cy="130"/>
          </a:xfrm>
        </p:grpSpPr>
        <p:sp>
          <p:nvSpPr>
            <p:cNvPr id="174" name="Oval 82"/>
            <p:cNvSpPr>
              <a:spLocks noChangeArrowheads="1"/>
            </p:cNvSpPr>
            <p:nvPr/>
          </p:nvSpPr>
          <p:spPr bwMode="auto">
            <a:xfrm>
              <a:off x="1498" y="3428"/>
              <a:ext cx="248" cy="91"/>
            </a:xfrm>
            <a:prstGeom prst="ellipse">
              <a:avLst/>
            </a:prstGeom>
            <a:gradFill rotWithShape="0">
              <a:gsLst>
                <a:gs pos="0">
                  <a:srgbClr val="00CC00">
                    <a:gamma/>
                    <a:shade val="69804"/>
                    <a:invGamma/>
                  </a:srgbClr>
                </a:gs>
                <a:gs pos="50000">
                  <a:srgbClr val="00CC00"/>
                </a:gs>
                <a:gs pos="100000">
                  <a:srgbClr val="00CC00">
                    <a:gamma/>
                    <a:shade val="69804"/>
                    <a:invGamma/>
                  </a:srgbClr>
                </a:gs>
              </a:gsLst>
              <a:lin ang="0" scaled="1"/>
            </a:gra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 name="Rectangle 83"/>
            <p:cNvSpPr>
              <a:spLocks noChangeArrowheads="1"/>
            </p:cNvSpPr>
            <p:nvPr/>
          </p:nvSpPr>
          <p:spPr bwMode="auto">
            <a:xfrm>
              <a:off x="1493" y="3438"/>
              <a:ext cx="254" cy="36"/>
            </a:xfrm>
            <a:prstGeom prst="rect">
              <a:avLst/>
            </a:prstGeom>
            <a:gradFill rotWithShape="0">
              <a:gsLst>
                <a:gs pos="0">
                  <a:srgbClr val="00CC00">
                    <a:gamma/>
                    <a:shade val="69804"/>
                    <a:invGamma/>
                  </a:srgbClr>
                </a:gs>
                <a:gs pos="50000">
                  <a:srgbClr val="00CC00"/>
                </a:gs>
                <a:gs pos="100000">
                  <a:srgbClr val="00CC00">
                    <a:gamma/>
                    <a:shade val="69804"/>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6" name="Oval 84"/>
            <p:cNvSpPr>
              <a:spLocks noChangeArrowheads="1"/>
            </p:cNvSpPr>
            <p:nvPr/>
          </p:nvSpPr>
          <p:spPr bwMode="auto">
            <a:xfrm>
              <a:off x="1498" y="3390"/>
              <a:ext cx="248" cy="91"/>
            </a:xfrm>
            <a:prstGeom prst="ellipse">
              <a:avLst/>
            </a:prstGeom>
            <a:solidFill>
              <a:srgbClr val="00FF00"/>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7" name="Freeform 85"/>
            <p:cNvSpPr>
              <a:spLocks/>
            </p:cNvSpPr>
            <p:nvPr/>
          </p:nvSpPr>
          <p:spPr bwMode="auto">
            <a:xfrm>
              <a:off x="1499" y="3409"/>
              <a:ext cx="108" cy="46"/>
            </a:xfrm>
            <a:custGeom>
              <a:avLst/>
              <a:gdLst>
                <a:gd name="T0" fmla="*/ 2 w 108"/>
                <a:gd name="T1" fmla="*/ 12 h 46"/>
                <a:gd name="T2" fmla="*/ 67 w 108"/>
                <a:gd name="T3" fmla="*/ 12 h 46"/>
                <a:gd name="T4" fmla="*/ 70 w 108"/>
                <a:gd name="T5" fmla="*/ 0 h 46"/>
                <a:gd name="T6" fmla="*/ 107 w 108"/>
                <a:gd name="T7" fmla="*/ 23 h 46"/>
                <a:gd name="T8" fmla="*/ 62 w 108"/>
                <a:gd name="T9" fmla="*/ 45 h 46"/>
                <a:gd name="T10" fmla="*/ 62 w 108"/>
                <a:gd name="T11" fmla="*/ 35 h 46"/>
                <a:gd name="T12" fmla="*/ 0 w 108"/>
                <a:gd name="T13" fmla="*/ 35 h 46"/>
                <a:gd name="T14" fmla="*/ 0 w 108"/>
                <a:gd name="T15" fmla="*/ 23 h 46"/>
                <a:gd name="T16" fmla="*/ 2 w 108"/>
                <a:gd name="T17" fmla="*/ 1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46">
                  <a:moveTo>
                    <a:pt x="2" y="12"/>
                  </a:moveTo>
                  <a:lnTo>
                    <a:pt x="67" y="12"/>
                  </a:lnTo>
                  <a:lnTo>
                    <a:pt x="70" y="0"/>
                  </a:lnTo>
                  <a:lnTo>
                    <a:pt x="107" y="23"/>
                  </a:lnTo>
                  <a:lnTo>
                    <a:pt x="62" y="45"/>
                  </a:lnTo>
                  <a:lnTo>
                    <a:pt x="62" y="35"/>
                  </a:lnTo>
                  <a:lnTo>
                    <a:pt x="0" y="35"/>
                  </a:lnTo>
                  <a:lnTo>
                    <a:pt x="0" y="23"/>
                  </a:lnTo>
                  <a:lnTo>
                    <a:pt x="2" y="12"/>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8" name="Freeform 86"/>
            <p:cNvSpPr>
              <a:spLocks/>
            </p:cNvSpPr>
            <p:nvPr/>
          </p:nvSpPr>
          <p:spPr bwMode="auto">
            <a:xfrm>
              <a:off x="1635" y="3411"/>
              <a:ext cx="108" cy="46"/>
            </a:xfrm>
            <a:custGeom>
              <a:avLst/>
              <a:gdLst>
                <a:gd name="T0" fmla="*/ 102 w 108"/>
                <a:gd name="T1" fmla="*/ 12 h 46"/>
                <a:gd name="T2" fmla="*/ 39 w 108"/>
                <a:gd name="T3" fmla="*/ 12 h 46"/>
                <a:gd name="T4" fmla="*/ 36 w 108"/>
                <a:gd name="T5" fmla="*/ 0 h 46"/>
                <a:gd name="T6" fmla="*/ 0 w 108"/>
                <a:gd name="T7" fmla="*/ 22 h 46"/>
                <a:gd name="T8" fmla="*/ 44 w 108"/>
                <a:gd name="T9" fmla="*/ 45 h 46"/>
                <a:gd name="T10" fmla="*/ 41 w 108"/>
                <a:gd name="T11" fmla="*/ 32 h 46"/>
                <a:gd name="T12" fmla="*/ 107 w 108"/>
                <a:gd name="T13" fmla="*/ 32 h 46"/>
                <a:gd name="T14" fmla="*/ 102 w 108"/>
                <a:gd name="T15" fmla="*/ 10 h 46"/>
                <a:gd name="T16" fmla="*/ 102 w 108"/>
                <a:gd name="T17" fmla="*/ 1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46">
                  <a:moveTo>
                    <a:pt x="102" y="12"/>
                  </a:moveTo>
                  <a:lnTo>
                    <a:pt x="39" y="12"/>
                  </a:lnTo>
                  <a:lnTo>
                    <a:pt x="36" y="0"/>
                  </a:lnTo>
                  <a:lnTo>
                    <a:pt x="0" y="22"/>
                  </a:lnTo>
                  <a:lnTo>
                    <a:pt x="44" y="45"/>
                  </a:lnTo>
                  <a:lnTo>
                    <a:pt x="41" y="32"/>
                  </a:lnTo>
                  <a:lnTo>
                    <a:pt x="107" y="32"/>
                  </a:lnTo>
                  <a:lnTo>
                    <a:pt x="102" y="10"/>
                  </a:lnTo>
                  <a:lnTo>
                    <a:pt x="102" y="12"/>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9" name="Freeform 87"/>
            <p:cNvSpPr>
              <a:spLocks/>
            </p:cNvSpPr>
            <p:nvPr/>
          </p:nvSpPr>
          <p:spPr bwMode="auto">
            <a:xfrm>
              <a:off x="1586" y="3441"/>
              <a:ext cx="76" cy="38"/>
            </a:xfrm>
            <a:custGeom>
              <a:avLst/>
              <a:gdLst>
                <a:gd name="T0" fmla="*/ 25 w 76"/>
                <a:gd name="T1" fmla="*/ 0 h 38"/>
                <a:gd name="T2" fmla="*/ 25 w 76"/>
                <a:gd name="T3" fmla="*/ 18 h 38"/>
                <a:gd name="T4" fmla="*/ 0 w 76"/>
                <a:gd name="T5" fmla="*/ 18 h 38"/>
                <a:gd name="T6" fmla="*/ 36 w 76"/>
                <a:gd name="T7" fmla="*/ 37 h 38"/>
                <a:gd name="T8" fmla="*/ 75 w 76"/>
                <a:gd name="T9" fmla="*/ 18 h 38"/>
                <a:gd name="T10" fmla="*/ 49 w 76"/>
                <a:gd name="T11" fmla="*/ 18 h 38"/>
                <a:gd name="T12" fmla="*/ 49 w 76"/>
                <a:gd name="T13" fmla="*/ 0 h 38"/>
                <a:gd name="T14" fmla="*/ 39 w 76"/>
                <a:gd name="T15" fmla="*/ 0 h 38"/>
                <a:gd name="T16" fmla="*/ 25 w 76"/>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38">
                  <a:moveTo>
                    <a:pt x="25" y="0"/>
                  </a:moveTo>
                  <a:lnTo>
                    <a:pt x="25" y="18"/>
                  </a:lnTo>
                  <a:lnTo>
                    <a:pt x="0" y="18"/>
                  </a:lnTo>
                  <a:lnTo>
                    <a:pt x="36" y="37"/>
                  </a:lnTo>
                  <a:lnTo>
                    <a:pt x="75" y="18"/>
                  </a:lnTo>
                  <a:lnTo>
                    <a:pt x="49" y="18"/>
                  </a:lnTo>
                  <a:lnTo>
                    <a:pt x="49" y="0"/>
                  </a:lnTo>
                  <a:lnTo>
                    <a:pt x="39" y="0"/>
                  </a:lnTo>
                  <a:lnTo>
                    <a:pt x="25"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0" name="Freeform 88"/>
            <p:cNvSpPr>
              <a:spLocks/>
            </p:cNvSpPr>
            <p:nvPr/>
          </p:nvSpPr>
          <p:spPr bwMode="auto">
            <a:xfrm>
              <a:off x="1586" y="3389"/>
              <a:ext cx="76" cy="41"/>
            </a:xfrm>
            <a:custGeom>
              <a:avLst/>
              <a:gdLst>
                <a:gd name="T0" fmla="*/ 49 w 76"/>
                <a:gd name="T1" fmla="*/ 40 h 41"/>
                <a:gd name="T2" fmla="*/ 49 w 76"/>
                <a:gd name="T3" fmla="*/ 19 h 41"/>
                <a:gd name="T4" fmla="*/ 75 w 76"/>
                <a:gd name="T5" fmla="*/ 19 h 41"/>
                <a:gd name="T6" fmla="*/ 36 w 76"/>
                <a:gd name="T7" fmla="*/ 0 h 41"/>
                <a:gd name="T8" fmla="*/ 0 w 76"/>
                <a:gd name="T9" fmla="*/ 19 h 41"/>
                <a:gd name="T10" fmla="*/ 23 w 76"/>
                <a:gd name="T11" fmla="*/ 19 h 41"/>
                <a:gd name="T12" fmla="*/ 23 w 76"/>
                <a:gd name="T13" fmla="*/ 40 h 41"/>
                <a:gd name="T14" fmla="*/ 36 w 76"/>
                <a:gd name="T15" fmla="*/ 40 h 41"/>
                <a:gd name="T16" fmla="*/ 49 w 76"/>
                <a:gd name="T1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41">
                  <a:moveTo>
                    <a:pt x="49" y="40"/>
                  </a:moveTo>
                  <a:lnTo>
                    <a:pt x="49" y="19"/>
                  </a:lnTo>
                  <a:lnTo>
                    <a:pt x="75" y="19"/>
                  </a:lnTo>
                  <a:lnTo>
                    <a:pt x="36" y="0"/>
                  </a:lnTo>
                  <a:lnTo>
                    <a:pt x="0" y="19"/>
                  </a:lnTo>
                  <a:lnTo>
                    <a:pt x="23" y="19"/>
                  </a:lnTo>
                  <a:lnTo>
                    <a:pt x="23" y="40"/>
                  </a:lnTo>
                  <a:lnTo>
                    <a:pt x="36" y="40"/>
                  </a:lnTo>
                  <a:lnTo>
                    <a:pt x="49" y="4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38" name="Rectangle 123"/>
          <p:cNvSpPr>
            <a:spLocks noChangeArrowheads="1"/>
          </p:cNvSpPr>
          <p:nvPr/>
        </p:nvSpPr>
        <p:spPr bwMode="auto">
          <a:xfrm>
            <a:off x="3171224" y="5496536"/>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altLang="x-none" dirty="0">
                <a:solidFill>
                  <a:srgbClr val="081D58"/>
                </a:solidFill>
                <a:effectLst>
                  <a:outerShdw blurRad="38100" dist="38100" dir="2700000" algn="tl">
                    <a:srgbClr val="C0C0C0"/>
                  </a:outerShdw>
                </a:effectLst>
                <a:latin typeface="Arial" charset="0"/>
              </a:rPr>
              <a:t>A</a:t>
            </a:r>
          </a:p>
        </p:txBody>
      </p:sp>
      <p:grpSp>
        <p:nvGrpSpPr>
          <p:cNvPr id="39" name="Group 142"/>
          <p:cNvGrpSpPr>
            <a:grpSpLocks/>
          </p:cNvGrpSpPr>
          <p:nvPr/>
        </p:nvGrpSpPr>
        <p:grpSpPr bwMode="auto">
          <a:xfrm>
            <a:off x="5986925" y="2864725"/>
            <a:ext cx="3754223" cy="2583553"/>
            <a:chOff x="3362" y="3177"/>
            <a:chExt cx="1092" cy="287"/>
          </a:xfrm>
        </p:grpSpPr>
        <p:grpSp>
          <p:nvGrpSpPr>
            <p:cNvPr id="118" name="Group 132"/>
            <p:cNvGrpSpPr>
              <a:grpSpLocks/>
            </p:cNvGrpSpPr>
            <p:nvPr/>
          </p:nvGrpSpPr>
          <p:grpSpPr bwMode="auto">
            <a:xfrm>
              <a:off x="3391" y="3191"/>
              <a:ext cx="1063" cy="273"/>
              <a:chOff x="3391" y="3191"/>
              <a:chExt cx="1063" cy="273"/>
            </a:xfrm>
          </p:grpSpPr>
          <p:sp>
            <p:nvSpPr>
              <p:cNvPr id="128" name="Oval 124"/>
              <p:cNvSpPr>
                <a:spLocks noChangeArrowheads="1"/>
              </p:cNvSpPr>
              <p:nvPr/>
            </p:nvSpPr>
            <p:spPr bwMode="auto">
              <a:xfrm>
                <a:off x="3391" y="3278"/>
                <a:ext cx="389" cy="126"/>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 name="Oval 125"/>
              <p:cNvSpPr>
                <a:spLocks noChangeArrowheads="1"/>
              </p:cNvSpPr>
              <p:nvPr/>
            </p:nvSpPr>
            <p:spPr bwMode="auto">
              <a:xfrm>
                <a:off x="3568" y="3237"/>
                <a:ext cx="390" cy="127"/>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 name="Oval 126"/>
              <p:cNvSpPr>
                <a:spLocks noChangeArrowheads="1"/>
              </p:cNvSpPr>
              <p:nvPr/>
            </p:nvSpPr>
            <p:spPr bwMode="auto">
              <a:xfrm>
                <a:off x="3945" y="3326"/>
                <a:ext cx="389" cy="124"/>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 name="Oval 127"/>
              <p:cNvSpPr>
                <a:spLocks noChangeArrowheads="1"/>
              </p:cNvSpPr>
              <p:nvPr/>
            </p:nvSpPr>
            <p:spPr bwMode="auto">
              <a:xfrm>
                <a:off x="3861" y="3259"/>
                <a:ext cx="393" cy="127"/>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2" name="Oval 128"/>
              <p:cNvSpPr>
                <a:spLocks noChangeArrowheads="1"/>
              </p:cNvSpPr>
              <p:nvPr/>
            </p:nvSpPr>
            <p:spPr bwMode="auto">
              <a:xfrm>
                <a:off x="3635" y="3338"/>
                <a:ext cx="391" cy="126"/>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 name="Oval 129"/>
              <p:cNvSpPr>
                <a:spLocks noChangeArrowheads="1"/>
              </p:cNvSpPr>
              <p:nvPr/>
            </p:nvSpPr>
            <p:spPr bwMode="auto">
              <a:xfrm>
                <a:off x="3758" y="3191"/>
                <a:ext cx="393" cy="126"/>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 name="Oval 130"/>
              <p:cNvSpPr>
                <a:spLocks noChangeArrowheads="1"/>
              </p:cNvSpPr>
              <p:nvPr/>
            </p:nvSpPr>
            <p:spPr bwMode="auto">
              <a:xfrm>
                <a:off x="3984" y="3257"/>
                <a:ext cx="389" cy="126"/>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 name="Oval 131"/>
              <p:cNvSpPr>
                <a:spLocks noChangeArrowheads="1"/>
              </p:cNvSpPr>
              <p:nvPr/>
            </p:nvSpPr>
            <p:spPr bwMode="auto">
              <a:xfrm>
                <a:off x="4065" y="3309"/>
                <a:ext cx="389" cy="127"/>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19" name="Group 141"/>
            <p:cNvGrpSpPr>
              <a:grpSpLocks/>
            </p:cNvGrpSpPr>
            <p:nvPr/>
          </p:nvGrpSpPr>
          <p:grpSpPr bwMode="auto">
            <a:xfrm>
              <a:off x="3362" y="3177"/>
              <a:ext cx="1063" cy="273"/>
              <a:chOff x="3362" y="3177"/>
              <a:chExt cx="1063" cy="273"/>
            </a:xfrm>
          </p:grpSpPr>
          <p:sp>
            <p:nvSpPr>
              <p:cNvPr id="120" name="Oval 133"/>
              <p:cNvSpPr>
                <a:spLocks noChangeArrowheads="1"/>
              </p:cNvSpPr>
              <p:nvPr/>
            </p:nvSpPr>
            <p:spPr bwMode="auto">
              <a:xfrm>
                <a:off x="3362" y="3263"/>
                <a:ext cx="389" cy="127"/>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 name="Oval 134"/>
              <p:cNvSpPr>
                <a:spLocks noChangeArrowheads="1"/>
              </p:cNvSpPr>
              <p:nvPr/>
            </p:nvSpPr>
            <p:spPr bwMode="auto">
              <a:xfrm>
                <a:off x="3539" y="3223"/>
                <a:ext cx="390" cy="127"/>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 name="Oval 135"/>
              <p:cNvSpPr>
                <a:spLocks noChangeArrowheads="1"/>
              </p:cNvSpPr>
              <p:nvPr/>
            </p:nvSpPr>
            <p:spPr bwMode="auto">
              <a:xfrm>
                <a:off x="3916" y="3311"/>
                <a:ext cx="389" cy="125"/>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3" name="Oval 136"/>
              <p:cNvSpPr>
                <a:spLocks noChangeArrowheads="1"/>
              </p:cNvSpPr>
              <p:nvPr/>
            </p:nvSpPr>
            <p:spPr bwMode="auto">
              <a:xfrm>
                <a:off x="3832" y="3246"/>
                <a:ext cx="393" cy="125"/>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4" name="Oval 137"/>
              <p:cNvSpPr>
                <a:spLocks noChangeArrowheads="1"/>
              </p:cNvSpPr>
              <p:nvPr/>
            </p:nvSpPr>
            <p:spPr bwMode="auto">
              <a:xfrm>
                <a:off x="3607" y="3323"/>
                <a:ext cx="390" cy="127"/>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 name="Oval 138"/>
              <p:cNvSpPr>
                <a:spLocks noChangeArrowheads="1"/>
              </p:cNvSpPr>
              <p:nvPr/>
            </p:nvSpPr>
            <p:spPr bwMode="auto">
              <a:xfrm>
                <a:off x="3729" y="3177"/>
                <a:ext cx="393" cy="126"/>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 name="Oval 139"/>
              <p:cNvSpPr>
                <a:spLocks noChangeArrowheads="1"/>
              </p:cNvSpPr>
              <p:nvPr/>
            </p:nvSpPr>
            <p:spPr bwMode="auto">
              <a:xfrm>
                <a:off x="3955" y="3243"/>
                <a:ext cx="389" cy="126"/>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7" name="Oval 140"/>
              <p:cNvSpPr>
                <a:spLocks noChangeArrowheads="1"/>
              </p:cNvSpPr>
              <p:nvPr/>
            </p:nvSpPr>
            <p:spPr bwMode="auto">
              <a:xfrm>
                <a:off x="4036" y="3295"/>
                <a:ext cx="389" cy="127"/>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nvGrpSpPr>
          <p:cNvPr id="40" name="Group 150"/>
          <p:cNvGrpSpPr>
            <a:grpSpLocks/>
          </p:cNvGrpSpPr>
          <p:nvPr/>
        </p:nvGrpSpPr>
        <p:grpSpPr bwMode="auto">
          <a:xfrm>
            <a:off x="5697084" y="4314035"/>
            <a:ext cx="427038" cy="176213"/>
            <a:chOff x="3790" y="3120"/>
            <a:chExt cx="269" cy="111"/>
          </a:xfrm>
        </p:grpSpPr>
        <p:sp>
          <p:nvSpPr>
            <p:cNvPr id="111" name="Oval 143"/>
            <p:cNvSpPr>
              <a:spLocks noChangeArrowheads="1"/>
            </p:cNvSpPr>
            <p:nvPr/>
          </p:nvSpPr>
          <p:spPr bwMode="auto">
            <a:xfrm>
              <a:off x="3796" y="3153"/>
              <a:ext cx="261" cy="78"/>
            </a:xfrm>
            <a:prstGeom prst="ellipse">
              <a:avLst/>
            </a:prstGeom>
            <a:gradFill rotWithShape="0">
              <a:gsLst>
                <a:gs pos="0">
                  <a:srgbClr val="FF3300">
                    <a:gamma/>
                    <a:shade val="69804"/>
                    <a:invGamma/>
                  </a:srgbClr>
                </a:gs>
                <a:gs pos="50000">
                  <a:srgbClr val="FF3300"/>
                </a:gs>
                <a:gs pos="100000">
                  <a:srgbClr val="FF3300">
                    <a:gamma/>
                    <a:shade val="69804"/>
                    <a:invGamma/>
                  </a:srgbClr>
                </a:gs>
              </a:gsLst>
              <a:lin ang="0" scaled="1"/>
            </a:gra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 name="Rectangle 144"/>
            <p:cNvSpPr>
              <a:spLocks noChangeArrowheads="1"/>
            </p:cNvSpPr>
            <p:nvPr/>
          </p:nvSpPr>
          <p:spPr bwMode="auto">
            <a:xfrm>
              <a:off x="3790" y="3162"/>
              <a:ext cx="269" cy="31"/>
            </a:xfrm>
            <a:prstGeom prst="rect">
              <a:avLst/>
            </a:prstGeom>
            <a:gradFill rotWithShape="0">
              <a:gsLst>
                <a:gs pos="0">
                  <a:srgbClr val="FF3300">
                    <a:gamma/>
                    <a:shade val="69804"/>
                    <a:invGamma/>
                  </a:srgbClr>
                </a:gs>
                <a:gs pos="50000">
                  <a:srgbClr val="FF3300"/>
                </a:gs>
                <a:gs pos="100000">
                  <a:srgbClr val="FF3300">
                    <a:gamma/>
                    <a:shade val="69804"/>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3" name="Oval 145"/>
            <p:cNvSpPr>
              <a:spLocks noChangeArrowheads="1"/>
            </p:cNvSpPr>
            <p:nvPr/>
          </p:nvSpPr>
          <p:spPr bwMode="auto">
            <a:xfrm>
              <a:off x="3796" y="3121"/>
              <a:ext cx="261" cy="78"/>
            </a:xfrm>
            <a:prstGeom prst="ellipse">
              <a:avLst/>
            </a:prstGeom>
            <a:solidFill>
              <a:srgbClr val="FF3300"/>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4" name="Freeform 146"/>
            <p:cNvSpPr>
              <a:spLocks/>
            </p:cNvSpPr>
            <p:nvPr/>
          </p:nvSpPr>
          <p:spPr bwMode="auto">
            <a:xfrm>
              <a:off x="3796" y="3137"/>
              <a:ext cx="113" cy="40"/>
            </a:xfrm>
            <a:custGeom>
              <a:avLst/>
              <a:gdLst>
                <a:gd name="T0" fmla="*/ 2 w 113"/>
                <a:gd name="T1" fmla="*/ 10 h 40"/>
                <a:gd name="T2" fmla="*/ 71 w 113"/>
                <a:gd name="T3" fmla="*/ 10 h 40"/>
                <a:gd name="T4" fmla="*/ 74 w 113"/>
                <a:gd name="T5" fmla="*/ 0 h 40"/>
                <a:gd name="T6" fmla="*/ 112 w 113"/>
                <a:gd name="T7" fmla="*/ 19 h 40"/>
                <a:gd name="T8" fmla="*/ 66 w 113"/>
                <a:gd name="T9" fmla="*/ 39 h 40"/>
                <a:gd name="T10" fmla="*/ 66 w 113"/>
                <a:gd name="T11" fmla="*/ 30 h 40"/>
                <a:gd name="T12" fmla="*/ 0 w 113"/>
                <a:gd name="T13" fmla="*/ 30 h 40"/>
                <a:gd name="T14" fmla="*/ 0 w 113"/>
                <a:gd name="T15" fmla="*/ 19 h 40"/>
                <a:gd name="T16" fmla="*/ 2 w 113"/>
                <a:gd name="T17"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40">
                  <a:moveTo>
                    <a:pt x="2" y="10"/>
                  </a:moveTo>
                  <a:lnTo>
                    <a:pt x="71" y="10"/>
                  </a:lnTo>
                  <a:lnTo>
                    <a:pt x="74" y="0"/>
                  </a:lnTo>
                  <a:lnTo>
                    <a:pt x="112" y="19"/>
                  </a:lnTo>
                  <a:lnTo>
                    <a:pt x="66" y="39"/>
                  </a:lnTo>
                  <a:lnTo>
                    <a:pt x="66" y="30"/>
                  </a:lnTo>
                  <a:lnTo>
                    <a:pt x="0" y="30"/>
                  </a:lnTo>
                  <a:lnTo>
                    <a:pt x="0" y="19"/>
                  </a:lnTo>
                  <a:lnTo>
                    <a:pt x="2" y="1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5" name="Freeform 147"/>
            <p:cNvSpPr>
              <a:spLocks/>
            </p:cNvSpPr>
            <p:nvPr/>
          </p:nvSpPr>
          <p:spPr bwMode="auto">
            <a:xfrm>
              <a:off x="3940" y="3139"/>
              <a:ext cx="113" cy="39"/>
            </a:xfrm>
            <a:custGeom>
              <a:avLst/>
              <a:gdLst>
                <a:gd name="T0" fmla="*/ 107 w 113"/>
                <a:gd name="T1" fmla="*/ 10 h 39"/>
                <a:gd name="T2" fmla="*/ 41 w 113"/>
                <a:gd name="T3" fmla="*/ 10 h 39"/>
                <a:gd name="T4" fmla="*/ 38 w 113"/>
                <a:gd name="T5" fmla="*/ 0 h 39"/>
                <a:gd name="T6" fmla="*/ 0 w 113"/>
                <a:gd name="T7" fmla="*/ 19 h 39"/>
                <a:gd name="T8" fmla="*/ 46 w 113"/>
                <a:gd name="T9" fmla="*/ 38 h 39"/>
                <a:gd name="T10" fmla="*/ 43 w 113"/>
                <a:gd name="T11" fmla="*/ 28 h 39"/>
                <a:gd name="T12" fmla="*/ 112 w 113"/>
                <a:gd name="T13" fmla="*/ 28 h 39"/>
                <a:gd name="T14" fmla="*/ 107 w 113"/>
                <a:gd name="T15" fmla="*/ 8 h 39"/>
                <a:gd name="T16" fmla="*/ 107 w 113"/>
                <a:gd name="T17"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39">
                  <a:moveTo>
                    <a:pt x="107" y="10"/>
                  </a:moveTo>
                  <a:lnTo>
                    <a:pt x="41" y="10"/>
                  </a:lnTo>
                  <a:lnTo>
                    <a:pt x="38" y="0"/>
                  </a:lnTo>
                  <a:lnTo>
                    <a:pt x="0" y="19"/>
                  </a:lnTo>
                  <a:lnTo>
                    <a:pt x="46" y="38"/>
                  </a:lnTo>
                  <a:lnTo>
                    <a:pt x="43" y="28"/>
                  </a:lnTo>
                  <a:lnTo>
                    <a:pt x="112" y="28"/>
                  </a:lnTo>
                  <a:lnTo>
                    <a:pt x="107" y="8"/>
                  </a:lnTo>
                  <a:lnTo>
                    <a:pt x="107" y="1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6" name="Freeform 148"/>
            <p:cNvSpPr>
              <a:spLocks/>
            </p:cNvSpPr>
            <p:nvPr/>
          </p:nvSpPr>
          <p:spPr bwMode="auto">
            <a:xfrm>
              <a:off x="3887" y="3164"/>
              <a:ext cx="81" cy="33"/>
            </a:xfrm>
            <a:custGeom>
              <a:avLst/>
              <a:gdLst>
                <a:gd name="T0" fmla="*/ 27 w 81"/>
                <a:gd name="T1" fmla="*/ 0 h 33"/>
                <a:gd name="T2" fmla="*/ 27 w 81"/>
                <a:gd name="T3" fmla="*/ 16 h 33"/>
                <a:gd name="T4" fmla="*/ 0 w 81"/>
                <a:gd name="T5" fmla="*/ 16 h 33"/>
                <a:gd name="T6" fmla="*/ 38 w 81"/>
                <a:gd name="T7" fmla="*/ 32 h 33"/>
                <a:gd name="T8" fmla="*/ 80 w 81"/>
                <a:gd name="T9" fmla="*/ 16 h 33"/>
                <a:gd name="T10" fmla="*/ 52 w 81"/>
                <a:gd name="T11" fmla="*/ 16 h 33"/>
                <a:gd name="T12" fmla="*/ 52 w 81"/>
                <a:gd name="T13" fmla="*/ 0 h 33"/>
                <a:gd name="T14" fmla="*/ 41 w 81"/>
                <a:gd name="T15" fmla="*/ 0 h 33"/>
                <a:gd name="T16" fmla="*/ 27 w 81"/>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33">
                  <a:moveTo>
                    <a:pt x="27" y="0"/>
                  </a:moveTo>
                  <a:lnTo>
                    <a:pt x="27" y="16"/>
                  </a:lnTo>
                  <a:lnTo>
                    <a:pt x="0" y="16"/>
                  </a:lnTo>
                  <a:lnTo>
                    <a:pt x="38" y="32"/>
                  </a:lnTo>
                  <a:lnTo>
                    <a:pt x="80" y="16"/>
                  </a:lnTo>
                  <a:lnTo>
                    <a:pt x="52" y="16"/>
                  </a:lnTo>
                  <a:lnTo>
                    <a:pt x="52" y="0"/>
                  </a:lnTo>
                  <a:lnTo>
                    <a:pt x="41" y="0"/>
                  </a:lnTo>
                  <a:lnTo>
                    <a:pt x="27"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7" name="Freeform 149"/>
            <p:cNvSpPr>
              <a:spLocks/>
            </p:cNvSpPr>
            <p:nvPr/>
          </p:nvSpPr>
          <p:spPr bwMode="auto">
            <a:xfrm>
              <a:off x="3887" y="3120"/>
              <a:ext cx="81" cy="36"/>
            </a:xfrm>
            <a:custGeom>
              <a:avLst/>
              <a:gdLst>
                <a:gd name="T0" fmla="*/ 52 w 81"/>
                <a:gd name="T1" fmla="*/ 35 h 36"/>
                <a:gd name="T2" fmla="*/ 52 w 81"/>
                <a:gd name="T3" fmla="*/ 16 h 36"/>
                <a:gd name="T4" fmla="*/ 80 w 81"/>
                <a:gd name="T5" fmla="*/ 16 h 36"/>
                <a:gd name="T6" fmla="*/ 38 w 81"/>
                <a:gd name="T7" fmla="*/ 0 h 36"/>
                <a:gd name="T8" fmla="*/ 0 w 81"/>
                <a:gd name="T9" fmla="*/ 16 h 36"/>
                <a:gd name="T10" fmla="*/ 25 w 81"/>
                <a:gd name="T11" fmla="*/ 16 h 36"/>
                <a:gd name="T12" fmla="*/ 25 w 81"/>
                <a:gd name="T13" fmla="*/ 35 h 36"/>
                <a:gd name="T14" fmla="*/ 38 w 81"/>
                <a:gd name="T15" fmla="*/ 35 h 36"/>
                <a:gd name="T16" fmla="*/ 52 w 81"/>
                <a:gd name="T17"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36">
                  <a:moveTo>
                    <a:pt x="52" y="35"/>
                  </a:moveTo>
                  <a:lnTo>
                    <a:pt x="52" y="16"/>
                  </a:lnTo>
                  <a:lnTo>
                    <a:pt x="80" y="16"/>
                  </a:lnTo>
                  <a:lnTo>
                    <a:pt x="38" y="0"/>
                  </a:lnTo>
                  <a:lnTo>
                    <a:pt x="0" y="16"/>
                  </a:lnTo>
                  <a:lnTo>
                    <a:pt x="25" y="16"/>
                  </a:lnTo>
                  <a:lnTo>
                    <a:pt x="25" y="35"/>
                  </a:lnTo>
                  <a:lnTo>
                    <a:pt x="38" y="35"/>
                  </a:lnTo>
                  <a:lnTo>
                    <a:pt x="52" y="35"/>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41" name="Rectangle 151"/>
          <p:cNvSpPr>
            <a:spLocks noChangeArrowheads="1"/>
          </p:cNvSpPr>
          <p:nvPr/>
        </p:nvSpPr>
        <p:spPr bwMode="auto">
          <a:xfrm>
            <a:off x="9126091" y="5681472"/>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altLang="x-none" dirty="0">
                <a:solidFill>
                  <a:srgbClr val="081D58"/>
                </a:solidFill>
                <a:effectLst>
                  <a:outerShdw blurRad="38100" dist="38100" dir="2700000" algn="tl">
                    <a:srgbClr val="C0C0C0"/>
                  </a:outerShdw>
                </a:effectLst>
                <a:latin typeface="Arial" charset="0"/>
              </a:rPr>
              <a:t>B</a:t>
            </a:r>
          </a:p>
        </p:txBody>
      </p:sp>
      <p:sp>
        <p:nvSpPr>
          <p:cNvPr id="59" name="Line 152"/>
          <p:cNvSpPr>
            <a:spLocks noChangeShapeType="1"/>
          </p:cNvSpPr>
          <p:nvPr/>
        </p:nvSpPr>
        <p:spPr bwMode="auto">
          <a:xfrm flipH="1" flipV="1">
            <a:off x="8681413" y="5301601"/>
            <a:ext cx="506413" cy="368300"/>
          </a:xfrm>
          <a:prstGeom prst="line">
            <a:avLst/>
          </a:prstGeom>
          <a:noFill/>
          <a:ln w="508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63" name="Group 163"/>
          <p:cNvGrpSpPr>
            <a:grpSpLocks/>
          </p:cNvGrpSpPr>
          <p:nvPr/>
        </p:nvGrpSpPr>
        <p:grpSpPr bwMode="auto">
          <a:xfrm>
            <a:off x="9060210" y="5584175"/>
            <a:ext cx="282575" cy="144463"/>
            <a:chOff x="4645" y="3609"/>
            <a:chExt cx="178" cy="91"/>
          </a:xfrm>
        </p:grpSpPr>
        <p:sp>
          <p:nvSpPr>
            <p:cNvPr id="104" name="Oval 156"/>
            <p:cNvSpPr>
              <a:spLocks noChangeArrowheads="1"/>
            </p:cNvSpPr>
            <p:nvPr/>
          </p:nvSpPr>
          <p:spPr bwMode="auto">
            <a:xfrm>
              <a:off x="4647" y="3637"/>
              <a:ext cx="172" cy="63"/>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 name="Rectangle 157"/>
            <p:cNvSpPr>
              <a:spLocks noChangeArrowheads="1"/>
            </p:cNvSpPr>
            <p:nvPr/>
          </p:nvSpPr>
          <p:spPr bwMode="auto">
            <a:xfrm>
              <a:off x="4645" y="3644"/>
              <a:ext cx="178" cy="25"/>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6" name="Oval 158"/>
            <p:cNvSpPr>
              <a:spLocks noChangeArrowheads="1"/>
            </p:cNvSpPr>
            <p:nvPr/>
          </p:nvSpPr>
          <p:spPr bwMode="auto">
            <a:xfrm>
              <a:off x="4647" y="3610"/>
              <a:ext cx="172" cy="63"/>
            </a:xfrm>
            <a:prstGeom prst="ellipse">
              <a:avLst/>
            </a:prstGeom>
            <a:solidFill>
              <a:srgbClr val="D5A12A"/>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7" name="Freeform 159"/>
            <p:cNvSpPr>
              <a:spLocks/>
            </p:cNvSpPr>
            <p:nvPr/>
          </p:nvSpPr>
          <p:spPr bwMode="auto">
            <a:xfrm>
              <a:off x="4744" y="3623"/>
              <a:ext cx="75" cy="33"/>
            </a:xfrm>
            <a:custGeom>
              <a:avLst/>
              <a:gdLst>
                <a:gd name="T0" fmla="*/ 72 w 75"/>
                <a:gd name="T1" fmla="*/ 9 h 33"/>
                <a:gd name="T2" fmla="*/ 27 w 75"/>
                <a:gd name="T3" fmla="*/ 9 h 33"/>
                <a:gd name="T4" fmla="*/ 25 w 75"/>
                <a:gd name="T5" fmla="*/ 0 h 33"/>
                <a:gd name="T6" fmla="*/ 0 w 75"/>
                <a:gd name="T7" fmla="*/ 16 h 33"/>
                <a:gd name="T8" fmla="*/ 30 w 75"/>
                <a:gd name="T9" fmla="*/ 32 h 33"/>
                <a:gd name="T10" fmla="*/ 30 w 75"/>
                <a:gd name="T11" fmla="*/ 25 h 33"/>
                <a:gd name="T12" fmla="*/ 74 w 75"/>
                <a:gd name="T13" fmla="*/ 25 h 33"/>
                <a:gd name="T14" fmla="*/ 74 w 75"/>
                <a:gd name="T15" fmla="*/ 16 h 33"/>
                <a:gd name="T16" fmla="*/ 72 w 75"/>
                <a:gd name="T17"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3">
                  <a:moveTo>
                    <a:pt x="72" y="9"/>
                  </a:moveTo>
                  <a:lnTo>
                    <a:pt x="27" y="9"/>
                  </a:lnTo>
                  <a:lnTo>
                    <a:pt x="25" y="0"/>
                  </a:lnTo>
                  <a:lnTo>
                    <a:pt x="0" y="16"/>
                  </a:lnTo>
                  <a:lnTo>
                    <a:pt x="30" y="32"/>
                  </a:lnTo>
                  <a:lnTo>
                    <a:pt x="30" y="25"/>
                  </a:lnTo>
                  <a:lnTo>
                    <a:pt x="74" y="25"/>
                  </a:lnTo>
                  <a:lnTo>
                    <a:pt x="74" y="16"/>
                  </a:lnTo>
                  <a:lnTo>
                    <a:pt x="72" y="9"/>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8" name="Freeform 160"/>
            <p:cNvSpPr>
              <a:spLocks/>
            </p:cNvSpPr>
            <p:nvPr/>
          </p:nvSpPr>
          <p:spPr bwMode="auto">
            <a:xfrm>
              <a:off x="4649" y="3624"/>
              <a:ext cx="75" cy="33"/>
            </a:xfrm>
            <a:custGeom>
              <a:avLst/>
              <a:gdLst>
                <a:gd name="T0" fmla="*/ 3 w 75"/>
                <a:gd name="T1" fmla="*/ 9 h 33"/>
                <a:gd name="T2" fmla="*/ 47 w 75"/>
                <a:gd name="T3" fmla="*/ 9 h 33"/>
                <a:gd name="T4" fmla="*/ 49 w 75"/>
                <a:gd name="T5" fmla="*/ 0 h 33"/>
                <a:gd name="T6" fmla="*/ 74 w 75"/>
                <a:gd name="T7" fmla="*/ 16 h 33"/>
                <a:gd name="T8" fmla="*/ 43 w 75"/>
                <a:gd name="T9" fmla="*/ 32 h 33"/>
                <a:gd name="T10" fmla="*/ 45 w 75"/>
                <a:gd name="T11" fmla="*/ 23 h 33"/>
                <a:gd name="T12" fmla="*/ 0 w 75"/>
                <a:gd name="T13" fmla="*/ 23 h 33"/>
                <a:gd name="T14" fmla="*/ 3 w 75"/>
                <a:gd name="T15" fmla="*/ 7 h 33"/>
                <a:gd name="T16" fmla="*/ 3 w 75"/>
                <a:gd name="T17"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3">
                  <a:moveTo>
                    <a:pt x="3" y="9"/>
                  </a:moveTo>
                  <a:lnTo>
                    <a:pt x="47" y="9"/>
                  </a:lnTo>
                  <a:lnTo>
                    <a:pt x="49" y="0"/>
                  </a:lnTo>
                  <a:lnTo>
                    <a:pt x="74" y="16"/>
                  </a:lnTo>
                  <a:lnTo>
                    <a:pt x="43" y="32"/>
                  </a:lnTo>
                  <a:lnTo>
                    <a:pt x="45" y="23"/>
                  </a:lnTo>
                  <a:lnTo>
                    <a:pt x="0" y="23"/>
                  </a:lnTo>
                  <a:lnTo>
                    <a:pt x="3" y="7"/>
                  </a:lnTo>
                  <a:lnTo>
                    <a:pt x="3" y="9"/>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9" name="Freeform 161"/>
            <p:cNvSpPr>
              <a:spLocks/>
            </p:cNvSpPr>
            <p:nvPr/>
          </p:nvSpPr>
          <p:spPr bwMode="auto">
            <a:xfrm>
              <a:off x="4706" y="3645"/>
              <a:ext cx="53" cy="28"/>
            </a:xfrm>
            <a:custGeom>
              <a:avLst/>
              <a:gdLst>
                <a:gd name="T0" fmla="*/ 34 w 53"/>
                <a:gd name="T1" fmla="*/ 0 h 28"/>
                <a:gd name="T2" fmla="*/ 34 w 53"/>
                <a:gd name="T3" fmla="*/ 13 h 28"/>
                <a:gd name="T4" fmla="*/ 52 w 53"/>
                <a:gd name="T5" fmla="*/ 13 h 28"/>
                <a:gd name="T6" fmla="*/ 27 w 53"/>
                <a:gd name="T7" fmla="*/ 27 h 28"/>
                <a:gd name="T8" fmla="*/ 0 w 53"/>
                <a:gd name="T9" fmla="*/ 13 h 28"/>
                <a:gd name="T10" fmla="*/ 18 w 53"/>
                <a:gd name="T11" fmla="*/ 13 h 28"/>
                <a:gd name="T12" fmla="*/ 18 w 53"/>
                <a:gd name="T13" fmla="*/ 0 h 28"/>
                <a:gd name="T14" fmla="*/ 25 w 53"/>
                <a:gd name="T15" fmla="*/ 0 h 28"/>
                <a:gd name="T16" fmla="*/ 34 w 53"/>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8">
                  <a:moveTo>
                    <a:pt x="34" y="0"/>
                  </a:moveTo>
                  <a:lnTo>
                    <a:pt x="34" y="13"/>
                  </a:lnTo>
                  <a:lnTo>
                    <a:pt x="52" y="13"/>
                  </a:lnTo>
                  <a:lnTo>
                    <a:pt x="27" y="27"/>
                  </a:lnTo>
                  <a:lnTo>
                    <a:pt x="0" y="13"/>
                  </a:lnTo>
                  <a:lnTo>
                    <a:pt x="18" y="13"/>
                  </a:lnTo>
                  <a:lnTo>
                    <a:pt x="18" y="0"/>
                  </a:lnTo>
                  <a:lnTo>
                    <a:pt x="25" y="0"/>
                  </a:lnTo>
                  <a:lnTo>
                    <a:pt x="34"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0" name="Freeform 162"/>
            <p:cNvSpPr>
              <a:spLocks/>
            </p:cNvSpPr>
            <p:nvPr/>
          </p:nvSpPr>
          <p:spPr bwMode="auto">
            <a:xfrm>
              <a:off x="4706" y="3609"/>
              <a:ext cx="53" cy="29"/>
            </a:xfrm>
            <a:custGeom>
              <a:avLst/>
              <a:gdLst>
                <a:gd name="T0" fmla="*/ 18 w 53"/>
                <a:gd name="T1" fmla="*/ 28 h 29"/>
                <a:gd name="T2" fmla="*/ 18 w 53"/>
                <a:gd name="T3" fmla="*/ 13 h 29"/>
                <a:gd name="T4" fmla="*/ 0 w 53"/>
                <a:gd name="T5" fmla="*/ 13 h 29"/>
                <a:gd name="T6" fmla="*/ 27 w 53"/>
                <a:gd name="T7" fmla="*/ 0 h 29"/>
                <a:gd name="T8" fmla="*/ 52 w 53"/>
                <a:gd name="T9" fmla="*/ 13 h 29"/>
                <a:gd name="T10" fmla="*/ 36 w 53"/>
                <a:gd name="T11" fmla="*/ 13 h 29"/>
                <a:gd name="T12" fmla="*/ 36 w 53"/>
                <a:gd name="T13" fmla="*/ 28 h 29"/>
                <a:gd name="T14" fmla="*/ 27 w 53"/>
                <a:gd name="T15" fmla="*/ 28 h 29"/>
                <a:gd name="T16" fmla="*/ 18 w 53"/>
                <a:gd name="T17"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9">
                  <a:moveTo>
                    <a:pt x="18" y="28"/>
                  </a:moveTo>
                  <a:lnTo>
                    <a:pt x="18" y="13"/>
                  </a:lnTo>
                  <a:lnTo>
                    <a:pt x="0" y="13"/>
                  </a:lnTo>
                  <a:lnTo>
                    <a:pt x="27" y="0"/>
                  </a:lnTo>
                  <a:lnTo>
                    <a:pt x="52" y="13"/>
                  </a:lnTo>
                  <a:lnTo>
                    <a:pt x="36" y="13"/>
                  </a:lnTo>
                  <a:lnTo>
                    <a:pt x="36" y="28"/>
                  </a:lnTo>
                  <a:lnTo>
                    <a:pt x="27" y="28"/>
                  </a:lnTo>
                  <a:lnTo>
                    <a:pt x="18" y="28"/>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4" name="Group 171"/>
          <p:cNvGrpSpPr>
            <a:grpSpLocks/>
          </p:cNvGrpSpPr>
          <p:nvPr/>
        </p:nvGrpSpPr>
        <p:grpSpPr bwMode="auto">
          <a:xfrm>
            <a:off x="8502076" y="5177359"/>
            <a:ext cx="403225" cy="206375"/>
            <a:chOff x="4275" y="3331"/>
            <a:chExt cx="254" cy="130"/>
          </a:xfrm>
        </p:grpSpPr>
        <p:sp>
          <p:nvSpPr>
            <p:cNvPr id="97" name="Oval 164"/>
            <p:cNvSpPr>
              <a:spLocks noChangeArrowheads="1"/>
            </p:cNvSpPr>
            <p:nvPr/>
          </p:nvSpPr>
          <p:spPr bwMode="auto">
            <a:xfrm>
              <a:off x="4276" y="3370"/>
              <a:ext cx="248" cy="91"/>
            </a:xfrm>
            <a:prstGeom prst="ellipse">
              <a:avLst/>
            </a:prstGeom>
            <a:gradFill rotWithShape="0">
              <a:gsLst>
                <a:gs pos="0">
                  <a:srgbClr val="00CC00">
                    <a:gamma/>
                    <a:shade val="69804"/>
                    <a:invGamma/>
                  </a:srgbClr>
                </a:gs>
                <a:gs pos="50000">
                  <a:srgbClr val="00CC00"/>
                </a:gs>
                <a:gs pos="100000">
                  <a:srgbClr val="00CC00">
                    <a:gamma/>
                    <a:shade val="69804"/>
                    <a:invGamma/>
                  </a:srgbClr>
                </a:gs>
              </a:gsLst>
              <a:lin ang="0" scaled="1"/>
            </a:gra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8" name="Rectangle 165"/>
            <p:cNvSpPr>
              <a:spLocks noChangeArrowheads="1"/>
            </p:cNvSpPr>
            <p:nvPr/>
          </p:nvSpPr>
          <p:spPr bwMode="auto">
            <a:xfrm>
              <a:off x="4275" y="3380"/>
              <a:ext cx="254" cy="36"/>
            </a:xfrm>
            <a:prstGeom prst="rect">
              <a:avLst/>
            </a:prstGeom>
            <a:gradFill rotWithShape="0">
              <a:gsLst>
                <a:gs pos="0">
                  <a:srgbClr val="00CC00">
                    <a:gamma/>
                    <a:shade val="69804"/>
                    <a:invGamma/>
                  </a:srgbClr>
                </a:gs>
                <a:gs pos="50000">
                  <a:srgbClr val="00CC00"/>
                </a:gs>
                <a:gs pos="100000">
                  <a:srgbClr val="00CC00">
                    <a:gamma/>
                    <a:shade val="69804"/>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9" name="Oval 166"/>
            <p:cNvSpPr>
              <a:spLocks noChangeArrowheads="1"/>
            </p:cNvSpPr>
            <p:nvPr/>
          </p:nvSpPr>
          <p:spPr bwMode="auto">
            <a:xfrm>
              <a:off x="4276" y="3332"/>
              <a:ext cx="248" cy="91"/>
            </a:xfrm>
            <a:prstGeom prst="ellipse">
              <a:avLst/>
            </a:prstGeom>
            <a:solidFill>
              <a:srgbClr val="00FF00"/>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 name="Freeform 167"/>
            <p:cNvSpPr>
              <a:spLocks/>
            </p:cNvSpPr>
            <p:nvPr/>
          </p:nvSpPr>
          <p:spPr bwMode="auto">
            <a:xfrm>
              <a:off x="4416" y="3351"/>
              <a:ext cx="108" cy="46"/>
            </a:xfrm>
            <a:custGeom>
              <a:avLst/>
              <a:gdLst>
                <a:gd name="T0" fmla="*/ 105 w 108"/>
                <a:gd name="T1" fmla="*/ 13 h 46"/>
                <a:gd name="T2" fmla="*/ 39 w 108"/>
                <a:gd name="T3" fmla="*/ 13 h 46"/>
                <a:gd name="T4" fmla="*/ 37 w 108"/>
                <a:gd name="T5" fmla="*/ 0 h 46"/>
                <a:gd name="T6" fmla="*/ 0 w 108"/>
                <a:gd name="T7" fmla="*/ 23 h 46"/>
                <a:gd name="T8" fmla="*/ 44 w 108"/>
                <a:gd name="T9" fmla="*/ 45 h 46"/>
                <a:gd name="T10" fmla="*/ 44 w 108"/>
                <a:gd name="T11" fmla="*/ 35 h 46"/>
                <a:gd name="T12" fmla="*/ 107 w 108"/>
                <a:gd name="T13" fmla="*/ 35 h 46"/>
                <a:gd name="T14" fmla="*/ 107 w 108"/>
                <a:gd name="T15" fmla="*/ 23 h 46"/>
                <a:gd name="T16" fmla="*/ 105 w 108"/>
                <a:gd name="T17" fmla="*/ 1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46">
                  <a:moveTo>
                    <a:pt x="105" y="13"/>
                  </a:moveTo>
                  <a:lnTo>
                    <a:pt x="39" y="13"/>
                  </a:lnTo>
                  <a:lnTo>
                    <a:pt x="37" y="0"/>
                  </a:lnTo>
                  <a:lnTo>
                    <a:pt x="0" y="23"/>
                  </a:lnTo>
                  <a:lnTo>
                    <a:pt x="44" y="45"/>
                  </a:lnTo>
                  <a:lnTo>
                    <a:pt x="44" y="35"/>
                  </a:lnTo>
                  <a:lnTo>
                    <a:pt x="107" y="35"/>
                  </a:lnTo>
                  <a:lnTo>
                    <a:pt x="107" y="23"/>
                  </a:lnTo>
                  <a:lnTo>
                    <a:pt x="105" y="13"/>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1" name="Freeform 168"/>
            <p:cNvSpPr>
              <a:spLocks/>
            </p:cNvSpPr>
            <p:nvPr/>
          </p:nvSpPr>
          <p:spPr bwMode="auto">
            <a:xfrm>
              <a:off x="4280" y="3353"/>
              <a:ext cx="108" cy="46"/>
            </a:xfrm>
            <a:custGeom>
              <a:avLst/>
              <a:gdLst>
                <a:gd name="T0" fmla="*/ 5 w 108"/>
                <a:gd name="T1" fmla="*/ 12 h 46"/>
                <a:gd name="T2" fmla="*/ 68 w 108"/>
                <a:gd name="T3" fmla="*/ 12 h 46"/>
                <a:gd name="T4" fmla="*/ 70 w 108"/>
                <a:gd name="T5" fmla="*/ 0 h 46"/>
                <a:gd name="T6" fmla="*/ 107 w 108"/>
                <a:gd name="T7" fmla="*/ 22 h 46"/>
                <a:gd name="T8" fmla="*/ 63 w 108"/>
                <a:gd name="T9" fmla="*/ 45 h 46"/>
                <a:gd name="T10" fmla="*/ 65 w 108"/>
                <a:gd name="T11" fmla="*/ 33 h 46"/>
                <a:gd name="T12" fmla="*/ 0 w 108"/>
                <a:gd name="T13" fmla="*/ 33 h 46"/>
                <a:gd name="T14" fmla="*/ 5 w 108"/>
                <a:gd name="T15" fmla="*/ 10 h 46"/>
                <a:gd name="T16" fmla="*/ 5 w 108"/>
                <a:gd name="T17" fmla="*/ 1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46">
                  <a:moveTo>
                    <a:pt x="5" y="12"/>
                  </a:moveTo>
                  <a:lnTo>
                    <a:pt x="68" y="12"/>
                  </a:lnTo>
                  <a:lnTo>
                    <a:pt x="70" y="0"/>
                  </a:lnTo>
                  <a:lnTo>
                    <a:pt x="107" y="22"/>
                  </a:lnTo>
                  <a:lnTo>
                    <a:pt x="63" y="45"/>
                  </a:lnTo>
                  <a:lnTo>
                    <a:pt x="65" y="33"/>
                  </a:lnTo>
                  <a:lnTo>
                    <a:pt x="0" y="33"/>
                  </a:lnTo>
                  <a:lnTo>
                    <a:pt x="5" y="10"/>
                  </a:lnTo>
                  <a:lnTo>
                    <a:pt x="5" y="12"/>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 name="Freeform 169"/>
            <p:cNvSpPr>
              <a:spLocks/>
            </p:cNvSpPr>
            <p:nvPr/>
          </p:nvSpPr>
          <p:spPr bwMode="auto">
            <a:xfrm>
              <a:off x="4361" y="3383"/>
              <a:ext cx="76" cy="38"/>
            </a:xfrm>
            <a:custGeom>
              <a:avLst/>
              <a:gdLst>
                <a:gd name="T0" fmla="*/ 50 w 76"/>
                <a:gd name="T1" fmla="*/ 0 h 38"/>
                <a:gd name="T2" fmla="*/ 50 w 76"/>
                <a:gd name="T3" fmla="*/ 18 h 38"/>
                <a:gd name="T4" fmla="*/ 75 w 76"/>
                <a:gd name="T5" fmla="*/ 18 h 38"/>
                <a:gd name="T6" fmla="*/ 39 w 76"/>
                <a:gd name="T7" fmla="*/ 37 h 38"/>
                <a:gd name="T8" fmla="*/ 0 w 76"/>
                <a:gd name="T9" fmla="*/ 18 h 38"/>
                <a:gd name="T10" fmla="*/ 26 w 76"/>
                <a:gd name="T11" fmla="*/ 18 h 38"/>
                <a:gd name="T12" fmla="*/ 26 w 76"/>
                <a:gd name="T13" fmla="*/ 0 h 38"/>
                <a:gd name="T14" fmla="*/ 37 w 76"/>
                <a:gd name="T15" fmla="*/ 0 h 38"/>
                <a:gd name="T16" fmla="*/ 50 w 76"/>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38">
                  <a:moveTo>
                    <a:pt x="50" y="0"/>
                  </a:moveTo>
                  <a:lnTo>
                    <a:pt x="50" y="18"/>
                  </a:lnTo>
                  <a:lnTo>
                    <a:pt x="75" y="18"/>
                  </a:lnTo>
                  <a:lnTo>
                    <a:pt x="39" y="37"/>
                  </a:lnTo>
                  <a:lnTo>
                    <a:pt x="0" y="18"/>
                  </a:lnTo>
                  <a:lnTo>
                    <a:pt x="26" y="18"/>
                  </a:lnTo>
                  <a:lnTo>
                    <a:pt x="26" y="0"/>
                  </a:lnTo>
                  <a:lnTo>
                    <a:pt x="37" y="0"/>
                  </a:lnTo>
                  <a:lnTo>
                    <a:pt x="50"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3" name="Freeform 170"/>
            <p:cNvSpPr>
              <a:spLocks/>
            </p:cNvSpPr>
            <p:nvPr/>
          </p:nvSpPr>
          <p:spPr bwMode="auto">
            <a:xfrm>
              <a:off x="4361" y="3331"/>
              <a:ext cx="76" cy="41"/>
            </a:xfrm>
            <a:custGeom>
              <a:avLst/>
              <a:gdLst>
                <a:gd name="T0" fmla="*/ 26 w 76"/>
                <a:gd name="T1" fmla="*/ 40 h 41"/>
                <a:gd name="T2" fmla="*/ 26 w 76"/>
                <a:gd name="T3" fmla="*/ 19 h 41"/>
                <a:gd name="T4" fmla="*/ 0 w 76"/>
                <a:gd name="T5" fmla="*/ 19 h 41"/>
                <a:gd name="T6" fmla="*/ 39 w 76"/>
                <a:gd name="T7" fmla="*/ 0 h 41"/>
                <a:gd name="T8" fmla="*/ 75 w 76"/>
                <a:gd name="T9" fmla="*/ 19 h 41"/>
                <a:gd name="T10" fmla="*/ 52 w 76"/>
                <a:gd name="T11" fmla="*/ 19 h 41"/>
                <a:gd name="T12" fmla="*/ 52 w 76"/>
                <a:gd name="T13" fmla="*/ 40 h 41"/>
                <a:gd name="T14" fmla="*/ 39 w 76"/>
                <a:gd name="T15" fmla="*/ 40 h 41"/>
                <a:gd name="T16" fmla="*/ 26 w 76"/>
                <a:gd name="T1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41">
                  <a:moveTo>
                    <a:pt x="26" y="40"/>
                  </a:moveTo>
                  <a:lnTo>
                    <a:pt x="26" y="19"/>
                  </a:lnTo>
                  <a:lnTo>
                    <a:pt x="0" y="19"/>
                  </a:lnTo>
                  <a:lnTo>
                    <a:pt x="39" y="0"/>
                  </a:lnTo>
                  <a:lnTo>
                    <a:pt x="75" y="19"/>
                  </a:lnTo>
                  <a:lnTo>
                    <a:pt x="52" y="19"/>
                  </a:lnTo>
                  <a:lnTo>
                    <a:pt x="52" y="40"/>
                  </a:lnTo>
                  <a:lnTo>
                    <a:pt x="39" y="40"/>
                  </a:lnTo>
                  <a:lnTo>
                    <a:pt x="26" y="4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115719" name="TextBox 115718"/>
          <p:cNvSpPr txBox="1"/>
          <p:nvPr/>
        </p:nvSpPr>
        <p:spPr>
          <a:xfrm>
            <a:off x="5377026" y="4640357"/>
            <a:ext cx="790794" cy="369332"/>
          </a:xfrm>
          <a:prstGeom prst="rect">
            <a:avLst/>
          </a:prstGeom>
          <a:noFill/>
        </p:spPr>
        <p:txBody>
          <a:bodyPr wrap="none" rtlCol="0">
            <a:spAutoFit/>
          </a:bodyPr>
          <a:lstStyle/>
          <a:p>
            <a:r>
              <a:rPr lang="en-US" dirty="0" smtClean="0"/>
              <a:t>A pays</a:t>
            </a:r>
            <a:endParaRPr lang="en-US" dirty="0"/>
          </a:p>
        </p:txBody>
      </p:sp>
      <p:sp>
        <p:nvSpPr>
          <p:cNvPr id="253" name="TextBox 252"/>
          <p:cNvSpPr txBox="1"/>
          <p:nvPr/>
        </p:nvSpPr>
        <p:spPr>
          <a:xfrm>
            <a:off x="7349188" y="4682108"/>
            <a:ext cx="782778" cy="369332"/>
          </a:xfrm>
          <a:prstGeom prst="rect">
            <a:avLst/>
          </a:prstGeom>
          <a:noFill/>
        </p:spPr>
        <p:txBody>
          <a:bodyPr wrap="none" rtlCol="0">
            <a:spAutoFit/>
          </a:bodyPr>
          <a:lstStyle/>
          <a:p>
            <a:r>
              <a:rPr lang="en-US" dirty="0"/>
              <a:t>B</a:t>
            </a:r>
            <a:r>
              <a:rPr lang="en-US" dirty="0" smtClean="0"/>
              <a:t> pays</a:t>
            </a:r>
            <a:endParaRPr lang="en-US" dirty="0"/>
          </a:p>
        </p:txBody>
      </p:sp>
      <p:cxnSp>
        <p:nvCxnSpPr>
          <p:cNvPr id="26" name="Straight Connector 25"/>
          <p:cNvCxnSpPr>
            <a:stCxn id="197" idx="6"/>
          </p:cNvCxnSpPr>
          <p:nvPr/>
        </p:nvCxnSpPr>
        <p:spPr>
          <a:xfrm flipV="1">
            <a:off x="5222429" y="4490248"/>
            <a:ext cx="457200" cy="1712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7145443" y="3571542"/>
            <a:ext cx="0" cy="1443993"/>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6947479" y="3439950"/>
            <a:ext cx="418704" cy="369332"/>
          </a:xfrm>
          <a:prstGeom prst="rect">
            <a:avLst/>
          </a:prstGeom>
          <a:noFill/>
        </p:spPr>
        <p:txBody>
          <a:bodyPr wrap="none" rtlCol="0">
            <a:spAutoFit/>
          </a:bodyPr>
          <a:lstStyle/>
          <a:p>
            <a:r>
              <a:rPr lang="en-US" smtClean="0"/>
              <a:t>$0</a:t>
            </a:r>
            <a:endParaRPr lang="en-US"/>
          </a:p>
        </p:txBody>
      </p:sp>
    </p:spTree>
    <p:extLst>
      <p:ext uri="{BB962C8B-B14F-4D97-AF65-F5344CB8AC3E}">
        <p14:creationId xmlns:p14="http://schemas.microsoft.com/office/powerpoint/2010/main" val="274882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42204" y="-11430"/>
            <a:ext cx="13043665" cy="6869430"/>
            <a:chOff x="-810687" y="5504"/>
            <a:chExt cx="13043665" cy="6869430"/>
          </a:xfrm>
        </p:grpSpPr>
        <p:sp>
          <p:nvSpPr>
            <p:cNvPr id="5" name="Rectangle 4"/>
            <p:cNvSpPr/>
            <p:nvPr/>
          </p:nvSpPr>
          <p:spPr>
            <a:xfrm>
              <a:off x="40978" y="5504"/>
              <a:ext cx="12192000" cy="6869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1771" t="26046" r="9440" b="-653"/>
            <a:stretch/>
          </p:blipFill>
          <p:spPr>
            <a:xfrm>
              <a:off x="-810687" y="87633"/>
              <a:ext cx="12638619" cy="6770367"/>
            </a:xfrm>
            <a:prstGeom prst="rect">
              <a:avLst/>
            </a:prstGeom>
          </p:spPr>
        </p:pic>
        <p:sp>
          <p:nvSpPr>
            <p:cNvPr id="7" name="Frame 6"/>
            <p:cNvSpPr/>
            <p:nvPr/>
          </p:nvSpPr>
          <p:spPr>
            <a:xfrm>
              <a:off x="579882" y="16934"/>
              <a:ext cx="11327130" cy="6858000"/>
            </a:xfrm>
            <a:prstGeom prst="frame">
              <a:avLst>
                <a:gd name="adj1" fmla="val 10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5714" name="Rectangle 2"/>
          <p:cNvSpPr>
            <a:spLocks noGrp="1" noChangeArrowheads="1"/>
          </p:cNvSpPr>
          <p:nvPr>
            <p:ph type="title" idx="4294967295"/>
          </p:nvPr>
        </p:nvSpPr>
        <p:spPr>
          <a:xfrm>
            <a:off x="1600200" y="365125"/>
            <a:ext cx="9979844" cy="1325563"/>
          </a:xfrm>
        </p:spPr>
        <p:txBody>
          <a:bodyPr/>
          <a:lstStyle/>
          <a:p>
            <a:r>
              <a:rPr lang="en-US" altLang="x-none" dirty="0" smtClean="0"/>
              <a:t>Multi-Party Interconnection</a:t>
            </a:r>
            <a:endParaRPr lang="en-US" altLang="x-none" dirty="0"/>
          </a:p>
        </p:txBody>
      </p:sp>
      <p:sp>
        <p:nvSpPr>
          <p:cNvPr id="115715" name="Rectangle 3"/>
          <p:cNvSpPr>
            <a:spLocks noGrp="1" noChangeArrowheads="1"/>
          </p:cNvSpPr>
          <p:nvPr>
            <p:ph type="body" idx="4294967295"/>
          </p:nvPr>
        </p:nvSpPr>
        <p:spPr>
          <a:xfrm>
            <a:off x="1371600" y="1973683"/>
            <a:ext cx="9582346" cy="3913933"/>
          </a:xfrm>
        </p:spPr>
        <p:txBody>
          <a:bodyPr>
            <a:normAutofit/>
          </a:bodyPr>
          <a:lstStyle/>
          <a:p>
            <a:r>
              <a:rPr lang="en-US" altLang="x-none" dirty="0" smtClean="0"/>
              <a:t>The two ISP model can be </a:t>
            </a:r>
            <a:r>
              <a:rPr lang="en-US" altLang="x-none" dirty="0" err="1" smtClean="0"/>
              <a:t>generalised</a:t>
            </a:r>
            <a:r>
              <a:rPr lang="en-US" altLang="x-none" dirty="0" smtClean="0"/>
              <a:t> to multiple parties by using the same two concepts of:</a:t>
            </a:r>
          </a:p>
          <a:p>
            <a:pPr lvl="1"/>
            <a:r>
              <a:rPr lang="en-US" altLang="x-none" dirty="0" smtClean="0"/>
              <a:t>Customer/Provider, where the customer pays the provider</a:t>
            </a:r>
          </a:p>
          <a:p>
            <a:pPr lvl="1"/>
            <a:r>
              <a:rPr lang="en-US" altLang="x-none" dirty="0" smtClean="0"/>
              <a:t>Peering, where there is no financial settlement</a:t>
            </a:r>
          </a:p>
        </p:txBody>
      </p:sp>
      <p:sp>
        <p:nvSpPr>
          <p:cNvPr id="8" name="Rectangle 2"/>
          <p:cNvSpPr>
            <a:spLocks noChangeArrowheads="1"/>
          </p:cNvSpPr>
          <p:nvPr/>
        </p:nvSpPr>
        <p:spPr bwMode="auto">
          <a:xfrm>
            <a:off x="695227" y="6470731"/>
            <a:ext cx="3505200" cy="227012"/>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9" name="Group 11"/>
          <p:cNvGrpSpPr>
            <a:grpSpLocks/>
          </p:cNvGrpSpPr>
          <p:nvPr/>
        </p:nvGrpSpPr>
        <p:grpSpPr bwMode="auto">
          <a:xfrm>
            <a:off x="4548090" y="6588206"/>
            <a:ext cx="4332287" cy="65087"/>
            <a:chOff x="2859" y="4251"/>
            <a:chExt cx="2729" cy="41"/>
          </a:xfrm>
        </p:grpSpPr>
        <p:sp>
          <p:nvSpPr>
            <p:cNvPr id="10" name="Oval 9"/>
            <p:cNvSpPr>
              <a:spLocks noChangeArrowheads="1"/>
            </p:cNvSpPr>
            <p:nvPr/>
          </p:nvSpPr>
          <p:spPr bwMode="auto">
            <a:xfrm>
              <a:off x="285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Oval 10"/>
            <p:cNvSpPr>
              <a:spLocks noChangeArrowheads="1"/>
            </p:cNvSpPr>
            <p:nvPr/>
          </p:nvSpPr>
          <p:spPr bwMode="auto">
            <a:xfrm>
              <a:off x="324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Oval 11"/>
            <p:cNvSpPr>
              <a:spLocks noChangeArrowheads="1"/>
            </p:cNvSpPr>
            <p:nvPr/>
          </p:nvSpPr>
          <p:spPr bwMode="auto">
            <a:xfrm>
              <a:off x="362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Oval 12"/>
            <p:cNvSpPr>
              <a:spLocks noChangeArrowheads="1"/>
            </p:cNvSpPr>
            <p:nvPr/>
          </p:nvSpPr>
          <p:spPr bwMode="auto">
            <a:xfrm>
              <a:off x="4011"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Oval 13"/>
            <p:cNvSpPr>
              <a:spLocks noChangeArrowheads="1"/>
            </p:cNvSpPr>
            <p:nvPr/>
          </p:nvSpPr>
          <p:spPr bwMode="auto">
            <a:xfrm>
              <a:off x="4395"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Oval 14"/>
            <p:cNvSpPr>
              <a:spLocks noChangeArrowheads="1"/>
            </p:cNvSpPr>
            <p:nvPr/>
          </p:nvSpPr>
          <p:spPr bwMode="auto">
            <a:xfrm>
              <a:off x="477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Oval 15"/>
            <p:cNvSpPr>
              <a:spLocks noChangeArrowheads="1"/>
            </p:cNvSpPr>
            <p:nvPr/>
          </p:nvSpPr>
          <p:spPr bwMode="auto">
            <a:xfrm>
              <a:off x="516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Oval 16"/>
            <p:cNvSpPr>
              <a:spLocks noChangeArrowheads="1"/>
            </p:cNvSpPr>
            <p:nvPr/>
          </p:nvSpPr>
          <p:spPr bwMode="auto">
            <a:xfrm>
              <a:off x="554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8" name="Rectangle 12"/>
          <p:cNvSpPr>
            <a:spLocks noChangeArrowheads="1"/>
          </p:cNvSpPr>
          <p:nvPr/>
        </p:nvSpPr>
        <p:spPr bwMode="auto">
          <a:xfrm>
            <a:off x="762000" y="820150"/>
            <a:ext cx="457200" cy="7620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 name="Oval 13"/>
          <p:cNvSpPr>
            <a:spLocks noChangeArrowheads="1"/>
          </p:cNvSpPr>
          <p:nvPr/>
        </p:nvSpPr>
        <p:spPr bwMode="auto">
          <a:xfrm>
            <a:off x="804863" y="175625"/>
            <a:ext cx="66675" cy="66675"/>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 name="Oval 14"/>
          <p:cNvSpPr>
            <a:spLocks noChangeArrowheads="1"/>
          </p:cNvSpPr>
          <p:nvPr/>
        </p:nvSpPr>
        <p:spPr bwMode="auto">
          <a:xfrm>
            <a:off x="804863" y="405812"/>
            <a:ext cx="66675" cy="65088"/>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 name="Oval 15"/>
          <p:cNvSpPr>
            <a:spLocks noChangeArrowheads="1"/>
          </p:cNvSpPr>
          <p:nvPr/>
        </p:nvSpPr>
        <p:spPr bwMode="auto">
          <a:xfrm>
            <a:off x="804863" y="632825"/>
            <a:ext cx="66675" cy="65087"/>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Oval 18"/>
          <p:cNvSpPr>
            <a:spLocks noChangeArrowheads="1"/>
          </p:cNvSpPr>
          <p:nvPr/>
        </p:nvSpPr>
        <p:spPr bwMode="auto">
          <a:xfrm>
            <a:off x="13716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 name="Oval 19"/>
          <p:cNvSpPr>
            <a:spLocks noChangeArrowheads="1"/>
          </p:cNvSpPr>
          <p:nvPr/>
        </p:nvSpPr>
        <p:spPr bwMode="auto">
          <a:xfrm>
            <a:off x="16002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 name="Oval 20"/>
          <p:cNvSpPr>
            <a:spLocks noChangeArrowheads="1"/>
          </p:cNvSpPr>
          <p:nvPr/>
        </p:nvSpPr>
        <p:spPr bwMode="auto">
          <a:xfrm>
            <a:off x="18288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 name="Rectangle 24"/>
          <p:cNvSpPr>
            <a:spLocks noChangeArrowheads="1"/>
          </p:cNvSpPr>
          <p:nvPr/>
        </p:nvSpPr>
        <p:spPr bwMode="auto">
          <a:xfrm>
            <a:off x="5703441" y="3820135"/>
            <a:ext cx="206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 name="Rectangle 24"/>
          <p:cNvSpPr>
            <a:spLocks noChangeArrowheads="1"/>
          </p:cNvSpPr>
          <p:nvPr/>
        </p:nvSpPr>
        <p:spPr bwMode="auto">
          <a:xfrm>
            <a:off x="5703441" y="3820135"/>
            <a:ext cx="206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7" name="Group 45"/>
          <p:cNvGrpSpPr>
            <a:grpSpLocks/>
          </p:cNvGrpSpPr>
          <p:nvPr/>
        </p:nvGrpSpPr>
        <p:grpSpPr bwMode="auto">
          <a:xfrm>
            <a:off x="4119116" y="4688498"/>
            <a:ext cx="1735138" cy="454025"/>
            <a:chOff x="1531" y="3235"/>
            <a:chExt cx="1093" cy="286"/>
          </a:xfrm>
        </p:grpSpPr>
        <p:grpSp>
          <p:nvGrpSpPr>
            <p:cNvPr id="28" name="Group 35"/>
            <p:cNvGrpSpPr>
              <a:grpSpLocks/>
            </p:cNvGrpSpPr>
            <p:nvPr/>
          </p:nvGrpSpPr>
          <p:grpSpPr bwMode="auto">
            <a:xfrm>
              <a:off x="1560" y="3249"/>
              <a:ext cx="1064" cy="272"/>
              <a:chOff x="1560" y="3249"/>
              <a:chExt cx="1064" cy="272"/>
            </a:xfrm>
          </p:grpSpPr>
          <p:sp>
            <p:nvSpPr>
              <p:cNvPr id="39" name="Oval 27"/>
              <p:cNvSpPr>
                <a:spLocks noChangeArrowheads="1"/>
              </p:cNvSpPr>
              <p:nvPr/>
            </p:nvSpPr>
            <p:spPr bwMode="auto">
              <a:xfrm>
                <a:off x="1560" y="3335"/>
                <a:ext cx="390" cy="126"/>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 name="Oval 28"/>
              <p:cNvSpPr>
                <a:spLocks noChangeArrowheads="1"/>
              </p:cNvSpPr>
              <p:nvPr/>
            </p:nvSpPr>
            <p:spPr bwMode="auto">
              <a:xfrm>
                <a:off x="1737" y="3295"/>
                <a:ext cx="390" cy="126"/>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 name="Oval 29"/>
              <p:cNvSpPr>
                <a:spLocks noChangeArrowheads="1"/>
              </p:cNvSpPr>
              <p:nvPr/>
            </p:nvSpPr>
            <p:spPr bwMode="auto">
              <a:xfrm>
                <a:off x="2114" y="3383"/>
                <a:ext cx="390" cy="124"/>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2" name="Oval 30"/>
              <p:cNvSpPr>
                <a:spLocks noChangeArrowheads="1"/>
              </p:cNvSpPr>
              <p:nvPr/>
            </p:nvSpPr>
            <p:spPr bwMode="auto">
              <a:xfrm>
                <a:off x="2031" y="3317"/>
                <a:ext cx="393" cy="126"/>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 name="Oval 31"/>
              <p:cNvSpPr>
                <a:spLocks noChangeArrowheads="1"/>
              </p:cNvSpPr>
              <p:nvPr/>
            </p:nvSpPr>
            <p:spPr bwMode="auto">
              <a:xfrm>
                <a:off x="1805" y="3395"/>
                <a:ext cx="390" cy="126"/>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 name="Oval 32"/>
              <p:cNvSpPr>
                <a:spLocks noChangeArrowheads="1"/>
              </p:cNvSpPr>
              <p:nvPr/>
            </p:nvSpPr>
            <p:spPr bwMode="auto">
              <a:xfrm>
                <a:off x="1927" y="3249"/>
                <a:ext cx="394" cy="126"/>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 name="Oval 33"/>
              <p:cNvSpPr>
                <a:spLocks noChangeArrowheads="1"/>
              </p:cNvSpPr>
              <p:nvPr/>
            </p:nvSpPr>
            <p:spPr bwMode="auto">
              <a:xfrm>
                <a:off x="2153" y="3315"/>
                <a:ext cx="390" cy="126"/>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 name="Oval 34"/>
              <p:cNvSpPr>
                <a:spLocks noChangeArrowheads="1"/>
              </p:cNvSpPr>
              <p:nvPr/>
            </p:nvSpPr>
            <p:spPr bwMode="auto">
              <a:xfrm>
                <a:off x="2234" y="3367"/>
                <a:ext cx="390" cy="126"/>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9" name="Group 44"/>
            <p:cNvGrpSpPr>
              <a:grpSpLocks/>
            </p:cNvGrpSpPr>
            <p:nvPr/>
          </p:nvGrpSpPr>
          <p:grpSpPr bwMode="auto">
            <a:xfrm>
              <a:off x="1531" y="3235"/>
              <a:ext cx="1064" cy="272"/>
              <a:chOff x="1531" y="3235"/>
              <a:chExt cx="1064" cy="272"/>
            </a:xfrm>
          </p:grpSpPr>
          <p:sp>
            <p:nvSpPr>
              <p:cNvPr id="31" name="Oval 36"/>
              <p:cNvSpPr>
                <a:spLocks noChangeArrowheads="1"/>
              </p:cNvSpPr>
              <p:nvPr/>
            </p:nvSpPr>
            <p:spPr bwMode="auto">
              <a:xfrm>
                <a:off x="1531" y="3321"/>
                <a:ext cx="390" cy="126"/>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 name="Oval 37"/>
              <p:cNvSpPr>
                <a:spLocks noChangeArrowheads="1"/>
              </p:cNvSpPr>
              <p:nvPr/>
            </p:nvSpPr>
            <p:spPr bwMode="auto">
              <a:xfrm>
                <a:off x="1708" y="3281"/>
                <a:ext cx="390" cy="126"/>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 name="Oval 38"/>
              <p:cNvSpPr>
                <a:spLocks noChangeArrowheads="1"/>
              </p:cNvSpPr>
              <p:nvPr/>
            </p:nvSpPr>
            <p:spPr bwMode="auto">
              <a:xfrm>
                <a:off x="2085" y="3369"/>
                <a:ext cx="390" cy="124"/>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 name="Oval 39"/>
              <p:cNvSpPr>
                <a:spLocks noChangeArrowheads="1"/>
              </p:cNvSpPr>
              <p:nvPr/>
            </p:nvSpPr>
            <p:spPr bwMode="auto">
              <a:xfrm>
                <a:off x="2002" y="3303"/>
                <a:ext cx="393" cy="126"/>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 name="Oval 40"/>
              <p:cNvSpPr>
                <a:spLocks noChangeArrowheads="1"/>
              </p:cNvSpPr>
              <p:nvPr/>
            </p:nvSpPr>
            <p:spPr bwMode="auto">
              <a:xfrm>
                <a:off x="1776" y="3381"/>
                <a:ext cx="390" cy="126"/>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 name="Oval 41"/>
              <p:cNvSpPr>
                <a:spLocks noChangeArrowheads="1"/>
              </p:cNvSpPr>
              <p:nvPr/>
            </p:nvSpPr>
            <p:spPr bwMode="auto">
              <a:xfrm>
                <a:off x="1898" y="3235"/>
                <a:ext cx="394" cy="126"/>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 name="Oval 42"/>
              <p:cNvSpPr>
                <a:spLocks noChangeArrowheads="1"/>
              </p:cNvSpPr>
              <p:nvPr/>
            </p:nvSpPr>
            <p:spPr bwMode="auto">
              <a:xfrm>
                <a:off x="2124" y="3301"/>
                <a:ext cx="390" cy="126"/>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 name="Oval 43"/>
              <p:cNvSpPr>
                <a:spLocks noChangeArrowheads="1"/>
              </p:cNvSpPr>
              <p:nvPr/>
            </p:nvSpPr>
            <p:spPr bwMode="auto">
              <a:xfrm>
                <a:off x="2205" y="3353"/>
                <a:ext cx="390" cy="126"/>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nvGrpSpPr>
          <p:cNvPr id="47" name="Group 61"/>
          <p:cNvGrpSpPr>
            <a:grpSpLocks/>
          </p:cNvGrpSpPr>
          <p:nvPr/>
        </p:nvGrpSpPr>
        <p:grpSpPr bwMode="auto">
          <a:xfrm>
            <a:off x="4800154" y="4598010"/>
            <a:ext cx="425450" cy="176213"/>
            <a:chOff x="1960" y="3178"/>
            <a:chExt cx="268" cy="111"/>
          </a:xfrm>
        </p:grpSpPr>
        <p:sp>
          <p:nvSpPr>
            <p:cNvPr id="48" name="Oval 54"/>
            <p:cNvSpPr>
              <a:spLocks noChangeArrowheads="1"/>
            </p:cNvSpPr>
            <p:nvPr/>
          </p:nvSpPr>
          <p:spPr bwMode="auto">
            <a:xfrm>
              <a:off x="1966" y="3211"/>
              <a:ext cx="260" cy="78"/>
            </a:xfrm>
            <a:prstGeom prst="ellipse">
              <a:avLst/>
            </a:prstGeom>
            <a:gradFill rotWithShape="0">
              <a:gsLst>
                <a:gs pos="0">
                  <a:srgbClr val="FF3300">
                    <a:gamma/>
                    <a:shade val="69804"/>
                    <a:invGamma/>
                  </a:srgbClr>
                </a:gs>
                <a:gs pos="50000">
                  <a:srgbClr val="FF3300"/>
                </a:gs>
                <a:gs pos="100000">
                  <a:srgbClr val="FF3300">
                    <a:gamma/>
                    <a:shade val="69804"/>
                    <a:invGamma/>
                  </a:srgbClr>
                </a:gs>
              </a:gsLst>
              <a:lin ang="0" scaled="1"/>
            </a:gra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9" name="Rectangle 55"/>
            <p:cNvSpPr>
              <a:spLocks noChangeArrowheads="1"/>
            </p:cNvSpPr>
            <p:nvPr/>
          </p:nvSpPr>
          <p:spPr bwMode="auto">
            <a:xfrm>
              <a:off x="1960" y="3220"/>
              <a:ext cx="268" cy="31"/>
            </a:xfrm>
            <a:prstGeom prst="rect">
              <a:avLst/>
            </a:prstGeom>
            <a:gradFill rotWithShape="0">
              <a:gsLst>
                <a:gs pos="0">
                  <a:srgbClr val="FF3300">
                    <a:gamma/>
                    <a:shade val="69804"/>
                    <a:invGamma/>
                  </a:srgbClr>
                </a:gs>
                <a:gs pos="50000">
                  <a:srgbClr val="FF3300"/>
                </a:gs>
                <a:gs pos="100000">
                  <a:srgbClr val="FF3300">
                    <a:gamma/>
                    <a:shade val="69804"/>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 name="Oval 56"/>
            <p:cNvSpPr>
              <a:spLocks noChangeArrowheads="1"/>
            </p:cNvSpPr>
            <p:nvPr/>
          </p:nvSpPr>
          <p:spPr bwMode="auto">
            <a:xfrm>
              <a:off x="1966" y="3179"/>
              <a:ext cx="260" cy="78"/>
            </a:xfrm>
            <a:prstGeom prst="ellipse">
              <a:avLst/>
            </a:prstGeom>
            <a:solidFill>
              <a:srgbClr val="FF3300"/>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 name="Freeform 57"/>
            <p:cNvSpPr>
              <a:spLocks/>
            </p:cNvSpPr>
            <p:nvPr/>
          </p:nvSpPr>
          <p:spPr bwMode="auto">
            <a:xfrm>
              <a:off x="1966" y="3195"/>
              <a:ext cx="113" cy="40"/>
            </a:xfrm>
            <a:custGeom>
              <a:avLst/>
              <a:gdLst>
                <a:gd name="T0" fmla="*/ 2 w 113"/>
                <a:gd name="T1" fmla="*/ 10 h 40"/>
                <a:gd name="T2" fmla="*/ 71 w 113"/>
                <a:gd name="T3" fmla="*/ 10 h 40"/>
                <a:gd name="T4" fmla="*/ 74 w 113"/>
                <a:gd name="T5" fmla="*/ 0 h 40"/>
                <a:gd name="T6" fmla="*/ 112 w 113"/>
                <a:gd name="T7" fmla="*/ 19 h 40"/>
                <a:gd name="T8" fmla="*/ 66 w 113"/>
                <a:gd name="T9" fmla="*/ 39 h 40"/>
                <a:gd name="T10" fmla="*/ 66 w 113"/>
                <a:gd name="T11" fmla="*/ 30 h 40"/>
                <a:gd name="T12" fmla="*/ 0 w 113"/>
                <a:gd name="T13" fmla="*/ 30 h 40"/>
                <a:gd name="T14" fmla="*/ 0 w 113"/>
                <a:gd name="T15" fmla="*/ 19 h 40"/>
                <a:gd name="T16" fmla="*/ 2 w 113"/>
                <a:gd name="T17"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40">
                  <a:moveTo>
                    <a:pt x="2" y="10"/>
                  </a:moveTo>
                  <a:lnTo>
                    <a:pt x="71" y="10"/>
                  </a:lnTo>
                  <a:lnTo>
                    <a:pt x="74" y="0"/>
                  </a:lnTo>
                  <a:lnTo>
                    <a:pt x="112" y="19"/>
                  </a:lnTo>
                  <a:lnTo>
                    <a:pt x="66" y="39"/>
                  </a:lnTo>
                  <a:lnTo>
                    <a:pt x="66" y="30"/>
                  </a:lnTo>
                  <a:lnTo>
                    <a:pt x="0" y="30"/>
                  </a:lnTo>
                  <a:lnTo>
                    <a:pt x="0" y="19"/>
                  </a:lnTo>
                  <a:lnTo>
                    <a:pt x="2" y="1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2" name="Freeform 58"/>
            <p:cNvSpPr>
              <a:spLocks/>
            </p:cNvSpPr>
            <p:nvPr/>
          </p:nvSpPr>
          <p:spPr bwMode="auto">
            <a:xfrm>
              <a:off x="2109" y="3197"/>
              <a:ext cx="113" cy="39"/>
            </a:xfrm>
            <a:custGeom>
              <a:avLst/>
              <a:gdLst>
                <a:gd name="T0" fmla="*/ 107 w 113"/>
                <a:gd name="T1" fmla="*/ 10 h 39"/>
                <a:gd name="T2" fmla="*/ 41 w 113"/>
                <a:gd name="T3" fmla="*/ 10 h 39"/>
                <a:gd name="T4" fmla="*/ 38 w 113"/>
                <a:gd name="T5" fmla="*/ 0 h 39"/>
                <a:gd name="T6" fmla="*/ 0 w 113"/>
                <a:gd name="T7" fmla="*/ 19 h 39"/>
                <a:gd name="T8" fmla="*/ 46 w 113"/>
                <a:gd name="T9" fmla="*/ 38 h 39"/>
                <a:gd name="T10" fmla="*/ 43 w 113"/>
                <a:gd name="T11" fmla="*/ 28 h 39"/>
                <a:gd name="T12" fmla="*/ 112 w 113"/>
                <a:gd name="T13" fmla="*/ 28 h 39"/>
                <a:gd name="T14" fmla="*/ 107 w 113"/>
                <a:gd name="T15" fmla="*/ 8 h 39"/>
                <a:gd name="T16" fmla="*/ 107 w 113"/>
                <a:gd name="T17"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39">
                  <a:moveTo>
                    <a:pt x="107" y="10"/>
                  </a:moveTo>
                  <a:lnTo>
                    <a:pt x="41" y="10"/>
                  </a:lnTo>
                  <a:lnTo>
                    <a:pt x="38" y="0"/>
                  </a:lnTo>
                  <a:lnTo>
                    <a:pt x="0" y="19"/>
                  </a:lnTo>
                  <a:lnTo>
                    <a:pt x="46" y="38"/>
                  </a:lnTo>
                  <a:lnTo>
                    <a:pt x="43" y="28"/>
                  </a:lnTo>
                  <a:lnTo>
                    <a:pt x="112" y="28"/>
                  </a:lnTo>
                  <a:lnTo>
                    <a:pt x="107" y="8"/>
                  </a:lnTo>
                  <a:lnTo>
                    <a:pt x="107" y="1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 name="Freeform 59"/>
            <p:cNvSpPr>
              <a:spLocks/>
            </p:cNvSpPr>
            <p:nvPr/>
          </p:nvSpPr>
          <p:spPr bwMode="auto">
            <a:xfrm>
              <a:off x="2057" y="3222"/>
              <a:ext cx="81" cy="33"/>
            </a:xfrm>
            <a:custGeom>
              <a:avLst/>
              <a:gdLst>
                <a:gd name="T0" fmla="*/ 27 w 81"/>
                <a:gd name="T1" fmla="*/ 0 h 33"/>
                <a:gd name="T2" fmla="*/ 27 w 81"/>
                <a:gd name="T3" fmla="*/ 16 h 33"/>
                <a:gd name="T4" fmla="*/ 0 w 81"/>
                <a:gd name="T5" fmla="*/ 16 h 33"/>
                <a:gd name="T6" fmla="*/ 38 w 81"/>
                <a:gd name="T7" fmla="*/ 32 h 33"/>
                <a:gd name="T8" fmla="*/ 80 w 81"/>
                <a:gd name="T9" fmla="*/ 16 h 33"/>
                <a:gd name="T10" fmla="*/ 52 w 81"/>
                <a:gd name="T11" fmla="*/ 16 h 33"/>
                <a:gd name="T12" fmla="*/ 52 w 81"/>
                <a:gd name="T13" fmla="*/ 0 h 33"/>
                <a:gd name="T14" fmla="*/ 41 w 81"/>
                <a:gd name="T15" fmla="*/ 0 h 33"/>
                <a:gd name="T16" fmla="*/ 27 w 81"/>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33">
                  <a:moveTo>
                    <a:pt x="27" y="0"/>
                  </a:moveTo>
                  <a:lnTo>
                    <a:pt x="27" y="16"/>
                  </a:lnTo>
                  <a:lnTo>
                    <a:pt x="0" y="16"/>
                  </a:lnTo>
                  <a:lnTo>
                    <a:pt x="38" y="32"/>
                  </a:lnTo>
                  <a:lnTo>
                    <a:pt x="80" y="16"/>
                  </a:lnTo>
                  <a:lnTo>
                    <a:pt x="52" y="16"/>
                  </a:lnTo>
                  <a:lnTo>
                    <a:pt x="52" y="0"/>
                  </a:lnTo>
                  <a:lnTo>
                    <a:pt x="41" y="0"/>
                  </a:lnTo>
                  <a:lnTo>
                    <a:pt x="27"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4" name="Freeform 60"/>
            <p:cNvSpPr>
              <a:spLocks/>
            </p:cNvSpPr>
            <p:nvPr/>
          </p:nvSpPr>
          <p:spPr bwMode="auto">
            <a:xfrm>
              <a:off x="2057" y="3178"/>
              <a:ext cx="81" cy="36"/>
            </a:xfrm>
            <a:custGeom>
              <a:avLst/>
              <a:gdLst>
                <a:gd name="T0" fmla="*/ 52 w 81"/>
                <a:gd name="T1" fmla="*/ 35 h 36"/>
                <a:gd name="T2" fmla="*/ 52 w 81"/>
                <a:gd name="T3" fmla="*/ 16 h 36"/>
                <a:gd name="T4" fmla="*/ 80 w 81"/>
                <a:gd name="T5" fmla="*/ 16 h 36"/>
                <a:gd name="T6" fmla="*/ 38 w 81"/>
                <a:gd name="T7" fmla="*/ 0 h 36"/>
                <a:gd name="T8" fmla="*/ 0 w 81"/>
                <a:gd name="T9" fmla="*/ 16 h 36"/>
                <a:gd name="T10" fmla="*/ 25 w 81"/>
                <a:gd name="T11" fmla="*/ 16 h 36"/>
                <a:gd name="T12" fmla="*/ 25 w 81"/>
                <a:gd name="T13" fmla="*/ 35 h 36"/>
                <a:gd name="T14" fmla="*/ 38 w 81"/>
                <a:gd name="T15" fmla="*/ 35 h 36"/>
                <a:gd name="T16" fmla="*/ 52 w 81"/>
                <a:gd name="T17"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36">
                  <a:moveTo>
                    <a:pt x="52" y="35"/>
                  </a:moveTo>
                  <a:lnTo>
                    <a:pt x="52" y="16"/>
                  </a:lnTo>
                  <a:lnTo>
                    <a:pt x="80" y="16"/>
                  </a:lnTo>
                  <a:lnTo>
                    <a:pt x="38" y="0"/>
                  </a:lnTo>
                  <a:lnTo>
                    <a:pt x="0" y="16"/>
                  </a:lnTo>
                  <a:lnTo>
                    <a:pt x="25" y="16"/>
                  </a:lnTo>
                  <a:lnTo>
                    <a:pt x="25" y="35"/>
                  </a:lnTo>
                  <a:lnTo>
                    <a:pt x="38" y="35"/>
                  </a:lnTo>
                  <a:lnTo>
                    <a:pt x="52" y="35"/>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55" name="Line 70"/>
          <p:cNvSpPr>
            <a:spLocks noChangeShapeType="1"/>
          </p:cNvSpPr>
          <p:nvPr/>
        </p:nvSpPr>
        <p:spPr bwMode="auto">
          <a:xfrm flipV="1">
            <a:off x="3677637" y="5079978"/>
            <a:ext cx="404813" cy="368300"/>
          </a:xfrm>
          <a:prstGeom prst="line">
            <a:avLst/>
          </a:prstGeom>
          <a:noFill/>
          <a:ln w="508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64" name="Group 89"/>
          <p:cNvGrpSpPr>
            <a:grpSpLocks/>
          </p:cNvGrpSpPr>
          <p:nvPr/>
        </p:nvGrpSpPr>
        <p:grpSpPr bwMode="auto">
          <a:xfrm>
            <a:off x="3907824" y="4941865"/>
            <a:ext cx="403225" cy="206375"/>
            <a:chOff x="1493" y="3389"/>
            <a:chExt cx="254" cy="130"/>
          </a:xfrm>
        </p:grpSpPr>
        <p:sp>
          <p:nvSpPr>
            <p:cNvPr id="65" name="Oval 82"/>
            <p:cNvSpPr>
              <a:spLocks noChangeArrowheads="1"/>
            </p:cNvSpPr>
            <p:nvPr/>
          </p:nvSpPr>
          <p:spPr bwMode="auto">
            <a:xfrm>
              <a:off x="1498" y="3428"/>
              <a:ext cx="248" cy="91"/>
            </a:xfrm>
            <a:prstGeom prst="ellipse">
              <a:avLst/>
            </a:prstGeom>
            <a:gradFill rotWithShape="0">
              <a:gsLst>
                <a:gs pos="0">
                  <a:srgbClr val="00CC00">
                    <a:gamma/>
                    <a:shade val="69804"/>
                    <a:invGamma/>
                  </a:srgbClr>
                </a:gs>
                <a:gs pos="50000">
                  <a:srgbClr val="00CC00"/>
                </a:gs>
                <a:gs pos="100000">
                  <a:srgbClr val="00CC00">
                    <a:gamma/>
                    <a:shade val="69804"/>
                    <a:invGamma/>
                  </a:srgbClr>
                </a:gs>
              </a:gsLst>
              <a:lin ang="0" scaled="1"/>
            </a:gra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6" name="Rectangle 83"/>
            <p:cNvSpPr>
              <a:spLocks noChangeArrowheads="1"/>
            </p:cNvSpPr>
            <p:nvPr/>
          </p:nvSpPr>
          <p:spPr bwMode="auto">
            <a:xfrm>
              <a:off x="1493" y="3438"/>
              <a:ext cx="254" cy="36"/>
            </a:xfrm>
            <a:prstGeom prst="rect">
              <a:avLst/>
            </a:prstGeom>
            <a:gradFill rotWithShape="0">
              <a:gsLst>
                <a:gs pos="0">
                  <a:srgbClr val="00CC00">
                    <a:gamma/>
                    <a:shade val="69804"/>
                    <a:invGamma/>
                  </a:srgbClr>
                </a:gs>
                <a:gs pos="50000">
                  <a:srgbClr val="00CC00"/>
                </a:gs>
                <a:gs pos="100000">
                  <a:srgbClr val="00CC00">
                    <a:gamma/>
                    <a:shade val="69804"/>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 name="Oval 84"/>
            <p:cNvSpPr>
              <a:spLocks noChangeArrowheads="1"/>
            </p:cNvSpPr>
            <p:nvPr/>
          </p:nvSpPr>
          <p:spPr bwMode="auto">
            <a:xfrm>
              <a:off x="1498" y="3390"/>
              <a:ext cx="248" cy="91"/>
            </a:xfrm>
            <a:prstGeom prst="ellipse">
              <a:avLst/>
            </a:prstGeom>
            <a:solidFill>
              <a:srgbClr val="00FF00"/>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 name="Freeform 85"/>
            <p:cNvSpPr>
              <a:spLocks/>
            </p:cNvSpPr>
            <p:nvPr/>
          </p:nvSpPr>
          <p:spPr bwMode="auto">
            <a:xfrm>
              <a:off x="1499" y="3409"/>
              <a:ext cx="108" cy="46"/>
            </a:xfrm>
            <a:custGeom>
              <a:avLst/>
              <a:gdLst>
                <a:gd name="T0" fmla="*/ 2 w 108"/>
                <a:gd name="T1" fmla="*/ 12 h 46"/>
                <a:gd name="T2" fmla="*/ 67 w 108"/>
                <a:gd name="T3" fmla="*/ 12 h 46"/>
                <a:gd name="T4" fmla="*/ 70 w 108"/>
                <a:gd name="T5" fmla="*/ 0 h 46"/>
                <a:gd name="T6" fmla="*/ 107 w 108"/>
                <a:gd name="T7" fmla="*/ 23 h 46"/>
                <a:gd name="T8" fmla="*/ 62 w 108"/>
                <a:gd name="T9" fmla="*/ 45 h 46"/>
                <a:gd name="T10" fmla="*/ 62 w 108"/>
                <a:gd name="T11" fmla="*/ 35 h 46"/>
                <a:gd name="T12" fmla="*/ 0 w 108"/>
                <a:gd name="T13" fmla="*/ 35 h 46"/>
                <a:gd name="T14" fmla="*/ 0 w 108"/>
                <a:gd name="T15" fmla="*/ 23 h 46"/>
                <a:gd name="T16" fmla="*/ 2 w 108"/>
                <a:gd name="T17" fmla="*/ 1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46">
                  <a:moveTo>
                    <a:pt x="2" y="12"/>
                  </a:moveTo>
                  <a:lnTo>
                    <a:pt x="67" y="12"/>
                  </a:lnTo>
                  <a:lnTo>
                    <a:pt x="70" y="0"/>
                  </a:lnTo>
                  <a:lnTo>
                    <a:pt x="107" y="23"/>
                  </a:lnTo>
                  <a:lnTo>
                    <a:pt x="62" y="45"/>
                  </a:lnTo>
                  <a:lnTo>
                    <a:pt x="62" y="35"/>
                  </a:lnTo>
                  <a:lnTo>
                    <a:pt x="0" y="35"/>
                  </a:lnTo>
                  <a:lnTo>
                    <a:pt x="0" y="23"/>
                  </a:lnTo>
                  <a:lnTo>
                    <a:pt x="2" y="12"/>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9" name="Freeform 86"/>
            <p:cNvSpPr>
              <a:spLocks/>
            </p:cNvSpPr>
            <p:nvPr/>
          </p:nvSpPr>
          <p:spPr bwMode="auto">
            <a:xfrm>
              <a:off x="1635" y="3411"/>
              <a:ext cx="108" cy="46"/>
            </a:xfrm>
            <a:custGeom>
              <a:avLst/>
              <a:gdLst>
                <a:gd name="T0" fmla="*/ 102 w 108"/>
                <a:gd name="T1" fmla="*/ 12 h 46"/>
                <a:gd name="T2" fmla="*/ 39 w 108"/>
                <a:gd name="T3" fmla="*/ 12 h 46"/>
                <a:gd name="T4" fmla="*/ 36 w 108"/>
                <a:gd name="T5" fmla="*/ 0 h 46"/>
                <a:gd name="T6" fmla="*/ 0 w 108"/>
                <a:gd name="T7" fmla="*/ 22 h 46"/>
                <a:gd name="T8" fmla="*/ 44 w 108"/>
                <a:gd name="T9" fmla="*/ 45 h 46"/>
                <a:gd name="T10" fmla="*/ 41 w 108"/>
                <a:gd name="T11" fmla="*/ 32 h 46"/>
                <a:gd name="T12" fmla="*/ 107 w 108"/>
                <a:gd name="T13" fmla="*/ 32 h 46"/>
                <a:gd name="T14" fmla="*/ 102 w 108"/>
                <a:gd name="T15" fmla="*/ 10 h 46"/>
                <a:gd name="T16" fmla="*/ 102 w 108"/>
                <a:gd name="T17" fmla="*/ 1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46">
                  <a:moveTo>
                    <a:pt x="102" y="12"/>
                  </a:moveTo>
                  <a:lnTo>
                    <a:pt x="39" y="12"/>
                  </a:lnTo>
                  <a:lnTo>
                    <a:pt x="36" y="0"/>
                  </a:lnTo>
                  <a:lnTo>
                    <a:pt x="0" y="22"/>
                  </a:lnTo>
                  <a:lnTo>
                    <a:pt x="44" y="45"/>
                  </a:lnTo>
                  <a:lnTo>
                    <a:pt x="41" y="32"/>
                  </a:lnTo>
                  <a:lnTo>
                    <a:pt x="107" y="32"/>
                  </a:lnTo>
                  <a:lnTo>
                    <a:pt x="102" y="10"/>
                  </a:lnTo>
                  <a:lnTo>
                    <a:pt x="102" y="12"/>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 name="Freeform 87"/>
            <p:cNvSpPr>
              <a:spLocks/>
            </p:cNvSpPr>
            <p:nvPr/>
          </p:nvSpPr>
          <p:spPr bwMode="auto">
            <a:xfrm>
              <a:off x="1586" y="3441"/>
              <a:ext cx="76" cy="38"/>
            </a:xfrm>
            <a:custGeom>
              <a:avLst/>
              <a:gdLst>
                <a:gd name="T0" fmla="*/ 25 w 76"/>
                <a:gd name="T1" fmla="*/ 0 h 38"/>
                <a:gd name="T2" fmla="*/ 25 w 76"/>
                <a:gd name="T3" fmla="*/ 18 h 38"/>
                <a:gd name="T4" fmla="*/ 0 w 76"/>
                <a:gd name="T5" fmla="*/ 18 h 38"/>
                <a:gd name="T6" fmla="*/ 36 w 76"/>
                <a:gd name="T7" fmla="*/ 37 h 38"/>
                <a:gd name="T8" fmla="*/ 75 w 76"/>
                <a:gd name="T9" fmla="*/ 18 h 38"/>
                <a:gd name="T10" fmla="*/ 49 w 76"/>
                <a:gd name="T11" fmla="*/ 18 h 38"/>
                <a:gd name="T12" fmla="*/ 49 w 76"/>
                <a:gd name="T13" fmla="*/ 0 h 38"/>
                <a:gd name="T14" fmla="*/ 39 w 76"/>
                <a:gd name="T15" fmla="*/ 0 h 38"/>
                <a:gd name="T16" fmla="*/ 25 w 76"/>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38">
                  <a:moveTo>
                    <a:pt x="25" y="0"/>
                  </a:moveTo>
                  <a:lnTo>
                    <a:pt x="25" y="18"/>
                  </a:lnTo>
                  <a:lnTo>
                    <a:pt x="0" y="18"/>
                  </a:lnTo>
                  <a:lnTo>
                    <a:pt x="36" y="37"/>
                  </a:lnTo>
                  <a:lnTo>
                    <a:pt x="75" y="18"/>
                  </a:lnTo>
                  <a:lnTo>
                    <a:pt x="49" y="18"/>
                  </a:lnTo>
                  <a:lnTo>
                    <a:pt x="49" y="0"/>
                  </a:lnTo>
                  <a:lnTo>
                    <a:pt x="39" y="0"/>
                  </a:lnTo>
                  <a:lnTo>
                    <a:pt x="25"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 name="Freeform 88"/>
            <p:cNvSpPr>
              <a:spLocks/>
            </p:cNvSpPr>
            <p:nvPr/>
          </p:nvSpPr>
          <p:spPr bwMode="auto">
            <a:xfrm>
              <a:off x="1586" y="3389"/>
              <a:ext cx="76" cy="41"/>
            </a:xfrm>
            <a:custGeom>
              <a:avLst/>
              <a:gdLst>
                <a:gd name="T0" fmla="*/ 49 w 76"/>
                <a:gd name="T1" fmla="*/ 40 h 41"/>
                <a:gd name="T2" fmla="*/ 49 w 76"/>
                <a:gd name="T3" fmla="*/ 19 h 41"/>
                <a:gd name="T4" fmla="*/ 75 w 76"/>
                <a:gd name="T5" fmla="*/ 19 h 41"/>
                <a:gd name="T6" fmla="*/ 36 w 76"/>
                <a:gd name="T7" fmla="*/ 0 h 41"/>
                <a:gd name="T8" fmla="*/ 0 w 76"/>
                <a:gd name="T9" fmla="*/ 19 h 41"/>
                <a:gd name="T10" fmla="*/ 23 w 76"/>
                <a:gd name="T11" fmla="*/ 19 h 41"/>
                <a:gd name="T12" fmla="*/ 23 w 76"/>
                <a:gd name="T13" fmla="*/ 40 h 41"/>
                <a:gd name="T14" fmla="*/ 36 w 76"/>
                <a:gd name="T15" fmla="*/ 40 h 41"/>
                <a:gd name="T16" fmla="*/ 49 w 76"/>
                <a:gd name="T1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41">
                  <a:moveTo>
                    <a:pt x="49" y="40"/>
                  </a:moveTo>
                  <a:lnTo>
                    <a:pt x="49" y="19"/>
                  </a:lnTo>
                  <a:lnTo>
                    <a:pt x="75" y="19"/>
                  </a:lnTo>
                  <a:lnTo>
                    <a:pt x="36" y="0"/>
                  </a:lnTo>
                  <a:lnTo>
                    <a:pt x="0" y="19"/>
                  </a:lnTo>
                  <a:lnTo>
                    <a:pt x="23" y="19"/>
                  </a:lnTo>
                  <a:lnTo>
                    <a:pt x="23" y="40"/>
                  </a:lnTo>
                  <a:lnTo>
                    <a:pt x="36" y="40"/>
                  </a:lnTo>
                  <a:lnTo>
                    <a:pt x="49" y="4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72" name="Rectangle 123"/>
          <p:cNvSpPr>
            <a:spLocks noChangeArrowheads="1"/>
          </p:cNvSpPr>
          <p:nvPr/>
        </p:nvSpPr>
        <p:spPr bwMode="auto">
          <a:xfrm>
            <a:off x="1325073" y="5440621"/>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altLang="x-none" dirty="0">
                <a:solidFill>
                  <a:srgbClr val="081D58"/>
                </a:solidFill>
                <a:effectLst>
                  <a:outerShdw blurRad="38100" dist="38100" dir="2700000" algn="tl">
                    <a:srgbClr val="C0C0C0"/>
                  </a:outerShdw>
                </a:effectLst>
                <a:latin typeface="Arial" charset="0"/>
              </a:rPr>
              <a:t>A</a:t>
            </a:r>
          </a:p>
        </p:txBody>
      </p:sp>
      <p:grpSp>
        <p:nvGrpSpPr>
          <p:cNvPr id="73" name="Group 142"/>
          <p:cNvGrpSpPr>
            <a:grpSpLocks/>
          </p:cNvGrpSpPr>
          <p:nvPr/>
        </p:nvGrpSpPr>
        <p:grpSpPr bwMode="auto">
          <a:xfrm>
            <a:off x="7025829" y="4596423"/>
            <a:ext cx="1733550" cy="455613"/>
            <a:chOff x="3362" y="3177"/>
            <a:chExt cx="1092" cy="287"/>
          </a:xfrm>
        </p:grpSpPr>
        <p:grpSp>
          <p:nvGrpSpPr>
            <p:cNvPr id="74" name="Group 132"/>
            <p:cNvGrpSpPr>
              <a:grpSpLocks/>
            </p:cNvGrpSpPr>
            <p:nvPr/>
          </p:nvGrpSpPr>
          <p:grpSpPr bwMode="auto">
            <a:xfrm>
              <a:off x="3391" y="3191"/>
              <a:ext cx="1063" cy="273"/>
              <a:chOff x="3391" y="3191"/>
              <a:chExt cx="1063" cy="273"/>
            </a:xfrm>
          </p:grpSpPr>
          <p:sp>
            <p:nvSpPr>
              <p:cNvPr id="84" name="Oval 124"/>
              <p:cNvSpPr>
                <a:spLocks noChangeArrowheads="1"/>
              </p:cNvSpPr>
              <p:nvPr/>
            </p:nvSpPr>
            <p:spPr bwMode="auto">
              <a:xfrm>
                <a:off x="3391" y="3278"/>
                <a:ext cx="389" cy="126"/>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5" name="Oval 125"/>
              <p:cNvSpPr>
                <a:spLocks noChangeArrowheads="1"/>
              </p:cNvSpPr>
              <p:nvPr/>
            </p:nvSpPr>
            <p:spPr bwMode="auto">
              <a:xfrm>
                <a:off x="3568" y="3237"/>
                <a:ext cx="390" cy="127"/>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6" name="Oval 126"/>
              <p:cNvSpPr>
                <a:spLocks noChangeArrowheads="1"/>
              </p:cNvSpPr>
              <p:nvPr/>
            </p:nvSpPr>
            <p:spPr bwMode="auto">
              <a:xfrm>
                <a:off x="3945" y="3326"/>
                <a:ext cx="389" cy="124"/>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7" name="Oval 127"/>
              <p:cNvSpPr>
                <a:spLocks noChangeArrowheads="1"/>
              </p:cNvSpPr>
              <p:nvPr/>
            </p:nvSpPr>
            <p:spPr bwMode="auto">
              <a:xfrm>
                <a:off x="3861" y="3259"/>
                <a:ext cx="393" cy="127"/>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8" name="Oval 128"/>
              <p:cNvSpPr>
                <a:spLocks noChangeArrowheads="1"/>
              </p:cNvSpPr>
              <p:nvPr/>
            </p:nvSpPr>
            <p:spPr bwMode="auto">
              <a:xfrm>
                <a:off x="3635" y="3338"/>
                <a:ext cx="391" cy="126"/>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9" name="Oval 129"/>
              <p:cNvSpPr>
                <a:spLocks noChangeArrowheads="1"/>
              </p:cNvSpPr>
              <p:nvPr/>
            </p:nvSpPr>
            <p:spPr bwMode="auto">
              <a:xfrm>
                <a:off x="3758" y="3191"/>
                <a:ext cx="393" cy="126"/>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 name="Oval 130"/>
              <p:cNvSpPr>
                <a:spLocks noChangeArrowheads="1"/>
              </p:cNvSpPr>
              <p:nvPr/>
            </p:nvSpPr>
            <p:spPr bwMode="auto">
              <a:xfrm>
                <a:off x="3984" y="3257"/>
                <a:ext cx="389" cy="126"/>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 name="Oval 131"/>
              <p:cNvSpPr>
                <a:spLocks noChangeArrowheads="1"/>
              </p:cNvSpPr>
              <p:nvPr/>
            </p:nvSpPr>
            <p:spPr bwMode="auto">
              <a:xfrm>
                <a:off x="4065" y="3309"/>
                <a:ext cx="389" cy="127"/>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75" name="Group 141"/>
            <p:cNvGrpSpPr>
              <a:grpSpLocks/>
            </p:cNvGrpSpPr>
            <p:nvPr/>
          </p:nvGrpSpPr>
          <p:grpSpPr bwMode="auto">
            <a:xfrm>
              <a:off x="3362" y="3177"/>
              <a:ext cx="1063" cy="273"/>
              <a:chOff x="3362" y="3177"/>
              <a:chExt cx="1063" cy="273"/>
            </a:xfrm>
          </p:grpSpPr>
          <p:sp>
            <p:nvSpPr>
              <p:cNvPr id="76" name="Oval 133"/>
              <p:cNvSpPr>
                <a:spLocks noChangeArrowheads="1"/>
              </p:cNvSpPr>
              <p:nvPr/>
            </p:nvSpPr>
            <p:spPr bwMode="auto">
              <a:xfrm>
                <a:off x="3362" y="3263"/>
                <a:ext cx="389" cy="127"/>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7" name="Oval 134"/>
              <p:cNvSpPr>
                <a:spLocks noChangeArrowheads="1"/>
              </p:cNvSpPr>
              <p:nvPr/>
            </p:nvSpPr>
            <p:spPr bwMode="auto">
              <a:xfrm>
                <a:off x="3539" y="3223"/>
                <a:ext cx="390" cy="127"/>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8" name="Oval 135"/>
              <p:cNvSpPr>
                <a:spLocks noChangeArrowheads="1"/>
              </p:cNvSpPr>
              <p:nvPr/>
            </p:nvSpPr>
            <p:spPr bwMode="auto">
              <a:xfrm>
                <a:off x="3916" y="3311"/>
                <a:ext cx="389" cy="125"/>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9" name="Oval 136"/>
              <p:cNvSpPr>
                <a:spLocks noChangeArrowheads="1"/>
              </p:cNvSpPr>
              <p:nvPr/>
            </p:nvSpPr>
            <p:spPr bwMode="auto">
              <a:xfrm>
                <a:off x="3832" y="3246"/>
                <a:ext cx="393" cy="125"/>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0" name="Oval 137"/>
              <p:cNvSpPr>
                <a:spLocks noChangeArrowheads="1"/>
              </p:cNvSpPr>
              <p:nvPr/>
            </p:nvSpPr>
            <p:spPr bwMode="auto">
              <a:xfrm>
                <a:off x="3607" y="3323"/>
                <a:ext cx="390" cy="127"/>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 name="Oval 138"/>
              <p:cNvSpPr>
                <a:spLocks noChangeArrowheads="1"/>
              </p:cNvSpPr>
              <p:nvPr/>
            </p:nvSpPr>
            <p:spPr bwMode="auto">
              <a:xfrm>
                <a:off x="3729" y="3177"/>
                <a:ext cx="393" cy="126"/>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 name="Oval 139"/>
              <p:cNvSpPr>
                <a:spLocks noChangeArrowheads="1"/>
              </p:cNvSpPr>
              <p:nvPr/>
            </p:nvSpPr>
            <p:spPr bwMode="auto">
              <a:xfrm>
                <a:off x="3955" y="3243"/>
                <a:ext cx="389" cy="126"/>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3" name="Oval 140"/>
              <p:cNvSpPr>
                <a:spLocks noChangeArrowheads="1"/>
              </p:cNvSpPr>
              <p:nvPr/>
            </p:nvSpPr>
            <p:spPr bwMode="auto">
              <a:xfrm>
                <a:off x="4036" y="3295"/>
                <a:ext cx="389" cy="127"/>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nvGrpSpPr>
          <p:cNvPr id="92" name="Group 150"/>
          <p:cNvGrpSpPr>
            <a:grpSpLocks/>
          </p:cNvGrpSpPr>
          <p:nvPr/>
        </p:nvGrpSpPr>
        <p:grpSpPr bwMode="auto">
          <a:xfrm>
            <a:off x="7705279" y="4505935"/>
            <a:ext cx="427038" cy="176213"/>
            <a:chOff x="3790" y="3120"/>
            <a:chExt cx="269" cy="111"/>
          </a:xfrm>
        </p:grpSpPr>
        <p:sp>
          <p:nvSpPr>
            <p:cNvPr id="93" name="Oval 143"/>
            <p:cNvSpPr>
              <a:spLocks noChangeArrowheads="1"/>
            </p:cNvSpPr>
            <p:nvPr/>
          </p:nvSpPr>
          <p:spPr bwMode="auto">
            <a:xfrm>
              <a:off x="3796" y="3153"/>
              <a:ext cx="261" cy="78"/>
            </a:xfrm>
            <a:prstGeom prst="ellipse">
              <a:avLst/>
            </a:prstGeom>
            <a:gradFill rotWithShape="0">
              <a:gsLst>
                <a:gs pos="0">
                  <a:srgbClr val="FF3300">
                    <a:gamma/>
                    <a:shade val="69804"/>
                    <a:invGamma/>
                  </a:srgbClr>
                </a:gs>
                <a:gs pos="50000">
                  <a:srgbClr val="FF3300"/>
                </a:gs>
                <a:gs pos="100000">
                  <a:srgbClr val="FF3300">
                    <a:gamma/>
                    <a:shade val="69804"/>
                    <a:invGamma/>
                  </a:srgbClr>
                </a:gs>
              </a:gsLst>
              <a:lin ang="0" scaled="1"/>
            </a:gra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4" name="Rectangle 144"/>
            <p:cNvSpPr>
              <a:spLocks noChangeArrowheads="1"/>
            </p:cNvSpPr>
            <p:nvPr/>
          </p:nvSpPr>
          <p:spPr bwMode="auto">
            <a:xfrm>
              <a:off x="3790" y="3162"/>
              <a:ext cx="269" cy="31"/>
            </a:xfrm>
            <a:prstGeom prst="rect">
              <a:avLst/>
            </a:prstGeom>
            <a:gradFill rotWithShape="0">
              <a:gsLst>
                <a:gs pos="0">
                  <a:srgbClr val="FF3300">
                    <a:gamma/>
                    <a:shade val="69804"/>
                    <a:invGamma/>
                  </a:srgbClr>
                </a:gs>
                <a:gs pos="50000">
                  <a:srgbClr val="FF3300"/>
                </a:gs>
                <a:gs pos="100000">
                  <a:srgbClr val="FF3300">
                    <a:gamma/>
                    <a:shade val="69804"/>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 name="Oval 145"/>
            <p:cNvSpPr>
              <a:spLocks noChangeArrowheads="1"/>
            </p:cNvSpPr>
            <p:nvPr/>
          </p:nvSpPr>
          <p:spPr bwMode="auto">
            <a:xfrm>
              <a:off x="3796" y="3121"/>
              <a:ext cx="261" cy="78"/>
            </a:xfrm>
            <a:prstGeom prst="ellipse">
              <a:avLst/>
            </a:prstGeom>
            <a:solidFill>
              <a:srgbClr val="FF3300"/>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 name="Freeform 146"/>
            <p:cNvSpPr>
              <a:spLocks/>
            </p:cNvSpPr>
            <p:nvPr/>
          </p:nvSpPr>
          <p:spPr bwMode="auto">
            <a:xfrm>
              <a:off x="3796" y="3137"/>
              <a:ext cx="113" cy="40"/>
            </a:xfrm>
            <a:custGeom>
              <a:avLst/>
              <a:gdLst>
                <a:gd name="T0" fmla="*/ 2 w 113"/>
                <a:gd name="T1" fmla="*/ 10 h 40"/>
                <a:gd name="T2" fmla="*/ 71 w 113"/>
                <a:gd name="T3" fmla="*/ 10 h 40"/>
                <a:gd name="T4" fmla="*/ 74 w 113"/>
                <a:gd name="T5" fmla="*/ 0 h 40"/>
                <a:gd name="T6" fmla="*/ 112 w 113"/>
                <a:gd name="T7" fmla="*/ 19 h 40"/>
                <a:gd name="T8" fmla="*/ 66 w 113"/>
                <a:gd name="T9" fmla="*/ 39 h 40"/>
                <a:gd name="T10" fmla="*/ 66 w 113"/>
                <a:gd name="T11" fmla="*/ 30 h 40"/>
                <a:gd name="T12" fmla="*/ 0 w 113"/>
                <a:gd name="T13" fmla="*/ 30 h 40"/>
                <a:gd name="T14" fmla="*/ 0 w 113"/>
                <a:gd name="T15" fmla="*/ 19 h 40"/>
                <a:gd name="T16" fmla="*/ 2 w 113"/>
                <a:gd name="T17"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40">
                  <a:moveTo>
                    <a:pt x="2" y="10"/>
                  </a:moveTo>
                  <a:lnTo>
                    <a:pt x="71" y="10"/>
                  </a:lnTo>
                  <a:lnTo>
                    <a:pt x="74" y="0"/>
                  </a:lnTo>
                  <a:lnTo>
                    <a:pt x="112" y="19"/>
                  </a:lnTo>
                  <a:lnTo>
                    <a:pt x="66" y="39"/>
                  </a:lnTo>
                  <a:lnTo>
                    <a:pt x="66" y="30"/>
                  </a:lnTo>
                  <a:lnTo>
                    <a:pt x="0" y="30"/>
                  </a:lnTo>
                  <a:lnTo>
                    <a:pt x="0" y="19"/>
                  </a:lnTo>
                  <a:lnTo>
                    <a:pt x="2" y="1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7" name="Freeform 147"/>
            <p:cNvSpPr>
              <a:spLocks/>
            </p:cNvSpPr>
            <p:nvPr/>
          </p:nvSpPr>
          <p:spPr bwMode="auto">
            <a:xfrm>
              <a:off x="3940" y="3139"/>
              <a:ext cx="113" cy="39"/>
            </a:xfrm>
            <a:custGeom>
              <a:avLst/>
              <a:gdLst>
                <a:gd name="T0" fmla="*/ 107 w 113"/>
                <a:gd name="T1" fmla="*/ 10 h 39"/>
                <a:gd name="T2" fmla="*/ 41 w 113"/>
                <a:gd name="T3" fmla="*/ 10 h 39"/>
                <a:gd name="T4" fmla="*/ 38 w 113"/>
                <a:gd name="T5" fmla="*/ 0 h 39"/>
                <a:gd name="T6" fmla="*/ 0 w 113"/>
                <a:gd name="T7" fmla="*/ 19 h 39"/>
                <a:gd name="T8" fmla="*/ 46 w 113"/>
                <a:gd name="T9" fmla="*/ 38 h 39"/>
                <a:gd name="T10" fmla="*/ 43 w 113"/>
                <a:gd name="T11" fmla="*/ 28 h 39"/>
                <a:gd name="T12" fmla="*/ 112 w 113"/>
                <a:gd name="T13" fmla="*/ 28 h 39"/>
                <a:gd name="T14" fmla="*/ 107 w 113"/>
                <a:gd name="T15" fmla="*/ 8 h 39"/>
                <a:gd name="T16" fmla="*/ 107 w 113"/>
                <a:gd name="T17"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39">
                  <a:moveTo>
                    <a:pt x="107" y="10"/>
                  </a:moveTo>
                  <a:lnTo>
                    <a:pt x="41" y="10"/>
                  </a:lnTo>
                  <a:lnTo>
                    <a:pt x="38" y="0"/>
                  </a:lnTo>
                  <a:lnTo>
                    <a:pt x="0" y="19"/>
                  </a:lnTo>
                  <a:lnTo>
                    <a:pt x="46" y="38"/>
                  </a:lnTo>
                  <a:lnTo>
                    <a:pt x="43" y="28"/>
                  </a:lnTo>
                  <a:lnTo>
                    <a:pt x="112" y="28"/>
                  </a:lnTo>
                  <a:lnTo>
                    <a:pt x="107" y="8"/>
                  </a:lnTo>
                  <a:lnTo>
                    <a:pt x="107" y="1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8" name="Freeform 148"/>
            <p:cNvSpPr>
              <a:spLocks/>
            </p:cNvSpPr>
            <p:nvPr/>
          </p:nvSpPr>
          <p:spPr bwMode="auto">
            <a:xfrm>
              <a:off x="3887" y="3164"/>
              <a:ext cx="81" cy="33"/>
            </a:xfrm>
            <a:custGeom>
              <a:avLst/>
              <a:gdLst>
                <a:gd name="T0" fmla="*/ 27 w 81"/>
                <a:gd name="T1" fmla="*/ 0 h 33"/>
                <a:gd name="T2" fmla="*/ 27 w 81"/>
                <a:gd name="T3" fmla="*/ 16 h 33"/>
                <a:gd name="T4" fmla="*/ 0 w 81"/>
                <a:gd name="T5" fmla="*/ 16 h 33"/>
                <a:gd name="T6" fmla="*/ 38 w 81"/>
                <a:gd name="T7" fmla="*/ 32 h 33"/>
                <a:gd name="T8" fmla="*/ 80 w 81"/>
                <a:gd name="T9" fmla="*/ 16 h 33"/>
                <a:gd name="T10" fmla="*/ 52 w 81"/>
                <a:gd name="T11" fmla="*/ 16 h 33"/>
                <a:gd name="T12" fmla="*/ 52 w 81"/>
                <a:gd name="T13" fmla="*/ 0 h 33"/>
                <a:gd name="T14" fmla="*/ 41 w 81"/>
                <a:gd name="T15" fmla="*/ 0 h 33"/>
                <a:gd name="T16" fmla="*/ 27 w 81"/>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33">
                  <a:moveTo>
                    <a:pt x="27" y="0"/>
                  </a:moveTo>
                  <a:lnTo>
                    <a:pt x="27" y="16"/>
                  </a:lnTo>
                  <a:lnTo>
                    <a:pt x="0" y="16"/>
                  </a:lnTo>
                  <a:lnTo>
                    <a:pt x="38" y="32"/>
                  </a:lnTo>
                  <a:lnTo>
                    <a:pt x="80" y="16"/>
                  </a:lnTo>
                  <a:lnTo>
                    <a:pt x="52" y="16"/>
                  </a:lnTo>
                  <a:lnTo>
                    <a:pt x="52" y="0"/>
                  </a:lnTo>
                  <a:lnTo>
                    <a:pt x="41" y="0"/>
                  </a:lnTo>
                  <a:lnTo>
                    <a:pt x="27"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9" name="Freeform 149"/>
            <p:cNvSpPr>
              <a:spLocks/>
            </p:cNvSpPr>
            <p:nvPr/>
          </p:nvSpPr>
          <p:spPr bwMode="auto">
            <a:xfrm>
              <a:off x="3887" y="3120"/>
              <a:ext cx="81" cy="36"/>
            </a:xfrm>
            <a:custGeom>
              <a:avLst/>
              <a:gdLst>
                <a:gd name="T0" fmla="*/ 52 w 81"/>
                <a:gd name="T1" fmla="*/ 35 h 36"/>
                <a:gd name="T2" fmla="*/ 52 w 81"/>
                <a:gd name="T3" fmla="*/ 16 h 36"/>
                <a:gd name="T4" fmla="*/ 80 w 81"/>
                <a:gd name="T5" fmla="*/ 16 h 36"/>
                <a:gd name="T6" fmla="*/ 38 w 81"/>
                <a:gd name="T7" fmla="*/ 0 h 36"/>
                <a:gd name="T8" fmla="*/ 0 w 81"/>
                <a:gd name="T9" fmla="*/ 16 h 36"/>
                <a:gd name="T10" fmla="*/ 25 w 81"/>
                <a:gd name="T11" fmla="*/ 16 h 36"/>
                <a:gd name="T12" fmla="*/ 25 w 81"/>
                <a:gd name="T13" fmla="*/ 35 h 36"/>
                <a:gd name="T14" fmla="*/ 38 w 81"/>
                <a:gd name="T15" fmla="*/ 35 h 36"/>
                <a:gd name="T16" fmla="*/ 52 w 81"/>
                <a:gd name="T17"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36">
                  <a:moveTo>
                    <a:pt x="52" y="35"/>
                  </a:moveTo>
                  <a:lnTo>
                    <a:pt x="52" y="16"/>
                  </a:lnTo>
                  <a:lnTo>
                    <a:pt x="80" y="16"/>
                  </a:lnTo>
                  <a:lnTo>
                    <a:pt x="38" y="0"/>
                  </a:lnTo>
                  <a:lnTo>
                    <a:pt x="0" y="16"/>
                  </a:lnTo>
                  <a:lnTo>
                    <a:pt x="25" y="16"/>
                  </a:lnTo>
                  <a:lnTo>
                    <a:pt x="25" y="35"/>
                  </a:lnTo>
                  <a:lnTo>
                    <a:pt x="38" y="35"/>
                  </a:lnTo>
                  <a:lnTo>
                    <a:pt x="52" y="35"/>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100" name="Rectangle 151"/>
          <p:cNvSpPr>
            <a:spLocks noChangeArrowheads="1"/>
          </p:cNvSpPr>
          <p:nvPr/>
        </p:nvSpPr>
        <p:spPr bwMode="auto">
          <a:xfrm>
            <a:off x="9126091" y="5380241"/>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altLang="x-none" dirty="0">
                <a:solidFill>
                  <a:srgbClr val="081D58"/>
                </a:solidFill>
                <a:effectLst>
                  <a:outerShdw blurRad="38100" dist="38100" dir="2700000" algn="tl">
                    <a:srgbClr val="C0C0C0"/>
                  </a:outerShdw>
                </a:effectLst>
                <a:latin typeface="Arial" charset="0"/>
              </a:rPr>
              <a:t>B</a:t>
            </a:r>
          </a:p>
        </p:txBody>
      </p:sp>
      <p:sp>
        <p:nvSpPr>
          <p:cNvPr id="101" name="Line 152"/>
          <p:cNvSpPr>
            <a:spLocks noChangeShapeType="1"/>
          </p:cNvSpPr>
          <p:nvPr/>
        </p:nvSpPr>
        <p:spPr bwMode="auto">
          <a:xfrm flipH="1" flipV="1">
            <a:off x="8652223" y="4952314"/>
            <a:ext cx="506413" cy="368300"/>
          </a:xfrm>
          <a:prstGeom prst="line">
            <a:avLst/>
          </a:prstGeom>
          <a:noFill/>
          <a:ln w="508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02" name="Group 163"/>
          <p:cNvGrpSpPr>
            <a:grpSpLocks/>
          </p:cNvGrpSpPr>
          <p:nvPr/>
        </p:nvGrpSpPr>
        <p:grpSpPr bwMode="auto">
          <a:xfrm>
            <a:off x="9060210" y="5253939"/>
            <a:ext cx="282575" cy="144463"/>
            <a:chOff x="4645" y="3609"/>
            <a:chExt cx="178" cy="91"/>
          </a:xfrm>
        </p:grpSpPr>
        <p:sp>
          <p:nvSpPr>
            <p:cNvPr id="103" name="Oval 156"/>
            <p:cNvSpPr>
              <a:spLocks noChangeArrowheads="1"/>
            </p:cNvSpPr>
            <p:nvPr/>
          </p:nvSpPr>
          <p:spPr bwMode="auto">
            <a:xfrm>
              <a:off x="4647" y="3637"/>
              <a:ext cx="172" cy="63"/>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4" name="Rectangle 157"/>
            <p:cNvSpPr>
              <a:spLocks noChangeArrowheads="1"/>
            </p:cNvSpPr>
            <p:nvPr/>
          </p:nvSpPr>
          <p:spPr bwMode="auto">
            <a:xfrm>
              <a:off x="4645" y="3644"/>
              <a:ext cx="178" cy="25"/>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 name="Oval 158"/>
            <p:cNvSpPr>
              <a:spLocks noChangeArrowheads="1"/>
            </p:cNvSpPr>
            <p:nvPr/>
          </p:nvSpPr>
          <p:spPr bwMode="auto">
            <a:xfrm>
              <a:off x="4647" y="3610"/>
              <a:ext cx="172" cy="63"/>
            </a:xfrm>
            <a:prstGeom prst="ellipse">
              <a:avLst/>
            </a:prstGeom>
            <a:solidFill>
              <a:srgbClr val="D5A12A"/>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6" name="Freeform 159"/>
            <p:cNvSpPr>
              <a:spLocks/>
            </p:cNvSpPr>
            <p:nvPr/>
          </p:nvSpPr>
          <p:spPr bwMode="auto">
            <a:xfrm>
              <a:off x="4744" y="3623"/>
              <a:ext cx="75" cy="33"/>
            </a:xfrm>
            <a:custGeom>
              <a:avLst/>
              <a:gdLst>
                <a:gd name="T0" fmla="*/ 72 w 75"/>
                <a:gd name="T1" fmla="*/ 9 h 33"/>
                <a:gd name="T2" fmla="*/ 27 w 75"/>
                <a:gd name="T3" fmla="*/ 9 h 33"/>
                <a:gd name="T4" fmla="*/ 25 w 75"/>
                <a:gd name="T5" fmla="*/ 0 h 33"/>
                <a:gd name="T6" fmla="*/ 0 w 75"/>
                <a:gd name="T7" fmla="*/ 16 h 33"/>
                <a:gd name="T8" fmla="*/ 30 w 75"/>
                <a:gd name="T9" fmla="*/ 32 h 33"/>
                <a:gd name="T10" fmla="*/ 30 w 75"/>
                <a:gd name="T11" fmla="*/ 25 h 33"/>
                <a:gd name="T12" fmla="*/ 74 w 75"/>
                <a:gd name="T13" fmla="*/ 25 h 33"/>
                <a:gd name="T14" fmla="*/ 74 w 75"/>
                <a:gd name="T15" fmla="*/ 16 h 33"/>
                <a:gd name="T16" fmla="*/ 72 w 75"/>
                <a:gd name="T17"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3">
                  <a:moveTo>
                    <a:pt x="72" y="9"/>
                  </a:moveTo>
                  <a:lnTo>
                    <a:pt x="27" y="9"/>
                  </a:lnTo>
                  <a:lnTo>
                    <a:pt x="25" y="0"/>
                  </a:lnTo>
                  <a:lnTo>
                    <a:pt x="0" y="16"/>
                  </a:lnTo>
                  <a:lnTo>
                    <a:pt x="30" y="32"/>
                  </a:lnTo>
                  <a:lnTo>
                    <a:pt x="30" y="25"/>
                  </a:lnTo>
                  <a:lnTo>
                    <a:pt x="74" y="25"/>
                  </a:lnTo>
                  <a:lnTo>
                    <a:pt x="74" y="16"/>
                  </a:lnTo>
                  <a:lnTo>
                    <a:pt x="72" y="9"/>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7" name="Freeform 160"/>
            <p:cNvSpPr>
              <a:spLocks/>
            </p:cNvSpPr>
            <p:nvPr/>
          </p:nvSpPr>
          <p:spPr bwMode="auto">
            <a:xfrm>
              <a:off x="4649" y="3624"/>
              <a:ext cx="75" cy="33"/>
            </a:xfrm>
            <a:custGeom>
              <a:avLst/>
              <a:gdLst>
                <a:gd name="T0" fmla="*/ 3 w 75"/>
                <a:gd name="T1" fmla="*/ 9 h 33"/>
                <a:gd name="T2" fmla="*/ 47 w 75"/>
                <a:gd name="T3" fmla="*/ 9 h 33"/>
                <a:gd name="T4" fmla="*/ 49 w 75"/>
                <a:gd name="T5" fmla="*/ 0 h 33"/>
                <a:gd name="T6" fmla="*/ 74 w 75"/>
                <a:gd name="T7" fmla="*/ 16 h 33"/>
                <a:gd name="T8" fmla="*/ 43 w 75"/>
                <a:gd name="T9" fmla="*/ 32 h 33"/>
                <a:gd name="T10" fmla="*/ 45 w 75"/>
                <a:gd name="T11" fmla="*/ 23 h 33"/>
                <a:gd name="T12" fmla="*/ 0 w 75"/>
                <a:gd name="T13" fmla="*/ 23 h 33"/>
                <a:gd name="T14" fmla="*/ 3 w 75"/>
                <a:gd name="T15" fmla="*/ 7 h 33"/>
                <a:gd name="T16" fmla="*/ 3 w 75"/>
                <a:gd name="T17"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3">
                  <a:moveTo>
                    <a:pt x="3" y="9"/>
                  </a:moveTo>
                  <a:lnTo>
                    <a:pt x="47" y="9"/>
                  </a:lnTo>
                  <a:lnTo>
                    <a:pt x="49" y="0"/>
                  </a:lnTo>
                  <a:lnTo>
                    <a:pt x="74" y="16"/>
                  </a:lnTo>
                  <a:lnTo>
                    <a:pt x="43" y="32"/>
                  </a:lnTo>
                  <a:lnTo>
                    <a:pt x="45" y="23"/>
                  </a:lnTo>
                  <a:lnTo>
                    <a:pt x="0" y="23"/>
                  </a:lnTo>
                  <a:lnTo>
                    <a:pt x="3" y="7"/>
                  </a:lnTo>
                  <a:lnTo>
                    <a:pt x="3" y="9"/>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8" name="Freeform 161"/>
            <p:cNvSpPr>
              <a:spLocks/>
            </p:cNvSpPr>
            <p:nvPr/>
          </p:nvSpPr>
          <p:spPr bwMode="auto">
            <a:xfrm>
              <a:off x="4706" y="3645"/>
              <a:ext cx="53" cy="28"/>
            </a:xfrm>
            <a:custGeom>
              <a:avLst/>
              <a:gdLst>
                <a:gd name="T0" fmla="*/ 34 w 53"/>
                <a:gd name="T1" fmla="*/ 0 h 28"/>
                <a:gd name="T2" fmla="*/ 34 w 53"/>
                <a:gd name="T3" fmla="*/ 13 h 28"/>
                <a:gd name="T4" fmla="*/ 52 w 53"/>
                <a:gd name="T5" fmla="*/ 13 h 28"/>
                <a:gd name="T6" fmla="*/ 27 w 53"/>
                <a:gd name="T7" fmla="*/ 27 h 28"/>
                <a:gd name="T8" fmla="*/ 0 w 53"/>
                <a:gd name="T9" fmla="*/ 13 h 28"/>
                <a:gd name="T10" fmla="*/ 18 w 53"/>
                <a:gd name="T11" fmla="*/ 13 h 28"/>
                <a:gd name="T12" fmla="*/ 18 w 53"/>
                <a:gd name="T13" fmla="*/ 0 h 28"/>
                <a:gd name="T14" fmla="*/ 25 w 53"/>
                <a:gd name="T15" fmla="*/ 0 h 28"/>
                <a:gd name="T16" fmla="*/ 34 w 53"/>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8">
                  <a:moveTo>
                    <a:pt x="34" y="0"/>
                  </a:moveTo>
                  <a:lnTo>
                    <a:pt x="34" y="13"/>
                  </a:lnTo>
                  <a:lnTo>
                    <a:pt x="52" y="13"/>
                  </a:lnTo>
                  <a:lnTo>
                    <a:pt x="27" y="27"/>
                  </a:lnTo>
                  <a:lnTo>
                    <a:pt x="0" y="13"/>
                  </a:lnTo>
                  <a:lnTo>
                    <a:pt x="18" y="13"/>
                  </a:lnTo>
                  <a:lnTo>
                    <a:pt x="18" y="0"/>
                  </a:lnTo>
                  <a:lnTo>
                    <a:pt x="25" y="0"/>
                  </a:lnTo>
                  <a:lnTo>
                    <a:pt x="34"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9" name="Freeform 162"/>
            <p:cNvSpPr>
              <a:spLocks/>
            </p:cNvSpPr>
            <p:nvPr/>
          </p:nvSpPr>
          <p:spPr bwMode="auto">
            <a:xfrm>
              <a:off x="4706" y="3609"/>
              <a:ext cx="53" cy="29"/>
            </a:xfrm>
            <a:custGeom>
              <a:avLst/>
              <a:gdLst>
                <a:gd name="T0" fmla="*/ 18 w 53"/>
                <a:gd name="T1" fmla="*/ 28 h 29"/>
                <a:gd name="T2" fmla="*/ 18 w 53"/>
                <a:gd name="T3" fmla="*/ 13 h 29"/>
                <a:gd name="T4" fmla="*/ 0 w 53"/>
                <a:gd name="T5" fmla="*/ 13 h 29"/>
                <a:gd name="T6" fmla="*/ 27 w 53"/>
                <a:gd name="T7" fmla="*/ 0 h 29"/>
                <a:gd name="T8" fmla="*/ 52 w 53"/>
                <a:gd name="T9" fmla="*/ 13 h 29"/>
                <a:gd name="T10" fmla="*/ 36 w 53"/>
                <a:gd name="T11" fmla="*/ 13 h 29"/>
                <a:gd name="T12" fmla="*/ 36 w 53"/>
                <a:gd name="T13" fmla="*/ 28 h 29"/>
                <a:gd name="T14" fmla="*/ 27 w 53"/>
                <a:gd name="T15" fmla="*/ 28 h 29"/>
                <a:gd name="T16" fmla="*/ 18 w 53"/>
                <a:gd name="T17"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9">
                  <a:moveTo>
                    <a:pt x="18" y="28"/>
                  </a:moveTo>
                  <a:lnTo>
                    <a:pt x="18" y="13"/>
                  </a:lnTo>
                  <a:lnTo>
                    <a:pt x="0" y="13"/>
                  </a:lnTo>
                  <a:lnTo>
                    <a:pt x="27" y="0"/>
                  </a:lnTo>
                  <a:lnTo>
                    <a:pt x="52" y="13"/>
                  </a:lnTo>
                  <a:lnTo>
                    <a:pt x="36" y="13"/>
                  </a:lnTo>
                  <a:lnTo>
                    <a:pt x="36" y="28"/>
                  </a:lnTo>
                  <a:lnTo>
                    <a:pt x="27" y="28"/>
                  </a:lnTo>
                  <a:lnTo>
                    <a:pt x="18" y="28"/>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10" name="Group 171"/>
          <p:cNvGrpSpPr>
            <a:grpSpLocks/>
          </p:cNvGrpSpPr>
          <p:nvPr/>
        </p:nvGrpSpPr>
        <p:grpSpPr bwMode="auto">
          <a:xfrm>
            <a:off x="8472835" y="4812614"/>
            <a:ext cx="403225" cy="206375"/>
            <a:chOff x="4275" y="3331"/>
            <a:chExt cx="254" cy="130"/>
          </a:xfrm>
        </p:grpSpPr>
        <p:sp>
          <p:nvSpPr>
            <p:cNvPr id="111" name="Oval 164"/>
            <p:cNvSpPr>
              <a:spLocks noChangeArrowheads="1"/>
            </p:cNvSpPr>
            <p:nvPr/>
          </p:nvSpPr>
          <p:spPr bwMode="auto">
            <a:xfrm>
              <a:off x="4276" y="3370"/>
              <a:ext cx="248" cy="91"/>
            </a:xfrm>
            <a:prstGeom prst="ellipse">
              <a:avLst/>
            </a:prstGeom>
            <a:gradFill rotWithShape="0">
              <a:gsLst>
                <a:gs pos="0">
                  <a:srgbClr val="00CC00">
                    <a:gamma/>
                    <a:shade val="69804"/>
                    <a:invGamma/>
                  </a:srgbClr>
                </a:gs>
                <a:gs pos="50000">
                  <a:srgbClr val="00CC00"/>
                </a:gs>
                <a:gs pos="100000">
                  <a:srgbClr val="00CC00">
                    <a:gamma/>
                    <a:shade val="69804"/>
                    <a:invGamma/>
                  </a:srgbClr>
                </a:gs>
              </a:gsLst>
              <a:lin ang="0" scaled="1"/>
            </a:gra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 name="Rectangle 165"/>
            <p:cNvSpPr>
              <a:spLocks noChangeArrowheads="1"/>
            </p:cNvSpPr>
            <p:nvPr/>
          </p:nvSpPr>
          <p:spPr bwMode="auto">
            <a:xfrm>
              <a:off x="4275" y="3380"/>
              <a:ext cx="254" cy="36"/>
            </a:xfrm>
            <a:prstGeom prst="rect">
              <a:avLst/>
            </a:prstGeom>
            <a:gradFill rotWithShape="0">
              <a:gsLst>
                <a:gs pos="0">
                  <a:srgbClr val="00CC00">
                    <a:gamma/>
                    <a:shade val="69804"/>
                    <a:invGamma/>
                  </a:srgbClr>
                </a:gs>
                <a:gs pos="50000">
                  <a:srgbClr val="00CC00"/>
                </a:gs>
                <a:gs pos="100000">
                  <a:srgbClr val="00CC00">
                    <a:gamma/>
                    <a:shade val="69804"/>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3" name="Oval 166"/>
            <p:cNvSpPr>
              <a:spLocks noChangeArrowheads="1"/>
            </p:cNvSpPr>
            <p:nvPr/>
          </p:nvSpPr>
          <p:spPr bwMode="auto">
            <a:xfrm>
              <a:off x="4276" y="3332"/>
              <a:ext cx="248" cy="91"/>
            </a:xfrm>
            <a:prstGeom prst="ellipse">
              <a:avLst/>
            </a:prstGeom>
            <a:solidFill>
              <a:srgbClr val="00FF00"/>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4" name="Freeform 167"/>
            <p:cNvSpPr>
              <a:spLocks/>
            </p:cNvSpPr>
            <p:nvPr/>
          </p:nvSpPr>
          <p:spPr bwMode="auto">
            <a:xfrm>
              <a:off x="4416" y="3351"/>
              <a:ext cx="108" cy="46"/>
            </a:xfrm>
            <a:custGeom>
              <a:avLst/>
              <a:gdLst>
                <a:gd name="T0" fmla="*/ 105 w 108"/>
                <a:gd name="T1" fmla="*/ 13 h 46"/>
                <a:gd name="T2" fmla="*/ 39 w 108"/>
                <a:gd name="T3" fmla="*/ 13 h 46"/>
                <a:gd name="T4" fmla="*/ 37 w 108"/>
                <a:gd name="T5" fmla="*/ 0 h 46"/>
                <a:gd name="T6" fmla="*/ 0 w 108"/>
                <a:gd name="T7" fmla="*/ 23 h 46"/>
                <a:gd name="T8" fmla="*/ 44 w 108"/>
                <a:gd name="T9" fmla="*/ 45 h 46"/>
                <a:gd name="T10" fmla="*/ 44 w 108"/>
                <a:gd name="T11" fmla="*/ 35 h 46"/>
                <a:gd name="T12" fmla="*/ 107 w 108"/>
                <a:gd name="T13" fmla="*/ 35 h 46"/>
                <a:gd name="T14" fmla="*/ 107 w 108"/>
                <a:gd name="T15" fmla="*/ 23 h 46"/>
                <a:gd name="T16" fmla="*/ 105 w 108"/>
                <a:gd name="T17" fmla="*/ 1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46">
                  <a:moveTo>
                    <a:pt x="105" y="13"/>
                  </a:moveTo>
                  <a:lnTo>
                    <a:pt x="39" y="13"/>
                  </a:lnTo>
                  <a:lnTo>
                    <a:pt x="37" y="0"/>
                  </a:lnTo>
                  <a:lnTo>
                    <a:pt x="0" y="23"/>
                  </a:lnTo>
                  <a:lnTo>
                    <a:pt x="44" y="45"/>
                  </a:lnTo>
                  <a:lnTo>
                    <a:pt x="44" y="35"/>
                  </a:lnTo>
                  <a:lnTo>
                    <a:pt x="107" y="35"/>
                  </a:lnTo>
                  <a:lnTo>
                    <a:pt x="107" y="23"/>
                  </a:lnTo>
                  <a:lnTo>
                    <a:pt x="105" y="13"/>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5" name="Freeform 168"/>
            <p:cNvSpPr>
              <a:spLocks/>
            </p:cNvSpPr>
            <p:nvPr/>
          </p:nvSpPr>
          <p:spPr bwMode="auto">
            <a:xfrm>
              <a:off x="4280" y="3353"/>
              <a:ext cx="108" cy="46"/>
            </a:xfrm>
            <a:custGeom>
              <a:avLst/>
              <a:gdLst>
                <a:gd name="T0" fmla="*/ 5 w 108"/>
                <a:gd name="T1" fmla="*/ 12 h 46"/>
                <a:gd name="T2" fmla="*/ 68 w 108"/>
                <a:gd name="T3" fmla="*/ 12 h 46"/>
                <a:gd name="T4" fmla="*/ 70 w 108"/>
                <a:gd name="T5" fmla="*/ 0 h 46"/>
                <a:gd name="T6" fmla="*/ 107 w 108"/>
                <a:gd name="T7" fmla="*/ 22 h 46"/>
                <a:gd name="T8" fmla="*/ 63 w 108"/>
                <a:gd name="T9" fmla="*/ 45 h 46"/>
                <a:gd name="T10" fmla="*/ 65 w 108"/>
                <a:gd name="T11" fmla="*/ 33 h 46"/>
                <a:gd name="T12" fmla="*/ 0 w 108"/>
                <a:gd name="T13" fmla="*/ 33 h 46"/>
                <a:gd name="T14" fmla="*/ 5 w 108"/>
                <a:gd name="T15" fmla="*/ 10 h 46"/>
                <a:gd name="T16" fmla="*/ 5 w 108"/>
                <a:gd name="T17" fmla="*/ 1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46">
                  <a:moveTo>
                    <a:pt x="5" y="12"/>
                  </a:moveTo>
                  <a:lnTo>
                    <a:pt x="68" y="12"/>
                  </a:lnTo>
                  <a:lnTo>
                    <a:pt x="70" y="0"/>
                  </a:lnTo>
                  <a:lnTo>
                    <a:pt x="107" y="22"/>
                  </a:lnTo>
                  <a:lnTo>
                    <a:pt x="63" y="45"/>
                  </a:lnTo>
                  <a:lnTo>
                    <a:pt x="65" y="33"/>
                  </a:lnTo>
                  <a:lnTo>
                    <a:pt x="0" y="33"/>
                  </a:lnTo>
                  <a:lnTo>
                    <a:pt x="5" y="10"/>
                  </a:lnTo>
                  <a:lnTo>
                    <a:pt x="5" y="12"/>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6" name="Freeform 169"/>
            <p:cNvSpPr>
              <a:spLocks/>
            </p:cNvSpPr>
            <p:nvPr/>
          </p:nvSpPr>
          <p:spPr bwMode="auto">
            <a:xfrm>
              <a:off x="4361" y="3383"/>
              <a:ext cx="76" cy="38"/>
            </a:xfrm>
            <a:custGeom>
              <a:avLst/>
              <a:gdLst>
                <a:gd name="T0" fmla="*/ 50 w 76"/>
                <a:gd name="T1" fmla="*/ 0 h 38"/>
                <a:gd name="T2" fmla="*/ 50 w 76"/>
                <a:gd name="T3" fmla="*/ 18 h 38"/>
                <a:gd name="T4" fmla="*/ 75 w 76"/>
                <a:gd name="T5" fmla="*/ 18 h 38"/>
                <a:gd name="T6" fmla="*/ 39 w 76"/>
                <a:gd name="T7" fmla="*/ 37 h 38"/>
                <a:gd name="T8" fmla="*/ 0 w 76"/>
                <a:gd name="T9" fmla="*/ 18 h 38"/>
                <a:gd name="T10" fmla="*/ 26 w 76"/>
                <a:gd name="T11" fmla="*/ 18 h 38"/>
                <a:gd name="T12" fmla="*/ 26 w 76"/>
                <a:gd name="T13" fmla="*/ 0 h 38"/>
                <a:gd name="T14" fmla="*/ 37 w 76"/>
                <a:gd name="T15" fmla="*/ 0 h 38"/>
                <a:gd name="T16" fmla="*/ 50 w 76"/>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38">
                  <a:moveTo>
                    <a:pt x="50" y="0"/>
                  </a:moveTo>
                  <a:lnTo>
                    <a:pt x="50" y="18"/>
                  </a:lnTo>
                  <a:lnTo>
                    <a:pt x="75" y="18"/>
                  </a:lnTo>
                  <a:lnTo>
                    <a:pt x="39" y="37"/>
                  </a:lnTo>
                  <a:lnTo>
                    <a:pt x="0" y="18"/>
                  </a:lnTo>
                  <a:lnTo>
                    <a:pt x="26" y="18"/>
                  </a:lnTo>
                  <a:lnTo>
                    <a:pt x="26" y="0"/>
                  </a:lnTo>
                  <a:lnTo>
                    <a:pt x="37" y="0"/>
                  </a:lnTo>
                  <a:lnTo>
                    <a:pt x="50"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7" name="Freeform 170"/>
            <p:cNvSpPr>
              <a:spLocks/>
            </p:cNvSpPr>
            <p:nvPr/>
          </p:nvSpPr>
          <p:spPr bwMode="auto">
            <a:xfrm>
              <a:off x="4361" y="3331"/>
              <a:ext cx="76" cy="41"/>
            </a:xfrm>
            <a:custGeom>
              <a:avLst/>
              <a:gdLst>
                <a:gd name="T0" fmla="*/ 26 w 76"/>
                <a:gd name="T1" fmla="*/ 40 h 41"/>
                <a:gd name="T2" fmla="*/ 26 w 76"/>
                <a:gd name="T3" fmla="*/ 19 h 41"/>
                <a:gd name="T4" fmla="*/ 0 w 76"/>
                <a:gd name="T5" fmla="*/ 19 h 41"/>
                <a:gd name="T6" fmla="*/ 39 w 76"/>
                <a:gd name="T7" fmla="*/ 0 h 41"/>
                <a:gd name="T8" fmla="*/ 75 w 76"/>
                <a:gd name="T9" fmla="*/ 19 h 41"/>
                <a:gd name="T10" fmla="*/ 52 w 76"/>
                <a:gd name="T11" fmla="*/ 19 h 41"/>
                <a:gd name="T12" fmla="*/ 52 w 76"/>
                <a:gd name="T13" fmla="*/ 40 h 41"/>
                <a:gd name="T14" fmla="*/ 39 w 76"/>
                <a:gd name="T15" fmla="*/ 40 h 41"/>
                <a:gd name="T16" fmla="*/ 26 w 76"/>
                <a:gd name="T1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41">
                  <a:moveTo>
                    <a:pt x="26" y="40"/>
                  </a:moveTo>
                  <a:lnTo>
                    <a:pt x="26" y="19"/>
                  </a:lnTo>
                  <a:lnTo>
                    <a:pt x="0" y="19"/>
                  </a:lnTo>
                  <a:lnTo>
                    <a:pt x="39" y="0"/>
                  </a:lnTo>
                  <a:lnTo>
                    <a:pt x="75" y="19"/>
                  </a:lnTo>
                  <a:lnTo>
                    <a:pt x="52" y="19"/>
                  </a:lnTo>
                  <a:lnTo>
                    <a:pt x="52" y="40"/>
                  </a:lnTo>
                  <a:lnTo>
                    <a:pt x="39" y="40"/>
                  </a:lnTo>
                  <a:lnTo>
                    <a:pt x="26" y="4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118" name="Freeform 117"/>
          <p:cNvSpPr/>
          <p:nvPr/>
        </p:nvSpPr>
        <p:spPr>
          <a:xfrm>
            <a:off x="5241303" y="4260915"/>
            <a:ext cx="2432116" cy="367646"/>
          </a:xfrm>
          <a:custGeom>
            <a:avLst/>
            <a:gdLst>
              <a:gd name="connsiteX0" fmla="*/ 0 w 2432116"/>
              <a:gd name="connsiteY0" fmla="*/ 367646 h 367646"/>
              <a:gd name="connsiteX1" fmla="*/ 1018095 w 2432116"/>
              <a:gd name="connsiteY1" fmla="*/ 0 h 367646"/>
              <a:gd name="connsiteX2" fmla="*/ 2432116 w 2432116"/>
              <a:gd name="connsiteY2" fmla="*/ 301658 h 367646"/>
            </a:gdLst>
            <a:ahLst/>
            <a:cxnLst>
              <a:cxn ang="0">
                <a:pos x="connsiteX0" y="connsiteY0"/>
              </a:cxn>
              <a:cxn ang="0">
                <a:pos x="connsiteX1" y="connsiteY1"/>
              </a:cxn>
              <a:cxn ang="0">
                <a:pos x="connsiteX2" y="connsiteY2"/>
              </a:cxn>
            </a:cxnLst>
            <a:rect l="l" t="t" r="r" b="b"/>
            <a:pathLst>
              <a:path w="2432116" h="367646">
                <a:moveTo>
                  <a:pt x="0" y="367646"/>
                </a:moveTo>
                <a:lnTo>
                  <a:pt x="1018095" y="0"/>
                </a:lnTo>
                <a:lnTo>
                  <a:pt x="2432116" y="301658"/>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Connector 118"/>
          <p:cNvCxnSpPr/>
          <p:nvPr/>
        </p:nvCxnSpPr>
        <p:spPr>
          <a:xfrm>
            <a:off x="6297105" y="3820135"/>
            <a:ext cx="0" cy="1443993"/>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4398297" y="3888914"/>
            <a:ext cx="790794" cy="369332"/>
          </a:xfrm>
          <a:prstGeom prst="rect">
            <a:avLst/>
          </a:prstGeom>
          <a:noFill/>
        </p:spPr>
        <p:txBody>
          <a:bodyPr wrap="none" rtlCol="0">
            <a:spAutoFit/>
          </a:bodyPr>
          <a:lstStyle/>
          <a:p>
            <a:r>
              <a:rPr lang="en-US" smtClean="0"/>
              <a:t>A pays</a:t>
            </a:r>
            <a:endParaRPr lang="en-US"/>
          </a:p>
        </p:txBody>
      </p:sp>
      <p:sp>
        <p:nvSpPr>
          <p:cNvPr id="121" name="TextBox 120"/>
          <p:cNvSpPr txBox="1"/>
          <p:nvPr/>
        </p:nvSpPr>
        <p:spPr>
          <a:xfrm>
            <a:off x="7368607" y="3786416"/>
            <a:ext cx="782778" cy="369332"/>
          </a:xfrm>
          <a:prstGeom prst="rect">
            <a:avLst/>
          </a:prstGeom>
          <a:noFill/>
        </p:spPr>
        <p:txBody>
          <a:bodyPr wrap="none" rtlCol="0">
            <a:spAutoFit/>
          </a:bodyPr>
          <a:lstStyle/>
          <a:p>
            <a:r>
              <a:rPr lang="en-US" dirty="0"/>
              <a:t>B</a:t>
            </a:r>
            <a:r>
              <a:rPr lang="en-US" dirty="0" smtClean="0"/>
              <a:t> pays</a:t>
            </a:r>
            <a:endParaRPr lang="en-US" dirty="0"/>
          </a:p>
        </p:txBody>
      </p:sp>
      <p:sp>
        <p:nvSpPr>
          <p:cNvPr id="122" name="TextBox 121"/>
          <p:cNvSpPr txBox="1"/>
          <p:nvPr/>
        </p:nvSpPr>
        <p:spPr>
          <a:xfrm>
            <a:off x="6099141" y="3704734"/>
            <a:ext cx="893386" cy="369332"/>
          </a:xfrm>
          <a:prstGeom prst="rect">
            <a:avLst/>
          </a:prstGeom>
          <a:noFill/>
        </p:spPr>
        <p:txBody>
          <a:bodyPr wrap="none" rtlCol="0">
            <a:spAutoFit/>
          </a:bodyPr>
          <a:lstStyle/>
          <a:p>
            <a:r>
              <a:rPr lang="en-US" dirty="0" smtClean="0"/>
              <a:t>Peering</a:t>
            </a:r>
            <a:endParaRPr lang="en-US" dirty="0"/>
          </a:p>
        </p:txBody>
      </p:sp>
      <p:grpSp>
        <p:nvGrpSpPr>
          <p:cNvPr id="123" name="Group 81"/>
          <p:cNvGrpSpPr>
            <a:grpSpLocks/>
          </p:cNvGrpSpPr>
          <p:nvPr/>
        </p:nvGrpSpPr>
        <p:grpSpPr bwMode="auto">
          <a:xfrm>
            <a:off x="1669560" y="5507035"/>
            <a:ext cx="282575" cy="142875"/>
            <a:chOff x="1199" y="3667"/>
            <a:chExt cx="178" cy="90"/>
          </a:xfrm>
        </p:grpSpPr>
        <p:sp>
          <p:nvSpPr>
            <p:cNvPr id="124" name="Oval 74"/>
            <p:cNvSpPr>
              <a:spLocks noChangeArrowheads="1"/>
            </p:cNvSpPr>
            <p:nvPr/>
          </p:nvSpPr>
          <p:spPr bwMode="auto">
            <a:xfrm>
              <a:off x="1203" y="3695"/>
              <a:ext cx="172" cy="62"/>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 name="Rectangle 75"/>
            <p:cNvSpPr>
              <a:spLocks noChangeArrowheads="1"/>
            </p:cNvSpPr>
            <p:nvPr/>
          </p:nvSpPr>
          <p:spPr bwMode="auto">
            <a:xfrm>
              <a:off x="1199" y="3702"/>
              <a:ext cx="178" cy="25"/>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 name="Oval 76"/>
            <p:cNvSpPr>
              <a:spLocks noChangeArrowheads="1"/>
            </p:cNvSpPr>
            <p:nvPr/>
          </p:nvSpPr>
          <p:spPr bwMode="auto">
            <a:xfrm>
              <a:off x="1203" y="3668"/>
              <a:ext cx="172" cy="63"/>
            </a:xfrm>
            <a:prstGeom prst="ellipse">
              <a:avLst/>
            </a:prstGeom>
            <a:solidFill>
              <a:srgbClr val="D5A12A"/>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7" name="Freeform 77"/>
            <p:cNvSpPr>
              <a:spLocks/>
            </p:cNvSpPr>
            <p:nvPr/>
          </p:nvSpPr>
          <p:spPr bwMode="auto">
            <a:xfrm>
              <a:off x="1203" y="3681"/>
              <a:ext cx="76" cy="32"/>
            </a:xfrm>
            <a:custGeom>
              <a:avLst/>
              <a:gdLst>
                <a:gd name="T0" fmla="*/ 2 w 76"/>
                <a:gd name="T1" fmla="*/ 8 h 32"/>
                <a:gd name="T2" fmla="*/ 47 w 76"/>
                <a:gd name="T3" fmla="*/ 8 h 32"/>
                <a:gd name="T4" fmla="*/ 50 w 76"/>
                <a:gd name="T5" fmla="*/ 0 h 32"/>
                <a:gd name="T6" fmla="*/ 75 w 76"/>
                <a:gd name="T7" fmla="*/ 15 h 32"/>
                <a:gd name="T8" fmla="*/ 44 w 76"/>
                <a:gd name="T9" fmla="*/ 31 h 32"/>
                <a:gd name="T10" fmla="*/ 44 w 76"/>
                <a:gd name="T11" fmla="*/ 24 h 32"/>
                <a:gd name="T12" fmla="*/ 0 w 76"/>
                <a:gd name="T13" fmla="*/ 24 h 32"/>
                <a:gd name="T14" fmla="*/ 0 w 76"/>
                <a:gd name="T15" fmla="*/ 15 h 32"/>
                <a:gd name="T16" fmla="*/ 2 w 76"/>
                <a:gd name="T17"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32">
                  <a:moveTo>
                    <a:pt x="2" y="8"/>
                  </a:moveTo>
                  <a:lnTo>
                    <a:pt x="47" y="8"/>
                  </a:lnTo>
                  <a:lnTo>
                    <a:pt x="50" y="0"/>
                  </a:lnTo>
                  <a:lnTo>
                    <a:pt x="75" y="15"/>
                  </a:lnTo>
                  <a:lnTo>
                    <a:pt x="44" y="31"/>
                  </a:lnTo>
                  <a:lnTo>
                    <a:pt x="44" y="24"/>
                  </a:lnTo>
                  <a:lnTo>
                    <a:pt x="0" y="24"/>
                  </a:lnTo>
                  <a:lnTo>
                    <a:pt x="0" y="15"/>
                  </a:lnTo>
                  <a:lnTo>
                    <a:pt x="2" y="8"/>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 name="Freeform 78"/>
            <p:cNvSpPr>
              <a:spLocks/>
            </p:cNvSpPr>
            <p:nvPr/>
          </p:nvSpPr>
          <p:spPr bwMode="auto">
            <a:xfrm>
              <a:off x="1298" y="3682"/>
              <a:ext cx="76" cy="33"/>
            </a:xfrm>
            <a:custGeom>
              <a:avLst/>
              <a:gdLst>
                <a:gd name="T0" fmla="*/ 71 w 76"/>
                <a:gd name="T1" fmla="*/ 8 h 33"/>
                <a:gd name="T2" fmla="*/ 27 w 76"/>
                <a:gd name="T3" fmla="*/ 8 h 33"/>
                <a:gd name="T4" fmla="*/ 26 w 76"/>
                <a:gd name="T5" fmla="*/ 0 h 33"/>
                <a:gd name="T6" fmla="*/ 0 w 76"/>
                <a:gd name="T7" fmla="*/ 16 h 33"/>
                <a:gd name="T8" fmla="*/ 31 w 76"/>
                <a:gd name="T9" fmla="*/ 32 h 33"/>
                <a:gd name="T10" fmla="*/ 29 w 76"/>
                <a:gd name="T11" fmla="*/ 23 h 33"/>
                <a:gd name="T12" fmla="*/ 75 w 76"/>
                <a:gd name="T13" fmla="*/ 23 h 33"/>
                <a:gd name="T14" fmla="*/ 71 w 76"/>
                <a:gd name="T15" fmla="*/ 7 h 33"/>
                <a:gd name="T16" fmla="*/ 71 w 76"/>
                <a:gd name="T17"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33">
                  <a:moveTo>
                    <a:pt x="71" y="8"/>
                  </a:moveTo>
                  <a:lnTo>
                    <a:pt x="27" y="8"/>
                  </a:lnTo>
                  <a:lnTo>
                    <a:pt x="26" y="0"/>
                  </a:lnTo>
                  <a:lnTo>
                    <a:pt x="0" y="16"/>
                  </a:lnTo>
                  <a:lnTo>
                    <a:pt x="31" y="32"/>
                  </a:lnTo>
                  <a:lnTo>
                    <a:pt x="29" y="23"/>
                  </a:lnTo>
                  <a:lnTo>
                    <a:pt x="75" y="23"/>
                  </a:lnTo>
                  <a:lnTo>
                    <a:pt x="71" y="7"/>
                  </a:lnTo>
                  <a:lnTo>
                    <a:pt x="71" y="8"/>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9" name="Freeform 79"/>
            <p:cNvSpPr>
              <a:spLocks/>
            </p:cNvSpPr>
            <p:nvPr/>
          </p:nvSpPr>
          <p:spPr bwMode="auto">
            <a:xfrm>
              <a:off x="1264" y="3703"/>
              <a:ext cx="53" cy="27"/>
            </a:xfrm>
            <a:custGeom>
              <a:avLst/>
              <a:gdLst>
                <a:gd name="T0" fmla="*/ 18 w 53"/>
                <a:gd name="T1" fmla="*/ 0 h 27"/>
                <a:gd name="T2" fmla="*/ 18 w 53"/>
                <a:gd name="T3" fmla="*/ 13 h 27"/>
                <a:gd name="T4" fmla="*/ 0 w 53"/>
                <a:gd name="T5" fmla="*/ 13 h 27"/>
                <a:gd name="T6" fmla="*/ 25 w 53"/>
                <a:gd name="T7" fmla="*/ 26 h 27"/>
                <a:gd name="T8" fmla="*/ 52 w 53"/>
                <a:gd name="T9" fmla="*/ 13 h 27"/>
                <a:gd name="T10" fmla="*/ 34 w 53"/>
                <a:gd name="T11" fmla="*/ 13 h 27"/>
                <a:gd name="T12" fmla="*/ 34 w 53"/>
                <a:gd name="T13" fmla="*/ 0 h 27"/>
                <a:gd name="T14" fmla="*/ 27 w 53"/>
                <a:gd name="T15" fmla="*/ 0 h 27"/>
                <a:gd name="T16" fmla="*/ 18 w 53"/>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7">
                  <a:moveTo>
                    <a:pt x="18" y="0"/>
                  </a:moveTo>
                  <a:lnTo>
                    <a:pt x="18" y="13"/>
                  </a:lnTo>
                  <a:lnTo>
                    <a:pt x="0" y="13"/>
                  </a:lnTo>
                  <a:lnTo>
                    <a:pt x="25" y="26"/>
                  </a:lnTo>
                  <a:lnTo>
                    <a:pt x="52" y="13"/>
                  </a:lnTo>
                  <a:lnTo>
                    <a:pt x="34" y="13"/>
                  </a:lnTo>
                  <a:lnTo>
                    <a:pt x="34" y="0"/>
                  </a:lnTo>
                  <a:lnTo>
                    <a:pt x="27" y="0"/>
                  </a:lnTo>
                  <a:lnTo>
                    <a:pt x="18"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0" name="Freeform 80"/>
            <p:cNvSpPr>
              <a:spLocks/>
            </p:cNvSpPr>
            <p:nvPr/>
          </p:nvSpPr>
          <p:spPr bwMode="auto">
            <a:xfrm>
              <a:off x="1264" y="3667"/>
              <a:ext cx="53" cy="29"/>
            </a:xfrm>
            <a:custGeom>
              <a:avLst/>
              <a:gdLst>
                <a:gd name="T0" fmla="*/ 34 w 53"/>
                <a:gd name="T1" fmla="*/ 28 h 29"/>
                <a:gd name="T2" fmla="*/ 34 w 53"/>
                <a:gd name="T3" fmla="*/ 13 h 29"/>
                <a:gd name="T4" fmla="*/ 52 w 53"/>
                <a:gd name="T5" fmla="*/ 13 h 29"/>
                <a:gd name="T6" fmla="*/ 25 w 53"/>
                <a:gd name="T7" fmla="*/ 0 h 29"/>
                <a:gd name="T8" fmla="*/ 0 w 53"/>
                <a:gd name="T9" fmla="*/ 13 h 29"/>
                <a:gd name="T10" fmla="*/ 16 w 53"/>
                <a:gd name="T11" fmla="*/ 13 h 29"/>
                <a:gd name="T12" fmla="*/ 16 w 53"/>
                <a:gd name="T13" fmla="*/ 28 h 29"/>
                <a:gd name="T14" fmla="*/ 25 w 53"/>
                <a:gd name="T15" fmla="*/ 28 h 29"/>
                <a:gd name="T16" fmla="*/ 34 w 53"/>
                <a:gd name="T17"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9">
                  <a:moveTo>
                    <a:pt x="34" y="28"/>
                  </a:moveTo>
                  <a:lnTo>
                    <a:pt x="34" y="13"/>
                  </a:lnTo>
                  <a:lnTo>
                    <a:pt x="52" y="13"/>
                  </a:lnTo>
                  <a:lnTo>
                    <a:pt x="25" y="0"/>
                  </a:lnTo>
                  <a:lnTo>
                    <a:pt x="0" y="13"/>
                  </a:lnTo>
                  <a:lnTo>
                    <a:pt x="16" y="13"/>
                  </a:lnTo>
                  <a:lnTo>
                    <a:pt x="16" y="28"/>
                  </a:lnTo>
                  <a:lnTo>
                    <a:pt x="25" y="28"/>
                  </a:lnTo>
                  <a:lnTo>
                    <a:pt x="34" y="28"/>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31" name="Group 45"/>
          <p:cNvGrpSpPr>
            <a:grpSpLocks/>
          </p:cNvGrpSpPr>
          <p:nvPr/>
        </p:nvGrpSpPr>
        <p:grpSpPr bwMode="auto">
          <a:xfrm>
            <a:off x="1953836" y="5142524"/>
            <a:ext cx="1735138" cy="676634"/>
            <a:chOff x="1531" y="3235"/>
            <a:chExt cx="1093" cy="286"/>
          </a:xfrm>
        </p:grpSpPr>
        <p:grpSp>
          <p:nvGrpSpPr>
            <p:cNvPr id="132" name="Group 35"/>
            <p:cNvGrpSpPr>
              <a:grpSpLocks/>
            </p:cNvGrpSpPr>
            <p:nvPr/>
          </p:nvGrpSpPr>
          <p:grpSpPr bwMode="auto">
            <a:xfrm>
              <a:off x="1560" y="3249"/>
              <a:ext cx="1064" cy="272"/>
              <a:chOff x="1560" y="3249"/>
              <a:chExt cx="1064" cy="272"/>
            </a:xfrm>
          </p:grpSpPr>
          <p:sp>
            <p:nvSpPr>
              <p:cNvPr id="142" name="Oval 27"/>
              <p:cNvSpPr>
                <a:spLocks noChangeArrowheads="1"/>
              </p:cNvSpPr>
              <p:nvPr/>
            </p:nvSpPr>
            <p:spPr bwMode="auto">
              <a:xfrm>
                <a:off x="1560" y="3335"/>
                <a:ext cx="390" cy="126"/>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 name="Oval 28"/>
              <p:cNvSpPr>
                <a:spLocks noChangeArrowheads="1"/>
              </p:cNvSpPr>
              <p:nvPr/>
            </p:nvSpPr>
            <p:spPr bwMode="auto">
              <a:xfrm>
                <a:off x="1737" y="3295"/>
                <a:ext cx="390" cy="126"/>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 name="Oval 29"/>
              <p:cNvSpPr>
                <a:spLocks noChangeArrowheads="1"/>
              </p:cNvSpPr>
              <p:nvPr/>
            </p:nvSpPr>
            <p:spPr bwMode="auto">
              <a:xfrm>
                <a:off x="2114" y="3383"/>
                <a:ext cx="390" cy="124"/>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5" name="Oval 30"/>
              <p:cNvSpPr>
                <a:spLocks noChangeArrowheads="1"/>
              </p:cNvSpPr>
              <p:nvPr/>
            </p:nvSpPr>
            <p:spPr bwMode="auto">
              <a:xfrm>
                <a:off x="2031" y="3317"/>
                <a:ext cx="393" cy="126"/>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6" name="Oval 31"/>
              <p:cNvSpPr>
                <a:spLocks noChangeArrowheads="1"/>
              </p:cNvSpPr>
              <p:nvPr/>
            </p:nvSpPr>
            <p:spPr bwMode="auto">
              <a:xfrm>
                <a:off x="1805" y="3395"/>
                <a:ext cx="390" cy="126"/>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7" name="Oval 32"/>
              <p:cNvSpPr>
                <a:spLocks noChangeArrowheads="1"/>
              </p:cNvSpPr>
              <p:nvPr/>
            </p:nvSpPr>
            <p:spPr bwMode="auto">
              <a:xfrm>
                <a:off x="1927" y="3249"/>
                <a:ext cx="394" cy="126"/>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8" name="Oval 33"/>
              <p:cNvSpPr>
                <a:spLocks noChangeArrowheads="1"/>
              </p:cNvSpPr>
              <p:nvPr/>
            </p:nvSpPr>
            <p:spPr bwMode="auto">
              <a:xfrm>
                <a:off x="2153" y="3315"/>
                <a:ext cx="390" cy="126"/>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9" name="Oval 34"/>
              <p:cNvSpPr>
                <a:spLocks noChangeArrowheads="1"/>
              </p:cNvSpPr>
              <p:nvPr/>
            </p:nvSpPr>
            <p:spPr bwMode="auto">
              <a:xfrm>
                <a:off x="2234" y="3367"/>
                <a:ext cx="390" cy="126"/>
              </a:xfrm>
              <a:prstGeom prst="ellipse">
                <a:avLst/>
              </a:prstGeom>
              <a:solidFill>
                <a:srgbClr val="8080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33" name="Group 44"/>
            <p:cNvGrpSpPr>
              <a:grpSpLocks/>
            </p:cNvGrpSpPr>
            <p:nvPr/>
          </p:nvGrpSpPr>
          <p:grpSpPr bwMode="auto">
            <a:xfrm>
              <a:off x="1531" y="3235"/>
              <a:ext cx="1064" cy="272"/>
              <a:chOff x="1531" y="3235"/>
              <a:chExt cx="1064" cy="272"/>
            </a:xfrm>
          </p:grpSpPr>
          <p:sp>
            <p:nvSpPr>
              <p:cNvPr id="134" name="Oval 36"/>
              <p:cNvSpPr>
                <a:spLocks noChangeArrowheads="1"/>
              </p:cNvSpPr>
              <p:nvPr/>
            </p:nvSpPr>
            <p:spPr bwMode="auto">
              <a:xfrm>
                <a:off x="1531" y="3321"/>
                <a:ext cx="390" cy="126"/>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 name="Oval 37"/>
              <p:cNvSpPr>
                <a:spLocks noChangeArrowheads="1"/>
              </p:cNvSpPr>
              <p:nvPr/>
            </p:nvSpPr>
            <p:spPr bwMode="auto">
              <a:xfrm>
                <a:off x="1708" y="3281"/>
                <a:ext cx="390" cy="126"/>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6" name="Oval 38"/>
              <p:cNvSpPr>
                <a:spLocks noChangeArrowheads="1"/>
              </p:cNvSpPr>
              <p:nvPr/>
            </p:nvSpPr>
            <p:spPr bwMode="auto">
              <a:xfrm>
                <a:off x="2085" y="3369"/>
                <a:ext cx="390" cy="124"/>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 name="Oval 39"/>
              <p:cNvSpPr>
                <a:spLocks noChangeArrowheads="1"/>
              </p:cNvSpPr>
              <p:nvPr/>
            </p:nvSpPr>
            <p:spPr bwMode="auto">
              <a:xfrm>
                <a:off x="2002" y="3303"/>
                <a:ext cx="393" cy="126"/>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8" name="Oval 40"/>
              <p:cNvSpPr>
                <a:spLocks noChangeArrowheads="1"/>
              </p:cNvSpPr>
              <p:nvPr/>
            </p:nvSpPr>
            <p:spPr bwMode="auto">
              <a:xfrm>
                <a:off x="1776" y="3381"/>
                <a:ext cx="390" cy="126"/>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9" name="Oval 41"/>
              <p:cNvSpPr>
                <a:spLocks noChangeArrowheads="1"/>
              </p:cNvSpPr>
              <p:nvPr/>
            </p:nvSpPr>
            <p:spPr bwMode="auto">
              <a:xfrm>
                <a:off x="1898" y="3235"/>
                <a:ext cx="394" cy="126"/>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 name="Oval 42"/>
              <p:cNvSpPr>
                <a:spLocks noChangeArrowheads="1"/>
              </p:cNvSpPr>
              <p:nvPr/>
            </p:nvSpPr>
            <p:spPr bwMode="auto">
              <a:xfrm>
                <a:off x="2124" y="3301"/>
                <a:ext cx="390" cy="126"/>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1" name="Oval 43"/>
              <p:cNvSpPr>
                <a:spLocks noChangeArrowheads="1"/>
              </p:cNvSpPr>
              <p:nvPr/>
            </p:nvSpPr>
            <p:spPr bwMode="auto">
              <a:xfrm>
                <a:off x="2205" y="3353"/>
                <a:ext cx="390" cy="126"/>
              </a:xfrm>
              <a:prstGeom prst="ellipse">
                <a:avLst/>
              </a:prstGeom>
              <a:solidFill>
                <a:srgbClr val="FFFFD5"/>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nvGrpSpPr>
          <p:cNvPr id="56" name="Group 81"/>
          <p:cNvGrpSpPr>
            <a:grpSpLocks/>
          </p:cNvGrpSpPr>
          <p:nvPr/>
        </p:nvGrpSpPr>
        <p:grpSpPr bwMode="auto">
          <a:xfrm>
            <a:off x="3412837" y="5393402"/>
            <a:ext cx="282575" cy="142875"/>
            <a:chOff x="1199" y="3667"/>
            <a:chExt cx="178" cy="90"/>
          </a:xfrm>
        </p:grpSpPr>
        <p:sp>
          <p:nvSpPr>
            <p:cNvPr id="57" name="Oval 74"/>
            <p:cNvSpPr>
              <a:spLocks noChangeArrowheads="1"/>
            </p:cNvSpPr>
            <p:nvPr/>
          </p:nvSpPr>
          <p:spPr bwMode="auto">
            <a:xfrm>
              <a:off x="1203" y="3695"/>
              <a:ext cx="172" cy="62"/>
            </a:xfrm>
            <a:prstGeom prst="ellipse">
              <a:avLst/>
            </a:prstGeom>
            <a:gradFill rotWithShape="0">
              <a:gsLst>
                <a:gs pos="0">
                  <a:srgbClr val="D5A12A">
                    <a:gamma/>
                    <a:shade val="69804"/>
                    <a:invGamma/>
                  </a:srgbClr>
                </a:gs>
                <a:gs pos="50000">
                  <a:srgbClr val="D5A12A"/>
                </a:gs>
                <a:gs pos="100000">
                  <a:srgbClr val="D5A12A">
                    <a:gamma/>
                    <a:shade val="69804"/>
                    <a:invGamma/>
                  </a:srgbClr>
                </a:gs>
              </a:gsLst>
              <a:lin ang="0" scaled="1"/>
            </a:gra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8" name="Rectangle 75"/>
            <p:cNvSpPr>
              <a:spLocks noChangeArrowheads="1"/>
            </p:cNvSpPr>
            <p:nvPr/>
          </p:nvSpPr>
          <p:spPr bwMode="auto">
            <a:xfrm>
              <a:off x="1199" y="3702"/>
              <a:ext cx="178" cy="25"/>
            </a:xfrm>
            <a:prstGeom prst="rect">
              <a:avLst/>
            </a:prstGeom>
            <a:gradFill rotWithShape="0">
              <a:gsLst>
                <a:gs pos="0">
                  <a:srgbClr val="D5A12A">
                    <a:gamma/>
                    <a:shade val="69804"/>
                    <a:invGamma/>
                  </a:srgbClr>
                </a:gs>
                <a:gs pos="50000">
                  <a:srgbClr val="D5A12A"/>
                </a:gs>
                <a:gs pos="100000">
                  <a:srgbClr val="D5A12A">
                    <a:gamma/>
                    <a:shade val="69804"/>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9" name="Oval 76"/>
            <p:cNvSpPr>
              <a:spLocks noChangeArrowheads="1"/>
            </p:cNvSpPr>
            <p:nvPr/>
          </p:nvSpPr>
          <p:spPr bwMode="auto">
            <a:xfrm>
              <a:off x="1203" y="3668"/>
              <a:ext cx="172" cy="63"/>
            </a:xfrm>
            <a:prstGeom prst="ellipse">
              <a:avLst/>
            </a:prstGeom>
            <a:solidFill>
              <a:srgbClr val="D5A12A"/>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 name="Freeform 77"/>
            <p:cNvSpPr>
              <a:spLocks/>
            </p:cNvSpPr>
            <p:nvPr/>
          </p:nvSpPr>
          <p:spPr bwMode="auto">
            <a:xfrm>
              <a:off x="1203" y="3681"/>
              <a:ext cx="76" cy="32"/>
            </a:xfrm>
            <a:custGeom>
              <a:avLst/>
              <a:gdLst>
                <a:gd name="T0" fmla="*/ 2 w 76"/>
                <a:gd name="T1" fmla="*/ 8 h 32"/>
                <a:gd name="T2" fmla="*/ 47 w 76"/>
                <a:gd name="T3" fmla="*/ 8 h 32"/>
                <a:gd name="T4" fmla="*/ 50 w 76"/>
                <a:gd name="T5" fmla="*/ 0 h 32"/>
                <a:gd name="T6" fmla="*/ 75 w 76"/>
                <a:gd name="T7" fmla="*/ 15 h 32"/>
                <a:gd name="T8" fmla="*/ 44 w 76"/>
                <a:gd name="T9" fmla="*/ 31 h 32"/>
                <a:gd name="T10" fmla="*/ 44 w 76"/>
                <a:gd name="T11" fmla="*/ 24 h 32"/>
                <a:gd name="T12" fmla="*/ 0 w 76"/>
                <a:gd name="T13" fmla="*/ 24 h 32"/>
                <a:gd name="T14" fmla="*/ 0 w 76"/>
                <a:gd name="T15" fmla="*/ 15 h 32"/>
                <a:gd name="T16" fmla="*/ 2 w 76"/>
                <a:gd name="T17"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32">
                  <a:moveTo>
                    <a:pt x="2" y="8"/>
                  </a:moveTo>
                  <a:lnTo>
                    <a:pt x="47" y="8"/>
                  </a:lnTo>
                  <a:lnTo>
                    <a:pt x="50" y="0"/>
                  </a:lnTo>
                  <a:lnTo>
                    <a:pt x="75" y="15"/>
                  </a:lnTo>
                  <a:lnTo>
                    <a:pt x="44" y="31"/>
                  </a:lnTo>
                  <a:lnTo>
                    <a:pt x="44" y="24"/>
                  </a:lnTo>
                  <a:lnTo>
                    <a:pt x="0" y="24"/>
                  </a:lnTo>
                  <a:lnTo>
                    <a:pt x="0" y="15"/>
                  </a:lnTo>
                  <a:lnTo>
                    <a:pt x="2" y="8"/>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 name="Freeform 78"/>
            <p:cNvSpPr>
              <a:spLocks/>
            </p:cNvSpPr>
            <p:nvPr/>
          </p:nvSpPr>
          <p:spPr bwMode="auto">
            <a:xfrm>
              <a:off x="1298" y="3682"/>
              <a:ext cx="76" cy="33"/>
            </a:xfrm>
            <a:custGeom>
              <a:avLst/>
              <a:gdLst>
                <a:gd name="T0" fmla="*/ 71 w 76"/>
                <a:gd name="T1" fmla="*/ 8 h 33"/>
                <a:gd name="T2" fmla="*/ 27 w 76"/>
                <a:gd name="T3" fmla="*/ 8 h 33"/>
                <a:gd name="T4" fmla="*/ 26 w 76"/>
                <a:gd name="T5" fmla="*/ 0 h 33"/>
                <a:gd name="T6" fmla="*/ 0 w 76"/>
                <a:gd name="T7" fmla="*/ 16 h 33"/>
                <a:gd name="T8" fmla="*/ 31 w 76"/>
                <a:gd name="T9" fmla="*/ 32 h 33"/>
                <a:gd name="T10" fmla="*/ 29 w 76"/>
                <a:gd name="T11" fmla="*/ 23 h 33"/>
                <a:gd name="T12" fmla="*/ 75 w 76"/>
                <a:gd name="T13" fmla="*/ 23 h 33"/>
                <a:gd name="T14" fmla="*/ 71 w 76"/>
                <a:gd name="T15" fmla="*/ 7 h 33"/>
                <a:gd name="T16" fmla="*/ 71 w 76"/>
                <a:gd name="T17"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33">
                  <a:moveTo>
                    <a:pt x="71" y="8"/>
                  </a:moveTo>
                  <a:lnTo>
                    <a:pt x="27" y="8"/>
                  </a:lnTo>
                  <a:lnTo>
                    <a:pt x="26" y="0"/>
                  </a:lnTo>
                  <a:lnTo>
                    <a:pt x="0" y="16"/>
                  </a:lnTo>
                  <a:lnTo>
                    <a:pt x="31" y="32"/>
                  </a:lnTo>
                  <a:lnTo>
                    <a:pt x="29" y="23"/>
                  </a:lnTo>
                  <a:lnTo>
                    <a:pt x="75" y="23"/>
                  </a:lnTo>
                  <a:lnTo>
                    <a:pt x="71" y="7"/>
                  </a:lnTo>
                  <a:lnTo>
                    <a:pt x="71" y="8"/>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 name="Freeform 79"/>
            <p:cNvSpPr>
              <a:spLocks/>
            </p:cNvSpPr>
            <p:nvPr/>
          </p:nvSpPr>
          <p:spPr bwMode="auto">
            <a:xfrm>
              <a:off x="1264" y="3703"/>
              <a:ext cx="53" cy="27"/>
            </a:xfrm>
            <a:custGeom>
              <a:avLst/>
              <a:gdLst>
                <a:gd name="T0" fmla="*/ 18 w 53"/>
                <a:gd name="T1" fmla="*/ 0 h 27"/>
                <a:gd name="T2" fmla="*/ 18 w 53"/>
                <a:gd name="T3" fmla="*/ 13 h 27"/>
                <a:gd name="T4" fmla="*/ 0 w 53"/>
                <a:gd name="T5" fmla="*/ 13 h 27"/>
                <a:gd name="T6" fmla="*/ 25 w 53"/>
                <a:gd name="T7" fmla="*/ 26 h 27"/>
                <a:gd name="T8" fmla="*/ 52 w 53"/>
                <a:gd name="T9" fmla="*/ 13 h 27"/>
                <a:gd name="T10" fmla="*/ 34 w 53"/>
                <a:gd name="T11" fmla="*/ 13 h 27"/>
                <a:gd name="T12" fmla="*/ 34 w 53"/>
                <a:gd name="T13" fmla="*/ 0 h 27"/>
                <a:gd name="T14" fmla="*/ 27 w 53"/>
                <a:gd name="T15" fmla="*/ 0 h 27"/>
                <a:gd name="T16" fmla="*/ 18 w 53"/>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7">
                  <a:moveTo>
                    <a:pt x="18" y="0"/>
                  </a:moveTo>
                  <a:lnTo>
                    <a:pt x="18" y="13"/>
                  </a:lnTo>
                  <a:lnTo>
                    <a:pt x="0" y="13"/>
                  </a:lnTo>
                  <a:lnTo>
                    <a:pt x="25" y="26"/>
                  </a:lnTo>
                  <a:lnTo>
                    <a:pt x="52" y="13"/>
                  </a:lnTo>
                  <a:lnTo>
                    <a:pt x="34" y="13"/>
                  </a:lnTo>
                  <a:lnTo>
                    <a:pt x="34" y="0"/>
                  </a:lnTo>
                  <a:lnTo>
                    <a:pt x="27" y="0"/>
                  </a:lnTo>
                  <a:lnTo>
                    <a:pt x="18"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3" name="Freeform 80"/>
            <p:cNvSpPr>
              <a:spLocks/>
            </p:cNvSpPr>
            <p:nvPr/>
          </p:nvSpPr>
          <p:spPr bwMode="auto">
            <a:xfrm>
              <a:off x="1264" y="3667"/>
              <a:ext cx="53" cy="29"/>
            </a:xfrm>
            <a:custGeom>
              <a:avLst/>
              <a:gdLst>
                <a:gd name="T0" fmla="*/ 34 w 53"/>
                <a:gd name="T1" fmla="*/ 28 h 29"/>
                <a:gd name="T2" fmla="*/ 34 w 53"/>
                <a:gd name="T3" fmla="*/ 13 h 29"/>
                <a:gd name="T4" fmla="*/ 52 w 53"/>
                <a:gd name="T5" fmla="*/ 13 h 29"/>
                <a:gd name="T6" fmla="*/ 25 w 53"/>
                <a:gd name="T7" fmla="*/ 0 h 29"/>
                <a:gd name="T8" fmla="*/ 0 w 53"/>
                <a:gd name="T9" fmla="*/ 13 h 29"/>
                <a:gd name="T10" fmla="*/ 16 w 53"/>
                <a:gd name="T11" fmla="*/ 13 h 29"/>
                <a:gd name="T12" fmla="*/ 16 w 53"/>
                <a:gd name="T13" fmla="*/ 28 h 29"/>
                <a:gd name="T14" fmla="*/ 25 w 53"/>
                <a:gd name="T15" fmla="*/ 28 h 29"/>
                <a:gd name="T16" fmla="*/ 34 w 53"/>
                <a:gd name="T17"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9">
                  <a:moveTo>
                    <a:pt x="34" y="28"/>
                  </a:moveTo>
                  <a:lnTo>
                    <a:pt x="34" y="13"/>
                  </a:lnTo>
                  <a:lnTo>
                    <a:pt x="52" y="13"/>
                  </a:lnTo>
                  <a:lnTo>
                    <a:pt x="25" y="0"/>
                  </a:lnTo>
                  <a:lnTo>
                    <a:pt x="0" y="13"/>
                  </a:lnTo>
                  <a:lnTo>
                    <a:pt x="16" y="13"/>
                  </a:lnTo>
                  <a:lnTo>
                    <a:pt x="16" y="28"/>
                  </a:lnTo>
                  <a:lnTo>
                    <a:pt x="25" y="28"/>
                  </a:lnTo>
                  <a:lnTo>
                    <a:pt x="34" y="28"/>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2" name="TextBox 1"/>
          <p:cNvSpPr txBox="1"/>
          <p:nvPr/>
        </p:nvSpPr>
        <p:spPr>
          <a:xfrm>
            <a:off x="3520908" y="5600413"/>
            <a:ext cx="1093761" cy="369332"/>
          </a:xfrm>
          <a:prstGeom prst="rect">
            <a:avLst/>
          </a:prstGeom>
          <a:noFill/>
        </p:spPr>
        <p:txBody>
          <a:bodyPr wrap="none" rtlCol="0">
            <a:spAutoFit/>
          </a:bodyPr>
          <a:lstStyle/>
          <a:p>
            <a:r>
              <a:rPr lang="en-AU" dirty="0" smtClean="0"/>
              <a:t>Customer</a:t>
            </a:r>
            <a:endParaRPr lang="en-AU" dirty="0"/>
          </a:p>
        </p:txBody>
      </p:sp>
      <p:sp>
        <p:nvSpPr>
          <p:cNvPr id="150" name="TextBox 149"/>
          <p:cNvSpPr txBox="1"/>
          <p:nvPr/>
        </p:nvSpPr>
        <p:spPr>
          <a:xfrm>
            <a:off x="4057788" y="5101261"/>
            <a:ext cx="1653530" cy="369332"/>
          </a:xfrm>
          <a:prstGeom prst="rect">
            <a:avLst/>
          </a:prstGeom>
          <a:noFill/>
        </p:spPr>
        <p:txBody>
          <a:bodyPr wrap="none" rtlCol="0">
            <a:spAutoFit/>
          </a:bodyPr>
          <a:lstStyle/>
          <a:p>
            <a:r>
              <a:rPr lang="en-AU" dirty="0" smtClean="0"/>
              <a:t>Transit Provider</a:t>
            </a:r>
            <a:endParaRPr lang="en-AU" dirty="0"/>
          </a:p>
        </p:txBody>
      </p:sp>
      <p:sp>
        <p:nvSpPr>
          <p:cNvPr id="151" name="TextBox 150"/>
          <p:cNvSpPr txBox="1"/>
          <p:nvPr/>
        </p:nvSpPr>
        <p:spPr>
          <a:xfrm>
            <a:off x="858374" y="5764297"/>
            <a:ext cx="1093761" cy="369332"/>
          </a:xfrm>
          <a:prstGeom prst="rect">
            <a:avLst/>
          </a:prstGeom>
          <a:noFill/>
        </p:spPr>
        <p:txBody>
          <a:bodyPr wrap="none" rtlCol="0">
            <a:spAutoFit/>
          </a:bodyPr>
          <a:lstStyle/>
          <a:p>
            <a:r>
              <a:rPr lang="en-AU" dirty="0" smtClean="0"/>
              <a:t>Customer</a:t>
            </a:r>
            <a:endParaRPr lang="en-AU" dirty="0"/>
          </a:p>
        </p:txBody>
      </p:sp>
      <p:sp>
        <p:nvSpPr>
          <p:cNvPr id="152" name="TextBox 151"/>
          <p:cNvSpPr txBox="1"/>
          <p:nvPr/>
        </p:nvSpPr>
        <p:spPr>
          <a:xfrm>
            <a:off x="7903743" y="5237716"/>
            <a:ext cx="1093761" cy="369332"/>
          </a:xfrm>
          <a:prstGeom prst="rect">
            <a:avLst/>
          </a:prstGeom>
          <a:noFill/>
        </p:spPr>
        <p:txBody>
          <a:bodyPr wrap="none" rtlCol="0">
            <a:spAutoFit/>
          </a:bodyPr>
          <a:lstStyle/>
          <a:p>
            <a:r>
              <a:rPr lang="en-AU" dirty="0" smtClean="0"/>
              <a:t>Customer</a:t>
            </a:r>
            <a:endParaRPr lang="en-AU" dirty="0"/>
          </a:p>
        </p:txBody>
      </p:sp>
    </p:spTree>
    <p:extLst>
      <p:ext uri="{BB962C8B-B14F-4D97-AF65-F5344CB8AC3E}">
        <p14:creationId xmlns:p14="http://schemas.microsoft.com/office/powerpoint/2010/main" val="2137253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689456" y="23136"/>
            <a:ext cx="13043665" cy="6869430"/>
            <a:chOff x="-810687" y="5504"/>
            <a:chExt cx="13043665" cy="6869430"/>
          </a:xfrm>
        </p:grpSpPr>
        <p:sp>
          <p:nvSpPr>
            <p:cNvPr id="29" name="Rectangle 28"/>
            <p:cNvSpPr/>
            <p:nvPr/>
          </p:nvSpPr>
          <p:spPr>
            <a:xfrm>
              <a:off x="40978" y="5504"/>
              <a:ext cx="12192000" cy="6869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2">
              <a:extLst>
                <a:ext uri="{28A0092B-C50C-407E-A947-70E740481C1C}">
                  <a14:useLocalDpi xmlns:a14="http://schemas.microsoft.com/office/drawing/2010/main" val="0"/>
                </a:ext>
              </a:extLst>
            </a:blip>
            <a:srcRect l="-11771" t="26046" r="9440" b="-653"/>
            <a:stretch/>
          </p:blipFill>
          <p:spPr>
            <a:xfrm>
              <a:off x="-810687" y="87633"/>
              <a:ext cx="12638619" cy="6770367"/>
            </a:xfrm>
            <a:prstGeom prst="rect">
              <a:avLst/>
            </a:prstGeom>
          </p:spPr>
        </p:pic>
        <p:sp>
          <p:nvSpPr>
            <p:cNvPr id="31" name="Frame 30"/>
            <p:cNvSpPr/>
            <p:nvPr/>
          </p:nvSpPr>
          <p:spPr>
            <a:xfrm>
              <a:off x="579882" y="16934"/>
              <a:ext cx="11327130" cy="6858000"/>
            </a:xfrm>
            <a:prstGeom prst="frame">
              <a:avLst>
                <a:gd name="adj1" fmla="val 10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9810" name="Rectangle 2"/>
          <p:cNvSpPr>
            <a:spLocks noGrp="1" noChangeArrowheads="1"/>
          </p:cNvSpPr>
          <p:nvPr>
            <p:ph type="title" idx="4294967295"/>
          </p:nvPr>
        </p:nvSpPr>
        <p:spPr>
          <a:xfrm>
            <a:off x="1371600" y="365125"/>
            <a:ext cx="9982200" cy="1325563"/>
          </a:xfrm>
        </p:spPr>
        <p:txBody>
          <a:bodyPr/>
          <a:lstStyle/>
          <a:p>
            <a:r>
              <a:rPr lang="en-US" altLang="x-none" dirty="0"/>
              <a:t>The </a:t>
            </a:r>
            <a:r>
              <a:rPr lang="en-US" altLang="x-none" dirty="0" smtClean="0"/>
              <a:t>Interconnection Model</a:t>
            </a:r>
            <a:endParaRPr lang="en-US" altLang="x-none" dirty="0"/>
          </a:p>
        </p:txBody>
      </p:sp>
      <p:sp>
        <p:nvSpPr>
          <p:cNvPr id="119811" name="Rectangle 3"/>
          <p:cNvSpPr>
            <a:spLocks noGrp="1" noChangeArrowheads="1"/>
          </p:cNvSpPr>
          <p:nvPr>
            <p:ph type="body" idx="4294967295"/>
          </p:nvPr>
        </p:nvSpPr>
        <p:spPr>
          <a:xfrm>
            <a:off x="1371600" y="1825625"/>
            <a:ext cx="9982200" cy="4351338"/>
          </a:xfrm>
        </p:spPr>
        <p:txBody>
          <a:bodyPr/>
          <a:lstStyle/>
          <a:p>
            <a:pPr marL="0" indent="0">
              <a:buNone/>
            </a:pPr>
            <a:r>
              <a:rPr lang="en-US" altLang="x-none" sz="2400" dirty="0" smtClean="0"/>
              <a:t>Each ISP may have multiple relationships:</a:t>
            </a:r>
            <a:endParaRPr lang="en-US" altLang="x-none" sz="2400" dirty="0"/>
          </a:p>
        </p:txBody>
      </p:sp>
      <p:sp>
        <p:nvSpPr>
          <p:cNvPr id="11" name="Rectangle 2"/>
          <p:cNvSpPr>
            <a:spLocks noChangeArrowheads="1"/>
          </p:cNvSpPr>
          <p:nvPr/>
        </p:nvSpPr>
        <p:spPr bwMode="auto">
          <a:xfrm>
            <a:off x="695227" y="6470731"/>
            <a:ext cx="3505200" cy="227012"/>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 name="Group 11"/>
          <p:cNvGrpSpPr>
            <a:grpSpLocks/>
          </p:cNvGrpSpPr>
          <p:nvPr/>
        </p:nvGrpSpPr>
        <p:grpSpPr bwMode="auto">
          <a:xfrm>
            <a:off x="4548090" y="6588206"/>
            <a:ext cx="4332287" cy="65087"/>
            <a:chOff x="2859" y="4251"/>
            <a:chExt cx="2729" cy="41"/>
          </a:xfrm>
        </p:grpSpPr>
        <p:sp>
          <p:nvSpPr>
            <p:cNvPr id="13" name="Oval 12"/>
            <p:cNvSpPr>
              <a:spLocks noChangeArrowheads="1"/>
            </p:cNvSpPr>
            <p:nvPr/>
          </p:nvSpPr>
          <p:spPr bwMode="auto">
            <a:xfrm>
              <a:off x="285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Oval 13"/>
            <p:cNvSpPr>
              <a:spLocks noChangeArrowheads="1"/>
            </p:cNvSpPr>
            <p:nvPr/>
          </p:nvSpPr>
          <p:spPr bwMode="auto">
            <a:xfrm>
              <a:off x="324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Oval 14"/>
            <p:cNvSpPr>
              <a:spLocks noChangeArrowheads="1"/>
            </p:cNvSpPr>
            <p:nvPr/>
          </p:nvSpPr>
          <p:spPr bwMode="auto">
            <a:xfrm>
              <a:off x="362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Oval 15"/>
            <p:cNvSpPr>
              <a:spLocks noChangeArrowheads="1"/>
            </p:cNvSpPr>
            <p:nvPr/>
          </p:nvSpPr>
          <p:spPr bwMode="auto">
            <a:xfrm>
              <a:off x="4011"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Oval 16"/>
            <p:cNvSpPr>
              <a:spLocks noChangeArrowheads="1"/>
            </p:cNvSpPr>
            <p:nvPr/>
          </p:nvSpPr>
          <p:spPr bwMode="auto">
            <a:xfrm>
              <a:off x="4395"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 name="Oval 17"/>
            <p:cNvSpPr>
              <a:spLocks noChangeArrowheads="1"/>
            </p:cNvSpPr>
            <p:nvPr/>
          </p:nvSpPr>
          <p:spPr bwMode="auto">
            <a:xfrm>
              <a:off x="477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 name="Oval 18"/>
            <p:cNvSpPr>
              <a:spLocks noChangeArrowheads="1"/>
            </p:cNvSpPr>
            <p:nvPr/>
          </p:nvSpPr>
          <p:spPr bwMode="auto">
            <a:xfrm>
              <a:off x="516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 name="Oval 19"/>
            <p:cNvSpPr>
              <a:spLocks noChangeArrowheads="1"/>
            </p:cNvSpPr>
            <p:nvPr/>
          </p:nvSpPr>
          <p:spPr bwMode="auto">
            <a:xfrm>
              <a:off x="554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1" name="Rectangle 12"/>
          <p:cNvSpPr>
            <a:spLocks noChangeArrowheads="1"/>
          </p:cNvSpPr>
          <p:nvPr/>
        </p:nvSpPr>
        <p:spPr bwMode="auto">
          <a:xfrm>
            <a:off x="762000" y="820150"/>
            <a:ext cx="457200" cy="7620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Oval 13"/>
          <p:cNvSpPr>
            <a:spLocks noChangeArrowheads="1"/>
          </p:cNvSpPr>
          <p:nvPr/>
        </p:nvSpPr>
        <p:spPr bwMode="auto">
          <a:xfrm>
            <a:off x="804863" y="175625"/>
            <a:ext cx="66675" cy="66675"/>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 name="Oval 14"/>
          <p:cNvSpPr>
            <a:spLocks noChangeArrowheads="1"/>
          </p:cNvSpPr>
          <p:nvPr/>
        </p:nvSpPr>
        <p:spPr bwMode="auto">
          <a:xfrm>
            <a:off x="804863" y="405812"/>
            <a:ext cx="66675" cy="65088"/>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 name="Oval 15"/>
          <p:cNvSpPr>
            <a:spLocks noChangeArrowheads="1"/>
          </p:cNvSpPr>
          <p:nvPr/>
        </p:nvSpPr>
        <p:spPr bwMode="auto">
          <a:xfrm>
            <a:off x="804863" y="632825"/>
            <a:ext cx="66675" cy="65087"/>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 name="Oval 18"/>
          <p:cNvSpPr>
            <a:spLocks noChangeArrowheads="1"/>
          </p:cNvSpPr>
          <p:nvPr/>
        </p:nvSpPr>
        <p:spPr bwMode="auto">
          <a:xfrm>
            <a:off x="13716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 name="Oval 19"/>
          <p:cNvSpPr>
            <a:spLocks noChangeArrowheads="1"/>
          </p:cNvSpPr>
          <p:nvPr/>
        </p:nvSpPr>
        <p:spPr bwMode="auto">
          <a:xfrm>
            <a:off x="16002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 name="Oval 20"/>
          <p:cNvSpPr>
            <a:spLocks noChangeArrowheads="1"/>
          </p:cNvSpPr>
          <p:nvPr/>
        </p:nvSpPr>
        <p:spPr bwMode="auto">
          <a:xfrm>
            <a:off x="18288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 name="Cloud 1"/>
          <p:cNvSpPr/>
          <p:nvPr/>
        </p:nvSpPr>
        <p:spPr>
          <a:xfrm>
            <a:off x="4303321" y="3855563"/>
            <a:ext cx="2138656" cy="81070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p:cNvSpPr/>
          <p:nvPr/>
        </p:nvSpPr>
        <p:spPr>
          <a:xfrm>
            <a:off x="4204052" y="5077511"/>
            <a:ext cx="907753" cy="344104"/>
          </a:xfrm>
          <a:prstGeom prst="clou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loud 33"/>
          <p:cNvSpPr/>
          <p:nvPr/>
        </p:nvSpPr>
        <p:spPr>
          <a:xfrm>
            <a:off x="5313413" y="5077511"/>
            <a:ext cx="907753" cy="344104"/>
          </a:xfrm>
          <a:prstGeom prst="clou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loud 34"/>
          <p:cNvSpPr/>
          <p:nvPr/>
        </p:nvSpPr>
        <p:spPr>
          <a:xfrm>
            <a:off x="6456767" y="5056150"/>
            <a:ext cx="907753" cy="344104"/>
          </a:xfrm>
          <a:prstGeom prst="clou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loud 35"/>
          <p:cNvSpPr/>
          <p:nvPr/>
        </p:nvSpPr>
        <p:spPr>
          <a:xfrm>
            <a:off x="7542544" y="3829241"/>
            <a:ext cx="1337833" cy="563649"/>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loud 36"/>
          <p:cNvSpPr/>
          <p:nvPr/>
        </p:nvSpPr>
        <p:spPr>
          <a:xfrm>
            <a:off x="1864921" y="3979090"/>
            <a:ext cx="1337833" cy="563649"/>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7"/>
          <p:cNvSpPr/>
          <p:nvPr/>
        </p:nvSpPr>
        <p:spPr>
          <a:xfrm>
            <a:off x="3377411" y="2536566"/>
            <a:ext cx="1337833" cy="563649"/>
          </a:xfrm>
          <a:prstGeom prst="cloud">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a:off x="5372649" y="2503786"/>
            <a:ext cx="1337833" cy="563649"/>
          </a:xfrm>
          <a:prstGeom prst="cloud">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H="1" flipV="1">
            <a:off x="4257993" y="3100215"/>
            <a:ext cx="356772" cy="8788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5832377" y="3111645"/>
            <a:ext cx="253799" cy="7439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650848" y="4638084"/>
            <a:ext cx="166249" cy="418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34" idx="3"/>
          </p:cNvCxnSpPr>
          <p:nvPr/>
        </p:nvCxnSpPr>
        <p:spPr>
          <a:xfrm flipH="1" flipV="1">
            <a:off x="5552388" y="4677698"/>
            <a:ext cx="214902" cy="4194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6130801" y="4603409"/>
            <a:ext cx="629269" cy="452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472081" y="4260914"/>
            <a:ext cx="1070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232858" y="4281337"/>
            <a:ext cx="1070463" cy="0"/>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688879" y="3508890"/>
            <a:ext cx="1084399" cy="369332"/>
          </a:xfrm>
          <a:prstGeom prst="rect">
            <a:avLst/>
          </a:prstGeom>
          <a:noFill/>
        </p:spPr>
        <p:txBody>
          <a:bodyPr wrap="none" rtlCol="0">
            <a:spAutoFit/>
          </a:bodyPr>
          <a:lstStyle/>
          <a:p>
            <a:r>
              <a:rPr lang="en-US" b="1" u="sng" dirty="0" smtClean="0"/>
              <a:t>Providers</a:t>
            </a:r>
            <a:endParaRPr lang="en-US" b="1" u="sng" dirty="0"/>
          </a:p>
        </p:txBody>
      </p:sp>
      <p:sp>
        <p:nvSpPr>
          <p:cNvPr id="56" name="TextBox 55"/>
          <p:cNvSpPr txBox="1"/>
          <p:nvPr/>
        </p:nvSpPr>
        <p:spPr>
          <a:xfrm>
            <a:off x="4855284" y="4608310"/>
            <a:ext cx="1193596" cy="369332"/>
          </a:xfrm>
          <a:prstGeom prst="rect">
            <a:avLst/>
          </a:prstGeom>
          <a:noFill/>
        </p:spPr>
        <p:txBody>
          <a:bodyPr wrap="none" rtlCol="0">
            <a:spAutoFit/>
          </a:bodyPr>
          <a:lstStyle/>
          <a:p>
            <a:r>
              <a:rPr lang="en-US" b="1" u="sng" dirty="0" smtClean="0"/>
              <a:t>Customers</a:t>
            </a:r>
            <a:endParaRPr lang="en-US" b="1" u="sng" dirty="0"/>
          </a:p>
        </p:txBody>
      </p:sp>
      <p:sp>
        <p:nvSpPr>
          <p:cNvPr id="57" name="TextBox 56"/>
          <p:cNvSpPr txBox="1"/>
          <p:nvPr/>
        </p:nvSpPr>
        <p:spPr>
          <a:xfrm>
            <a:off x="6404885" y="3910422"/>
            <a:ext cx="705578" cy="369332"/>
          </a:xfrm>
          <a:prstGeom prst="rect">
            <a:avLst/>
          </a:prstGeom>
          <a:noFill/>
        </p:spPr>
        <p:txBody>
          <a:bodyPr wrap="none" rtlCol="0">
            <a:spAutoFit/>
          </a:bodyPr>
          <a:lstStyle/>
          <a:p>
            <a:r>
              <a:rPr lang="en-US" b="1" u="sng" dirty="0" smtClean="0"/>
              <a:t>Peers</a:t>
            </a:r>
            <a:endParaRPr lang="en-US" b="1" u="sng" dirty="0"/>
          </a:p>
        </p:txBody>
      </p:sp>
    </p:spTree>
    <p:extLst>
      <p:ext uri="{BB962C8B-B14F-4D97-AF65-F5344CB8AC3E}">
        <p14:creationId xmlns:p14="http://schemas.microsoft.com/office/powerpoint/2010/main" val="1720925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851665" y="0"/>
            <a:ext cx="13043665" cy="6869430"/>
            <a:chOff x="-810687" y="5504"/>
            <a:chExt cx="13043665" cy="6869430"/>
          </a:xfrm>
        </p:grpSpPr>
        <p:sp>
          <p:nvSpPr>
            <p:cNvPr id="29" name="Rectangle 28"/>
            <p:cNvSpPr/>
            <p:nvPr/>
          </p:nvSpPr>
          <p:spPr>
            <a:xfrm>
              <a:off x="40978" y="5504"/>
              <a:ext cx="12192000" cy="6869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2">
              <a:extLst>
                <a:ext uri="{28A0092B-C50C-407E-A947-70E740481C1C}">
                  <a14:useLocalDpi xmlns:a14="http://schemas.microsoft.com/office/drawing/2010/main" val="0"/>
                </a:ext>
              </a:extLst>
            </a:blip>
            <a:srcRect l="-11771" t="26046" r="9440" b="-653"/>
            <a:stretch/>
          </p:blipFill>
          <p:spPr>
            <a:xfrm>
              <a:off x="-810687" y="87633"/>
              <a:ext cx="12638619" cy="6770367"/>
            </a:xfrm>
            <a:prstGeom prst="rect">
              <a:avLst/>
            </a:prstGeom>
          </p:spPr>
        </p:pic>
        <p:sp>
          <p:nvSpPr>
            <p:cNvPr id="31" name="Frame 30"/>
            <p:cNvSpPr/>
            <p:nvPr/>
          </p:nvSpPr>
          <p:spPr>
            <a:xfrm>
              <a:off x="579882" y="16934"/>
              <a:ext cx="11327130" cy="6858000"/>
            </a:xfrm>
            <a:prstGeom prst="frame">
              <a:avLst>
                <a:gd name="adj1" fmla="val 10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9810" name="Rectangle 2"/>
          <p:cNvSpPr>
            <a:spLocks noGrp="1" noChangeArrowheads="1"/>
          </p:cNvSpPr>
          <p:nvPr>
            <p:ph type="title" idx="4294967295"/>
          </p:nvPr>
        </p:nvSpPr>
        <p:spPr>
          <a:xfrm>
            <a:off x="1371600" y="365125"/>
            <a:ext cx="9982200" cy="1325563"/>
          </a:xfrm>
        </p:spPr>
        <p:txBody>
          <a:bodyPr/>
          <a:lstStyle/>
          <a:p>
            <a:r>
              <a:rPr lang="en-US" altLang="x-none" dirty="0"/>
              <a:t>The </a:t>
            </a:r>
            <a:r>
              <a:rPr lang="en-US" altLang="x-none" dirty="0" smtClean="0"/>
              <a:t>Financial Interconnection Model</a:t>
            </a:r>
            <a:endParaRPr lang="en-US" altLang="x-none" dirty="0"/>
          </a:p>
        </p:txBody>
      </p:sp>
      <p:sp>
        <p:nvSpPr>
          <p:cNvPr id="119811" name="Rectangle 3"/>
          <p:cNvSpPr>
            <a:spLocks noGrp="1" noChangeArrowheads="1"/>
          </p:cNvSpPr>
          <p:nvPr>
            <p:ph type="body" idx="4294967295"/>
          </p:nvPr>
        </p:nvSpPr>
        <p:spPr>
          <a:xfrm>
            <a:off x="1371600" y="1825625"/>
            <a:ext cx="9982200" cy="4351338"/>
          </a:xfrm>
        </p:spPr>
        <p:txBody>
          <a:bodyPr/>
          <a:lstStyle/>
          <a:p>
            <a:pPr marL="0" indent="0">
              <a:buNone/>
            </a:pPr>
            <a:r>
              <a:rPr lang="en-US" altLang="x-none" sz="2400" dirty="0" smtClean="0"/>
              <a:t>The financial flow in this model is extremely simple:</a:t>
            </a:r>
            <a:endParaRPr lang="en-US" altLang="x-none" sz="2400" dirty="0"/>
          </a:p>
          <a:p>
            <a:pPr marL="0" indent="0">
              <a:buNone/>
            </a:pPr>
            <a:r>
              <a:rPr lang="en-US" altLang="x-none" sz="2400" dirty="0" smtClean="0"/>
              <a:t>	Customers pay to Providers</a:t>
            </a:r>
            <a:endParaRPr lang="en-US" altLang="x-none" sz="2400" dirty="0"/>
          </a:p>
          <a:p>
            <a:pPr marL="0" indent="0">
              <a:buNone/>
            </a:pPr>
            <a:r>
              <a:rPr lang="en-US" altLang="x-none" sz="2400" dirty="0" smtClean="0"/>
              <a:t>	Providers receive payments from Customers</a:t>
            </a:r>
          </a:p>
          <a:p>
            <a:pPr marL="0" indent="0">
              <a:buNone/>
            </a:pPr>
            <a:r>
              <a:rPr lang="en-US" altLang="x-none" sz="2400" dirty="0"/>
              <a:t>	</a:t>
            </a:r>
            <a:r>
              <a:rPr lang="en-US" altLang="x-none" sz="2400" dirty="0" smtClean="0"/>
              <a:t>Peers don</a:t>
            </a:r>
            <a:r>
              <a:rPr lang="mr-IN" altLang="x-none" sz="2400" dirty="0" smtClean="0"/>
              <a:t>’</a:t>
            </a:r>
            <a:r>
              <a:rPr lang="en-US" altLang="x-none" sz="2400" dirty="0" smtClean="0"/>
              <a:t>t pay each other</a:t>
            </a:r>
          </a:p>
          <a:p>
            <a:pPr marL="0" indent="0">
              <a:buNone/>
            </a:pPr>
            <a:endParaRPr lang="en-US" altLang="x-none" sz="2400" dirty="0"/>
          </a:p>
        </p:txBody>
      </p:sp>
      <p:sp>
        <p:nvSpPr>
          <p:cNvPr id="11" name="Rectangle 2"/>
          <p:cNvSpPr>
            <a:spLocks noChangeArrowheads="1"/>
          </p:cNvSpPr>
          <p:nvPr/>
        </p:nvSpPr>
        <p:spPr bwMode="auto">
          <a:xfrm>
            <a:off x="695227" y="6470731"/>
            <a:ext cx="3505200" cy="227012"/>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 name="Group 11"/>
          <p:cNvGrpSpPr>
            <a:grpSpLocks/>
          </p:cNvGrpSpPr>
          <p:nvPr/>
        </p:nvGrpSpPr>
        <p:grpSpPr bwMode="auto">
          <a:xfrm>
            <a:off x="4548090" y="6588206"/>
            <a:ext cx="4332287" cy="65087"/>
            <a:chOff x="2859" y="4251"/>
            <a:chExt cx="2729" cy="41"/>
          </a:xfrm>
        </p:grpSpPr>
        <p:sp>
          <p:nvSpPr>
            <p:cNvPr id="13" name="Oval 12"/>
            <p:cNvSpPr>
              <a:spLocks noChangeArrowheads="1"/>
            </p:cNvSpPr>
            <p:nvPr/>
          </p:nvSpPr>
          <p:spPr bwMode="auto">
            <a:xfrm>
              <a:off x="285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Oval 13"/>
            <p:cNvSpPr>
              <a:spLocks noChangeArrowheads="1"/>
            </p:cNvSpPr>
            <p:nvPr/>
          </p:nvSpPr>
          <p:spPr bwMode="auto">
            <a:xfrm>
              <a:off x="324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Oval 14"/>
            <p:cNvSpPr>
              <a:spLocks noChangeArrowheads="1"/>
            </p:cNvSpPr>
            <p:nvPr/>
          </p:nvSpPr>
          <p:spPr bwMode="auto">
            <a:xfrm>
              <a:off x="362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Oval 15"/>
            <p:cNvSpPr>
              <a:spLocks noChangeArrowheads="1"/>
            </p:cNvSpPr>
            <p:nvPr/>
          </p:nvSpPr>
          <p:spPr bwMode="auto">
            <a:xfrm>
              <a:off x="4011"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Oval 16"/>
            <p:cNvSpPr>
              <a:spLocks noChangeArrowheads="1"/>
            </p:cNvSpPr>
            <p:nvPr/>
          </p:nvSpPr>
          <p:spPr bwMode="auto">
            <a:xfrm>
              <a:off x="4395"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 name="Oval 17"/>
            <p:cNvSpPr>
              <a:spLocks noChangeArrowheads="1"/>
            </p:cNvSpPr>
            <p:nvPr/>
          </p:nvSpPr>
          <p:spPr bwMode="auto">
            <a:xfrm>
              <a:off x="477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 name="Oval 18"/>
            <p:cNvSpPr>
              <a:spLocks noChangeArrowheads="1"/>
            </p:cNvSpPr>
            <p:nvPr/>
          </p:nvSpPr>
          <p:spPr bwMode="auto">
            <a:xfrm>
              <a:off x="516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 name="Oval 19"/>
            <p:cNvSpPr>
              <a:spLocks noChangeArrowheads="1"/>
            </p:cNvSpPr>
            <p:nvPr/>
          </p:nvSpPr>
          <p:spPr bwMode="auto">
            <a:xfrm>
              <a:off x="554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1" name="Rectangle 12"/>
          <p:cNvSpPr>
            <a:spLocks noChangeArrowheads="1"/>
          </p:cNvSpPr>
          <p:nvPr/>
        </p:nvSpPr>
        <p:spPr bwMode="auto">
          <a:xfrm>
            <a:off x="762000" y="820150"/>
            <a:ext cx="457200" cy="7620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Oval 13"/>
          <p:cNvSpPr>
            <a:spLocks noChangeArrowheads="1"/>
          </p:cNvSpPr>
          <p:nvPr/>
        </p:nvSpPr>
        <p:spPr bwMode="auto">
          <a:xfrm>
            <a:off x="804863" y="175625"/>
            <a:ext cx="66675" cy="66675"/>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 name="Oval 14"/>
          <p:cNvSpPr>
            <a:spLocks noChangeArrowheads="1"/>
          </p:cNvSpPr>
          <p:nvPr/>
        </p:nvSpPr>
        <p:spPr bwMode="auto">
          <a:xfrm>
            <a:off x="804863" y="405812"/>
            <a:ext cx="66675" cy="65088"/>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 name="Oval 15"/>
          <p:cNvSpPr>
            <a:spLocks noChangeArrowheads="1"/>
          </p:cNvSpPr>
          <p:nvPr/>
        </p:nvSpPr>
        <p:spPr bwMode="auto">
          <a:xfrm>
            <a:off x="804863" y="632825"/>
            <a:ext cx="66675" cy="65087"/>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 name="Oval 18"/>
          <p:cNvSpPr>
            <a:spLocks noChangeArrowheads="1"/>
          </p:cNvSpPr>
          <p:nvPr/>
        </p:nvSpPr>
        <p:spPr bwMode="auto">
          <a:xfrm>
            <a:off x="13716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 name="Oval 19"/>
          <p:cNvSpPr>
            <a:spLocks noChangeArrowheads="1"/>
          </p:cNvSpPr>
          <p:nvPr/>
        </p:nvSpPr>
        <p:spPr bwMode="auto">
          <a:xfrm>
            <a:off x="16002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 name="Oval 20"/>
          <p:cNvSpPr>
            <a:spLocks noChangeArrowheads="1"/>
          </p:cNvSpPr>
          <p:nvPr/>
        </p:nvSpPr>
        <p:spPr bwMode="auto">
          <a:xfrm>
            <a:off x="18288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808137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851665" y="0"/>
            <a:ext cx="13043665" cy="6869430"/>
            <a:chOff x="-810687" y="5504"/>
            <a:chExt cx="13043665" cy="6869430"/>
          </a:xfrm>
        </p:grpSpPr>
        <p:sp>
          <p:nvSpPr>
            <p:cNvPr id="29" name="Rectangle 28"/>
            <p:cNvSpPr/>
            <p:nvPr/>
          </p:nvSpPr>
          <p:spPr>
            <a:xfrm>
              <a:off x="40978" y="5504"/>
              <a:ext cx="12192000" cy="6869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2">
              <a:extLst>
                <a:ext uri="{28A0092B-C50C-407E-A947-70E740481C1C}">
                  <a14:useLocalDpi xmlns:a14="http://schemas.microsoft.com/office/drawing/2010/main" val="0"/>
                </a:ext>
              </a:extLst>
            </a:blip>
            <a:srcRect l="-11771" t="26046" r="9440" b="-653"/>
            <a:stretch/>
          </p:blipFill>
          <p:spPr>
            <a:xfrm>
              <a:off x="-810687" y="87633"/>
              <a:ext cx="12638619" cy="6770367"/>
            </a:xfrm>
            <a:prstGeom prst="rect">
              <a:avLst/>
            </a:prstGeom>
          </p:spPr>
        </p:pic>
        <p:sp>
          <p:nvSpPr>
            <p:cNvPr id="31" name="Frame 30"/>
            <p:cNvSpPr/>
            <p:nvPr/>
          </p:nvSpPr>
          <p:spPr>
            <a:xfrm>
              <a:off x="579882" y="16934"/>
              <a:ext cx="11327130" cy="6858000"/>
            </a:xfrm>
            <a:prstGeom prst="frame">
              <a:avLst>
                <a:gd name="adj1" fmla="val 10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9810" name="Rectangle 2"/>
          <p:cNvSpPr>
            <a:spLocks noGrp="1" noChangeArrowheads="1"/>
          </p:cNvSpPr>
          <p:nvPr>
            <p:ph type="title" idx="4294967295"/>
          </p:nvPr>
        </p:nvSpPr>
        <p:spPr>
          <a:xfrm>
            <a:off x="1371600" y="365125"/>
            <a:ext cx="9982200" cy="1325563"/>
          </a:xfrm>
        </p:spPr>
        <p:txBody>
          <a:bodyPr/>
          <a:lstStyle/>
          <a:p>
            <a:r>
              <a:rPr lang="en-US" altLang="x-none" dirty="0"/>
              <a:t>The </a:t>
            </a:r>
            <a:r>
              <a:rPr lang="en-US" altLang="x-none" dirty="0" smtClean="0"/>
              <a:t>Routing Interconnection Model</a:t>
            </a:r>
            <a:endParaRPr lang="en-US" altLang="x-none" dirty="0"/>
          </a:p>
        </p:txBody>
      </p:sp>
      <p:sp>
        <p:nvSpPr>
          <p:cNvPr id="119811" name="Rectangle 3"/>
          <p:cNvSpPr>
            <a:spLocks noGrp="1" noChangeArrowheads="1"/>
          </p:cNvSpPr>
          <p:nvPr>
            <p:ph type="body" idx="4294967295"/>
          </p:nvPr>
        </p:nvSpPr>
        <p:spPr>
          <a:xfrm>
            <a:off x="1371600" y="1825625"/>
            <a:ext cx="9982200" cy="4351338"/>
          </a:xfrm>
        </p:spPr>
        <p:txBody>
          <a:bodyPr/>
          <a:lstStyle/>
          <a:p>
            <a:pPr marL="0" indent="0">
              <a:buNone/>
            </a:pPr>
            <a:r>
              <a:rPr lang="en-US" altLang="x-none" sz="2400" dirty="0" smtClean="0"/>
              <a:t>The route advertisement flow in this model is extremely simple:</a:t>
            </a:r>
            <a:endParaRPr lang="en-US" altLang="x-none" sz="2400" dirty="0"/>
          </a:p>
          <a:p>
            <a:pPr lvl="1"/>
            <a:r>
              <a:rPr lang="en-US" altLang="x-none" dirty="0" smtClean="0"/>
              <a:t>Routes learned from customers are re-advertised to other customers, peers and </a:t>
            </a:r>
            <a:r>
              <a:rPr lang="en-US" altLang="x-none" dirty="0" err="1" smtClean="0"/>
              <a:t>upstreams</a:t>
            </a:r>
            <a:endParaRPr lang="en-US" altLang="x-none" dirty="0" smtClean="0"/>
          </a:p>
          <a:p>
            <a:pPr lvl="1"/>
            <a:r>
              <a:rPr lang="en-US" altLang="x-none" dirty="0" smtClean="0"/>
              <a:t>Routes learned from Peers are re-advertised only to Customers</a:t>
            </a:r>
          </a:p>
          <a:p>
            <a:pPr lvl="1"/>
            <a:r>
              <a:rPr lang="en-US" altLang="x-none" dirty="0" smtClean="0"/>
              <a:t>Routes learned from </a:t>
            </a:r>
            <a:r>
              <a:rPr lang="en-US" altLang="x-none" dirty="0" err="1" smtClean="0"/>
              <a:t>upstreams</a:t>
            </a:r>
            <a:r>
              <a:rPr lang="en-US" altLang="x-none" dirty="0" smtClean="0"/>
              <a:t> are re-advertised only to Customers</a:t>
            </a:r>
          </a:p>
        </p:txBody>
      </p:sp>
      <p:sp>
        <p:nvSpPr>
          <p:cNvPr id="11" name="Rectangle 2"/>
          <p:cNvSpPr>
            <a:spLocks noChangeArrowheads="1"/>
          </p:cNvSpPr>
          <p:nvPr/>
        </p:nvSpPr>
        <p:spPr bwMode="auto">
          <a:xfrm>
            <a:off x="695227" y="6470731"/>
            <a:ext cx="3505200" cy="227012"/>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 name="Group 11"/>
          <p:cNvGrpSpPr>
            <a:grpSpLocks/>
          </p:cNvGrpSpPr>
          <p:nvPr/>
        </p:nvGrpSpPr>
        <p:grpSpPr bwMode="auto">
          <a:xfrm>
            <a:off x="4548090" y="6588206"/>
            <a:ext cx="4332287" cy="65087"/>
            <a:chOff x="2859" y="4251"/>
            <a:chExt cx="2729" cy="41"/>
          </a:xfrm>
        </p:grpSpPr>
        <p:sp>
          <p:nvSpPr>
            <p:cNvPr id="13" name="Oval 12"/>
            <p:cNvSpPr>
              <a:spLocks noChangeArrowheads="1"/>
            </p:cNvSpPr>
            <p:nvPr/>
          </p:nvSpPr>
          <p:spPr bwMode="auto">
            <a:xfrm>
              <a:off x="285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Oval 13"/>
            <p:cNvSpPr>
              <a:spLocks noChangeArrowheads="1"/>
            </p:cNvSpPr>
            <p:nvPr/>
          </p:nvSpPr>
          <p:spPr bwMode="auto">
            <a:xfrm>
              <a:off x="324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Oval 14"/>
            <p:cNvSpPr>
              <a:spLocks noChangeArrowheads="1"/>
            </p:cNvSpPr>
            <p:nvPr/>
          </p:nvSpPr>
          <p:spPr bwMode="auto">
            <a:xfrm>
              <a:off x="362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Oval 15"/>
            <p:cNvSpPr>
              <a:spLocks noChangeArrowheads="1"/>
            </p:cNvSpPr>
            <p:nvPr/>
          </p:nvSpPr>
          <p:spPr bwMode="auto">
            <a:xfrm>
              <a:off x="4011"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Oval 16"/>
            <p:cNvSpPr>
              <a:spLocks noChangeArrowheads="1"/>
            </p:cNvSpPr>
            <p:nvPr/>
          </p:nvSpPr>
          <p:spPr bwMode="auto">
            <a:xfrm>
              <a:off x="4395"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 name="Oval 17"/>
            <p:cNvSpPr>
              <a:spLocks noChangeArrowheads="1"/>
            </p:cNvSpPr>
            <p:nvPr/>
          </p:nvSpPr>
          <p:spPr bwMode="auto">
            <a:xfrm>
              <a:off x="477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 name="Oval 18"/>
            <p:cNvSpPr>
              <a:spLocks noChangeArrowheads="1"/>
            </p:cNvSpPr>
            <p:nvPr/>
          </p:nvSpPr>
          <p:spPr bwMode="auto">
            <a:xfrm>
              <a:off x="516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 name="Oval 19"/>
            <p:cNvSpPr>
              <a:spLocks noChangeArrowheads="1"/>
            </p:cNvSpPr>
            <p:nvPr/>
          </p:nvSpPr>
          <p:spPr bwMode="auto">
            <a:xfrm>
              <a:off x="554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1" name="Rectangle 12"/>
          <p:cNvSpPr>
            <a:spLocks noChangeArrowheads="1"/>
          </p:cNvSpPr>
          <p:nvPr/>
        </p:nvSpPr>
        <p:spPr bwMode="auto">
          <a:xfrm>
            <a:off x="762000" y="820150"/>
            <a:ext cx="457200" cy="7620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Oval 13"/>
          <p:cNvSpPr>
            <a:spLocks noChangeArrowheads="1"/>
          </p:cNvSpPr>
          <p:nvPr/>
        </p:nvSpPr>
        <p:spPr bwMode="auto">
          <a:xfrm>
            <a:off x="804863" y="175625"/>
            <a:ext cx="66675" cy="66675"/>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 name="Oval 14"/>
          <p:cNvSpPr>
            <a:spLocks noChangeArrowheads="1"/>
          </p:cNvSpPr>
          <p:nvPr/>
        </p:nvSpPr>
        <p:spPr bwMode="auto">
          <a:xfrm>
            <a:off x="804863" y="405812"/>
            <a:ext cx="66675" cy="65088"/>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 name="Oval 15"/>
          <p:cNvSpPr>
            <a:spLocks noChangeArrowheads="1"/>
          </p:cNvSpPr>
          <p:nvPr/>
        </p:nvSpPr>
        <p:spPr bwMode="auto">
          <a:xfrm>
            <a:off x="804863" y="632825"/>
            <a:ext cx="66675" cy="65087"/>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 name="Oval 18"/>
          <p:cNvSpPr>
            <a:spLocks noChangeArrowheads="1"/>
          </p:cNvSpPr>
          <p:nvPr/>
        </p:nvSpPr>
        <p:spPr bwMode="auto">
          <a:xfrm>
            <a:off x="13716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 name="Oval 19"/>
          <p:cNvSpPr>
            <a:spLocks noChangeArrowheads="1"/>
          </p:cNvSpPr>
          <p:nvPr/>
        </p:nvSpPr>
        <p:spPr bwMode="auto">
          <a:xfrm>
            <a:off x="16002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 name="Oval 20"/>
          <p:cNvSpPr>
            <a:spLocks noChangeArrowheads="1"/>
          </p:cNvSpPr>
          <p:nvPr/>
        </p:nvSpPr>
        <p:spPr bwMode="auto">
          <a:xfrm>
            <a:off x="18288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564869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861489" y="5504"/>
            <a:ext cx="13043665" cy="6869430"/>
            <a:chOff x="-810687" y="5504"/>
            <a:chExt cx="13043665" cy="6869430"/>
          </a:xfrm>
        </p:grpSpPr>
        <p:sp>
          <p:nvSpPr>
            <p:cNvPr id="22" name="Rectangle 21"/>
            <p:cNvSpPr/>
            <p:nvPr/>
          </p:nvSpPr>
          <p:spPr>
            <a:xfrm>
              <a:off x="40978" y="5504"/>
              <a:ext cx="12192000" cy="6869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l="-11771" t="26046" r="9440" b="-653"/>
            <a:stretch/>
          </p:blipFill>
          <p:spPr>
            <a:xfrm>
              <a:off x="-810687" y="87633"/>
              <a:ext cx="12638619" cy="6770367"/>
            </a:xfrm>
            <a:prstGeom prst="rect">
              <a:avLst/>
            </a:prstGeom>
          </p:spPr>
        </p:pic>
        <p:sp>
          <p:nvSpPr>
            <p:cNvPr id="24" name="Frame 23"/>
            <p:cNvSpPr/>
            <p:nvPr/>
          </p:nvSpPr>
          <p:spPr>
            <a:xfrm>
              <a:off x="579882" y="16934"/>
              <a:ext cx="11327130" cy="6858000"/>
            </a:xfrm>
            <a:prstGeom prst="frame">
              <a:avLst>
                <a:gd name="adj1" fmla="val 10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1858" name="Rectangle 2"/>
          <p:cNvSpPr>
            <a:spLocks noGrp="1" noChangeArrowheads="1"/>
          </p:cNvSpPr>
          <p:nvPr>
            <p:ph type="title" idx="4294967295"/>
          </p:nvPr>
        </p:nvSpPr>
        <p:spPr>
          <a:xfrm>
            <a:off x="1371600" y="365125"/>
            <a:ext cx="9982200" cy="1325563"/>
          </a:xfrm>
        </p:spPr>
        <p:txBody>
          <a:bodyPr/>
          <a:lstStyle/>
          <a:p>
            <a:r>
              <a:rPr lang="en-US" altLang="x-none" dirty="0" smtClean="0"/>
              <a:t>Negotiated Relationships</a:t>
            </a:r>
            <a:endParaRPr lang="en-US" altLang="x-none" dirty="0"/>
          </a:p>
        </p:txBody>
      </p:sp>
      <p:sp>
        <p:nvSpPr>
          <p:cNvPr id="121859" name="Rectangle 3"/>
          <p:cNvSpPr>
            <a:spLocks noGrp="1" noChangeArrowheads="1"/>
          </p:cNvSpPr>
          <p:nvPr>
            <p:ph type="body" idx="4294967295"/>
          </p:nvPr>
        </p:nvSpPr>
        <p:spPr>
          <a:xfrm>
            <a:off x="1371600" y="1825625"/>
            <a:ext cx="9982200" cy="4351338"/>
          </a:xfrm>
        </p:spPr>
        <p:txBody>
          <a:bodyPr/>
          <a:lstStyle/>
          <a:p>
            <a:r>
              <a:rPr lang="en-US" altLang="x-none" dirty="0" smtClean="0"/>
              <a:t>Every ISP interconnection is either a relationship </a:t>
            </a:r>
            <a:r>
              <a:rPr lang="en-US" altLang="x-none" dirty="0"/>
              <a:t>of provider/ customer or SKA </a:t>
            </a:r>
            <a:r>
              <a:rPr lang="en-US" altLang="x-none" dirty="0" smtClean="0"/>
              <a:t>peer</a:t>
            </a:r>
          </a:p>
          <a:p>
            <a:r>
              <a:rPr lang="en-US" altLang="x-none" dirty="0" smtClean="0"/>
              <a:t>It’s up to the parties to reach an agreement between themselves</a:t>
            </a:r>
          </a:p>
          <a:p>
            <a:r>
              <a:rPr lang="en-US" altLang="x-none" dirty="0" smtClean="0"/>
              <a:t>There are no fixed rules, so its possible to see interconnection as a market in its own right</a:t>
            </a:r>
          </a:p>
          <a:p>
            <a:pPr lvl="1"/>
            <a:r>
              <a:rPr lang="en-US" altLang="x-none" dirty="0" smtClean="0"/>
              <a:t>But there are informal “guidelines”</a:t>
            </a:r>
          </a:p>
        </p:txBody>
      </p:sp>
      <p:sp>
        <p:nvSpPr>
          <p:cNvPr id="4" name="Rectangle 2"/>
          <p:cNvSpPr>
            <a:spLocks noChangeArrowheads="1"/>
          </p:cNvSpPr>
          <p:nvPr/>
        </p:nvSpPr>
        <p:spPr bwMode="auto">
          <a:xfrm>
            <a:off x="695227" y="6470731"/>
            <a:ext cx="3505200" cy="227012"/>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5" name="Group 11"/>
          <p:cNvGrpSpPr>
            <a:grpSpLocks/>
          </p:cNvGrpSpPr>
          <p:nvPr/>
        </p:nvGrpSpPr>
        <p:grpSpPr bwMode="auto">
          <a:xfrm>
            <a:off x="4548090" y="6588206"/>
            <a:ext cx="4332287" cy="65087"/>
            <a:chOff x="2859" y="4251"/>
            <a:chExt cx="2729" cy="41"/>
          </a:xfrm>
        </p:grpSpPr>
        <p:sp>
          <p:nvSpPr>
            <p:cNvPr id="6" name="Oval 5"/>
            <p:cNvSpPr>
              <a:spLocks noChangeArrowheads="1"/>
            </p:cNvSpPr>
            <p:nvPr/>
          </p:nvSpPr>
          <p:spPr bwMode="auto">
            <a:xfrm>
              <a:off x="285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Oval 6"/>
            <p:cNvSpPr>
              <a:spLocks noChangeArrowheads="1"/>
            </p:cNvSpPr>
            <p:nvPr/>
          </p:nvSpPr>
          <p:spPr bwMode="auto">
            <a:xfrm>
              <a:off x="324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 name="Oval 7"/>
            <p:cNvSpPr>
              <a:spLocks noChangeArrowheads="1"/>
            </p:cNvSpPr>
            <p:nvPr/>
          </p:nvSpPr>
          <p:spPr bwMode="auto">
            <a:xfrm>
              <a:off x="362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 name="Oval 8"/>
            <p:cNvSpPr>
              <a:spLocks noChangeArrowheads="1"/>
            </p:cNvSpPr>
            <p:nvPr/>
          </p:nvSpPr>
          <p:spPr bwMode="auto">
            <a:xfrm>
              <a:off x="4011"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Oval 9"/>
            <p:cNvSpPr>
              <a:spLocks noChangeArrowheads="1"/>
            </p:cNvSpPr>
            <p:nvPr/>
          </p:nvSpPr>
          <p:spPr bwMode="auto">
            <a:xfrm>
              <a:off x="4395"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Oval 10"/>
            <p:cNvSpPr>
              <a:spLocks noChangeArrowheads="1"/>
            </p:cNvSpPr>
            <p:nvPr/>
          </p:nvSpPr>
          <p:spPr bwMode="auto">
            <a:xfrm>
              <a:off x="477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Oval 11"/>
            <p:cNvSpPr>
              <a:spLocks noChangeArrowheads="1"/>
            </p:cNvSpPr>
            <p:nvPr/>
          </p:nvSpPr>
          <p:spPr bwMode="auto">
            <a:xfrm>
              <a:off x="516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Oval 12"/>
            <p:cNvSpPr>
              <a:spLocks noChangeArrowheads="1"/>
            </p:cNvSpPr>
            <p:nvPr/>
          </p:nvSpPr>
          <p:spPr bwMode="auto">
            <a:xfrm>
              <a:off x="554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4" name="Rectangle 12"/>
          <p:cNvSpPr>
            <a:spLocks noChangeArrowheads="1"/>
          </p:cNvSpPr>
          <p:nvPr/>
        </p:nvSpPr>
        <p:spPr bwMode="auto">
          <a:xfrm>
            <a:off x="762000" y="820150"/>
            <a:ext cx="457200" cy="7620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Oval 13"/>
          <p:cNvSpPr>
            <a:spLocks noChangeArrowheads="1"/>
          </p:cNvSpPr>
          <p:nvPr/>
        </p:nvSpPr>
        <p:spPr bwMode="auto">
          <a:xfrm>
            <a:off x="804863" y="175625"/>
            <a:ext cx="66675" cy="66675"/>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Oval 14"/>
          <p:cNvSpPr>
            <a:spLocks noChangeArrowheads="1"/>
          </p:cNvSpPr>
          <p:nvPr/>
        </p:nvSpPr>
        <p:spPr bwMode="auto">
          <a:xfrm>
            <a:off x="804863" y="405812"/>
            <a:ext cx="66675" cy="65088"/>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Oval 15"/>
          <p:cNvSpPr>
            <a:spLocks noChangeArrowheads="1"/>
          </p:cNvSpPr>
          <p:nvPr/>
        </p:nvSpPr>
        <p:spPr bwMode="auto">
          <a:xfrm>
            <a:off x="804863" y="632825"/>
            <a:ext cx="66675" cy="65087"/>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 name="Oval 18"/>
          <p:cNvSpPr>
            <a:spLocks noChangeArrowheads="1"/>
          </p:cNvSpPr>
          <p:nvPr/>
        </p:nvSpPr>
        <p:spPr bwMode="auto">
          <a:xfrm>
            <a:off x="13716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 name="Oval 19"/>
          <p:cNvSpPr>
            <a:spLocks noChangeArrowheads="1"/>
          </p:cNvSpPr>
          <p:nvPr/>
        </p:nvSpPr>
        <p:spPr bwMode="auto">
          <a:xfrm>
            <a:off x="16002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 name="Oval 20"/>
          <p:cNvSpPr>
            <a:spLocks noChangeArrowheads="1"/>
          </p:cNvSpPr>
          <p:nvPr/>
        </p:nvSpPr>
        <p:spPr bwMode="auto">
          <a:xfrm>
            <a:off x="18288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604337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roll back the clock to 1998</a:t>
            </a:r>
            <a:endParaRPr lang="en-US" dirty="0"/>
          </a:p>
        </p:txBody>
      </p:sp>
      <p:sp>
        <p:nvSpPr>
          <p:cNvPr id="3" name="Content Placeholder 2"/>
          <p:cNvSpPr>
            <a:spLocks noGrp="1"/>
          </p:cNvSpPr>
          <p:nvPr>
            <p:ph idx="1"/>
          </p:nvPr>
        </p:nvSpPr>
        <p:spPr/>
        <p:txBody>
          <a:bodyPr/>
          <a:lstStyle/>
          <a:p>
            <a:pPr marL="0" indent="0">
              <a:buNone/>
            </a:pPr>
            <a:r>
              <a:rPr lang="en-US" dirty="0" smtClean="0"/>
              <a:t>And look at what was being said about </a:t>
            </a:r>
            <a:r>
              <a:rPr lang="en-US" dirty="0" smtClean="0"/>
              <a:t>interconnection, peering and exchanges 20 years ago</a:t>
            </a:r>
            <a:endParaRPr lang="en-US" dirty="0"/>
          </a:p>
        </p:txBody>
      </p:sp>
    </p:spTree>
    <p:extLst>
      <p:ext uri="{BB962C8B-B14F-4D97-AF65-F5344CB8AC3E}">
        <p14:creationId xmlns:p14="http://schemas.microsoft.com/office/powerpoint/2010/main" val="18042083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61489" y="5504"/>
            <a:ext cx="13043665" cy="6869430"/>
            <a:chOff x="-810687" y="5504"/>
            <a:chExt cx="13043665" cy="6869430"/>
          </a:xfrm>
        </p:grpSpPr>
        <p:sp>
          <p:nvSpPr>
            <p:cNvPr id="18" name="Rectangle 17"/>
            <p:cNvSpPr/>
            <p:nvPr/>
          </p:nvSpPr>
          <p:spPr>
            <a:xfrm>
              <a:off x="40978" y="5504"/>
              <a:ext cx="12192000" cy="6869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11771" t="26046" r="9440" b="-653"/>
            <a:stretch/>
          </p:blipFill>
          <p:spPr>
            <a:xfrm>
              <a:off x="-810687" y="87633"/>
              <a:ext cx="12638619" cy="6770367"/>
            </a:xfrm>
            <a:prstGeom prst="rect">
              <a:avLst/>
            </a:prstGeom>
          </p:spPr>
        </p:pic>
        <p:sp>
          <p:nvSpPr>
            <p:cNvPr id="20" name="Frame 19"/>
            <p:cNvSpPr/>
            <p:nvPr/>
          </p:nvSpPr>
          <p:spPr>
            <a:xfrm>
              <a:off x="579882" y="16934"/>
              <a:ext cx="11327130" cy="6858000"/>
            </a:xfrm>
            <a:prstGeom prst="frame">
              <a:avLst>
                <a:gd name="adj1" fmla="val 10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770"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71"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72" name="Rectangle 4"/>
          <p:cNvSpPr>
            <a:spLocks noGrp="1" noChangeArrowheads="1"/>
          </p:cNvSpPr>
          <p:nvPr>
            <p:ph type="title"/>
          </p:nvPr>
        </p:nvSpPr>
        <p:spPr>
          <a:xfrm>
            <a:off x="1410442" y="365125"/>
            <a:ext cx="9943358" cy="1325563"/>
          </a:xfrm>
        </p:spPr>
        <p:txBody>
          <a:bodyPr/>
          <a:lstStyle/>
          <a:p>
            <a:r>
              <a:rPr lang="en-US" altLang="x-none" dirty="0" smtClean="0"/>
              <a:t>Universal Peering is a poor strategy</a:t>
            </a:r>
            <a:endParaRPr lang="en-US" altLang="x-none" dirty="0"/>
          </a:p>
        </p:txBody>
      </p:sp>
      <p:sp>
        <p:nvSpPr>
          <p:cNvPr id="32773" name="Rectangle 5"/>
          <p:cNvSpPr>
            <a:spLocks noGrp="1" noChangeArrowheads="1"/>
          </p:cNvSpPr>
          <p:nvPr>
            <p:ph type="body" idx="1"/>
          </p:nvPr>
        </p:nvSpPr>
        <p:spPr>
          <a:xfrm>
            <a:off x="1410442" y="1825625"/>
            <a:ext cx="9943358" cy="4351338"/>
          </a:xfrm>
        </p:spPr>
        <p:txBody>
          <a:bodyPr/>
          <a:lstStyle/>
          <a:p>
            <a:r>
              <a:rPr lang="en-US" altLang="x-none" dirty="0" smtClean="0"/>
              <a:t>Unless you have nothing to lose!</a:t>
            </a:r>
          </a:p>
          <a:p>
            <a:r>
              <a:rPr lang="en-US" altLang="x-none" dirty="0" smtClean="0"/>
              <a:t>Risks</a:t>
            </a:r>
          </a:p>
          <a:p>
            <a:pPr lvl="1"/>
            <a:r>
              <a:rPr lang="en-US" altLang="x-none" i="1" dirty="0" smtClean="0"/>
              <a:t>Leverage</a:t>
            </a:r>
            <a:r>
              <a:rPr lang="en-US" altLang="x-none" dirty="0" smtClean="0"/>
              <a:t> where a smaller ISP can leverage the network base of a larger ISP without paying</a:t>
            </a:r>
          </a:p>
          <a:p>
            <a:pPr lvl="1"/>
            <a:r>
              <a:rPr lang="en-US" altLang="x-none" dirty="0" smtClean="0"/>
              <a:t>Disincentive to invest when others can on-sell the network service without incurring the cost of service provision</a:t>
            </a:r>
          </a:p>
          <a:p>
            <a:pPr lvl="1"/>
            <a:endParaRPr lang="en-US" altLang="x-none" dirty="0" smtClean="0"/>
          </a:p>
          <a:p>
            <a:r>
              <a:rPr lang="en-US" altLang="x-none" dirty="0" smtClean="0"/>
              <a:t>Both parties have to perceive equal benefit in order to peer</a:t>
            </a:r>
          </a:p>
          <a:p>
            <a:pPr lvl="1"/>
            <a:r>
              <a:rPr lang="en-US" altLang="x-none" dirty="0" smtClean="0"/>
              <a:t>If unequal parties are forced to peer the larger party is placed at a commercial disadvantage</a:t>
            </a:r>
            <a:endParaRPr lang="en-US" altLang="x-none" dirty="0"/>
          </a:p>
        </p:txBody>
      </p:sp>
      <p:sp>
        <p:nvSpPr>
          <p:cNvPr id="10" name="Rectangle 2"/>
          <p:cNvSpPr>
            <a:spLocks noChangeArrowheads="1"/>
          </p:cNvSpPr>
          <p:nvPr/>
        </p:nvSpPr>
        <p:spPr bwMode="auto">
          <a:xfrm>
            <a:off x="695227" y="6470731"/>
            <a:ext cx="3505200" cy="227012"/>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 name="Group 11"/>
          <p:cNvGrpSpPr>
            <a:grpSpLocks/>
          </p:cNvGrpSpPr>
          <p:nvPr/>
        </p:nvGrpSpPr>
        <p:grpSpPr bwMode="auto">
          <a:xfrm>
            <a:off x="4548090" y="6588206"/>
            <a:ext cx="4332287" cy="65087"/>
            <a:chOff x="2859" y="4251"/>
            <a:chExt cx="2729" cy="41"/>
          </a:xfrm>
        </p:grpSpPr>
        <p:sp>
          <p:nvSpPr>
            <p:cNvPr id="12" name="Oval 11"/>
            <p:cNvSpPr>
              <a:spLocks noChangeArrowheads="1"/>
            </p:cNvSpPr>
            <p:nvPr/>
          </p:nvSpPr>
          <p:spPr bwMode="auto">
            <a:xfrm>
              <a:off x="285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Oval 12"/>
            <p:cNvSpPr>
              <a:spLocks noChangeArrowheads="1"/>
            </p:cNvSpPr>
            <p:nvPr/>
          </p:nvSpPr>
          <p:spPr bwMode="auto">
            <a:xfrm>
              <a:off x="324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Oval 13"/>
            <p:cNvSpPr>
              <a:spLocks noChangeArrowheads="1"/>
            </p:cNvSpPr>
            <p:nvPr/>
          </p:nvSpPr>
          <p:spPr bwMode="auto">
            <a:xfrm>
              <a:off x="362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Oval 14"/>
            <p:cNvSpPr>
              <a:spLocks noChangeArrowheads="1"/>
            </p:cNvSpPr>
            <p:nvPr/>
          </p:nvSpPr>
          <p:spPr bwMode="auto">
            <a:xfrm>
              <a:off x="4011"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Oval 15"/>
            <p:cNvSpPr>
              <a:spLocks noChangeArrowheads="1"/>
            </p:cNvSpPr>
            <p:nvPr/>
          </p:nvSpPr>
          <p:spPr bwMode="auto">
            <a:xfrm>
              <a:off x="4395"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 name="Oval 20"/>
            <p:cNvSpPr>
              <a:spLocks noChangeArrowheads="1"/>
            </p:cNvSpPr>
            <p:nvPr/>
          </p:nvSpPr>
          <p:spPr bwMode="auto">
            <a:xfrm>
              <a:off x="477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Oval 21"/>
            <p:cNvSpPr>
              <a:spLocks noChangeArrowheads="1"/>
            </p:cNvSpPr>
            <p:nvPr/>
          </p:nvSpPr>
          <p:spPr bwMode="auto">
            <a:xfrm>
              <a:off x="516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 name="Oval 22"/>
            <p:cNvSpPr>
              <a:spLocks noChangeArrowheads="1"/>
            </p:cNvSpPr>
            <p:nvPr/>
          </p:nvSpPr>
          <p:spPr bwMode="auto">
            <a:xfrm>
              <a:off x="554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4" name="Rectangle 12"/>
          <p:cNvSpPr>
            <a:spLocks noChangeArrowheads="1"/>
          </p:cNvSpPr>
          <p:nvPr/>
        </p:nvSpPr>
        <p:spPr bwMode="auto">
          <a:xfrm>
            <a:off x="762000" y="820150"/>
            <a:ext cx="457200" cy="7620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 name="Oval 13"/>
          <p:cNvSpPr>
            <a:spLocks noChangeArrowheads="1"/>
          </p:cNvSpPr>
          <p:nvPr/>
        </p:nvSpPr>
        <p:spPr bwMode="auto">
          <a:xfrm>
            <a:off x="804863" y="175625"/>
            <a:ext cx="66675" cy="66675"/>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 name="Oval 14"/>
          <p:cNvSpPr>
            <a:spLocks noChangeArrowheads="1"/>
          </p:cNvSpPr>
          <p:nvPr/>
        </p:nvSpPr>
        <p:spPr bwMode="auto">
          <a:xfrm>
            <a:off x="804863" y="405812"/>
            <a:ext cx="66675" cy="65088"/>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 name="Oval 15"/>
          <p:cNvSpPr>
            <a:spLocks noChangeArrowheads="1"/>
          </p:cNvSpPr>
          <p:nvPr/>
        </p:nvSpPr>
        <p:spPr bwMode="auto">
          <a:xfrm>
            <a:off x="804863" y="632825"/>
            <a:ext cx="66675" cy="65087"/>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 name="Oval 18"/>
          <p:cNvSpPr>
            <a:spLocks noChangeArrowheads="1"/>
          </p:cNvSpPr>
          <p:nvPr/>
        </p:nvSpPr>
        <p:spPr bwMode="auto">
          <a:xfrm>
            <a:off x="13716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 name="Oval 19"/>
          <p:cNvSpPr>
            <a:spLocks noChangeArrowheads="1"/>
          </p:cNvSpPr>
          <p:nvPr/>
        </p:nvSpPr>
        <p:spPr bwMode="auto">
          <a:xfrm>
            <a:off x="16002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 name="Oval 20"/>
          <p:cNvSpPr>
            <a:spLocks noChangeArrowheads="1"/>
          </p:cNvSpPr>
          <p:nvPr/>
        </p:nvSpPr>
        <p:spPr bwMode="auto">
          <a:xfrm>
            <a:off x="18288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10434750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51665" y="0"/>
            <a:ext cx="13043665" cy="6869430"/>
            <a:chOff x="-861489" y="5504"/>
            <a:chExt cx="13043665" cy="6869430"/>
          </a:xfrm>
        </p:grpSpPr>
        <p:grpSp>
          <p:nvGrpSpPr>
            <p:cNvPr id="21" name="Group 20"/>
            <p:cNvGrpSpPr/>
            <p:nvPr/>
          </p:nvGrpSpPr>
          <p:grpSpPr>
            <a:xfrm>
              <a:off x="-861489" y="5504"/>
              <a:ext cx="13043665" cy="6869430"/>
              <a:chOff x="-810687" y="5504"/>
              <a:chExt cx="13043665" cy="6869430"/>
            </a:xfrm>
          </p:grpSpPr>
          <p:sp>
            <p:nvSpPr>
              <p:cNvPr id="22" name="Rectangle 21"/>
              <p:cNvSpPr/>
              <p:nvPr/>
            </p:nvSpPr>
            <p:spPr>
              <a:xfrm>
                <a:off x="40978" y="5504"/>
                <a:ext cx="12192000" cy="6869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l="-11771" t="26046" r="9440" b="-653"/>
              <a:stretch/>
            </p:blipFill>
            <p:spPr>
              <a:xfrm>
                <a:off x="-810687" y="87633"/>
                <a:ext cx="12638619" cy="6770367"/>
              </a:xfrm>
              <a:prstGeom prst="rect">
                <a:avLst/>
              </a:prstGeom>
            </p:spPr>
          </p:pic>
          <p:sp>
            <p:nvSpPr>
              <p:cNvPr id="24" name="Frame 23"/>
              <p:cNvSpPr/>
              <p:nvPr/>
            </p:nvSpPr>
            <p:spPr>
              <a:xfrm>
                <a:off x="579882" y="16934"/>
                <a:ext cx="11327130" cy="6858000"/>
              </a:xfrm>
              <a:prstGeom prst="frame">
                <a:avLst>
                  <a:gd name="adj1" fmla="val 10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Rectangle 2"/>
            <p:cNvSpPr>
              <a:spLocks noChangeArrowheads="1"/>
            </p:cNvSpPr>
            <p:nvPr/>
          </p:nvSpPr>
          <p:spPr bwMode="auto">
            <a:xfrm>
              <a:off x="695227" y="6470731"/>
              <a:ext cx="3505200" cy="227012"/>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5" name="Group 11"/>
            <p:cNvGrpSpPr>
              <a:grpSpLocks/>
            </p:cNvGrpSpPr>
            <p:nvPr/>
          </p:nvGrpSpPr>
          <p:grpSpPr bwMode="auto">
            <a:xfrm>
              <a:off x="4548090" y="6588206"/>
              <a:ext cx="4332287" cy="65087"/>
              <a:chOff x="2859" y="4251"/>
              <a:chExt cx="2729" cy="41"/>
            </a:xfrm>
          </p:grpSpPr>
          <p:sp>
            <p:nvSpPr>
              <p:cNvPr id="6" name="Oval 5"/>
              <p:cNvSpPr>
                <a:spLocks noChangeArrowheads="1"/>
              </p:cNvSpPr>
              <p:nvPr/>
            </p:nvSpPr>
            <p:spPr bwMode="auto">
              <a:xfrm>
                <a:off x="285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Oval 6"/>
              <p:cNvSpPr>
                <a:spLocks noChangeArrowheads="1"/>
              </p:cNvSpPr>
              <p:nvPr/>
            </p:nvSpPr>
            <p:spPr bwMode="auto">
              <a:xfrm>
                <a:off x="324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 name="Oval 7"/>
              <p:cNvSpPr>
                <a:spLocks noChangeArrowheads="1"/>
              </p:cNvSpPr>
              <p:nvPr/>
            </p:nvSpPr>
            <p:spPr bwMode="auto">
              <a:xfrm>
                <a:off x="362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 name="Oval 8"/>
              <p:cNvSpPr>
                <a:spLocks noChangeArrowheads="1"/>
              </p:cNvSpPr>
              <p:nvPr/>
            </p:nvSpPr>
            <p:spPr bwMode="auto">
              <a:xfrm>
                <a:off x="4011"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Oval 9"/>
              <p:cNvSpPr>
                <a:spLocks noChangeArrowheads="1"/>
              </p:cNvSpPr>
              <p:nvPr/>
            </p:nvSpPr>
            <p:spPr bwMode="auto">
              <a:xfrm>
                <a:off x="4395"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Oval 10"/>
              <p:cNvSpPr>
                <a:spLocks noChangeArrowheads="1"/>
              </p:cNvSpPr>
              <p:nvPr/>
            </p:nvSpPr>
            <p:spPr bwMode="auto">
              <a:xfrm>
                <a:off x="477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Oval 11"/>
              <p:cNvSpPr>
                <a:spLocks noChangeArrowheads="1"/>
              </p:cNvSpPr>
              <p:nvPr/>
            </p:nvSpPr>
            <p:spPr bwMode="auto">
              <a:xfrm>
                <a:off x="516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Oval 12"/>
              <p:cNvSpPr>
                <a:spLocks noChangeArrowheads="1"/>
              </p:cNvSpPr>
              <p:nvPr/>
            </p:nvSpPr>
            <p:spPr bwMode="auto">
              <a:xfrm>
                <a:off x="554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4" name="Rectangle 12"/>
            <p:cNvSpPr>
              <a:spLocks noChangeArrowheads="1"/>
            </p:cNvSpPr>
            <p:nvPr/>
          </p:nvSpPr>
          <p:spPr bwMode="auto">
            <a:xfrm>
              <a:off x="762000" y="820150"/>
              <a:ext cx="457200" cy="7620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Oval 13"/>
            <p:cNvSpPr>
              <a:spLocks noChangeArrowheads="1"/>
            </p:cNvSpPr>
            <p:nvPr/>
          </p:nvSpPr>
          <p:spPr bwMode="auto">
            <a:xfrm>
              <a:off x="804863" y="175625"/>
              <a:ext cx="66675" cy="66675"/>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Oval 14"/>
            <p:cNvSpPr>
              <a:spLocks noChangeArrowheads="1"/>
            </p:cNvSpPr>
            <p:nvPr/>
          </p:nvSpPr>
          <p:spPr bwMode="auto">
            <a:xfrm>
              <a:off x="804863" y="405812"/>
              <a:ext cx="66675" cy="65088"/>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Oval 15"/>
            <p:cNvSpPr>
              <a:spLocks noChangeArrowheads="1"/>
            </p:cNvSpPr>
            <p:nvPr/>
          </p:nvSpPr>
          <p:spPr bwMode="auto">
            <a:xfrm>
              <a:off x="804863" y="632825"/>
              <a:ext cx="66675" cy="65087"/>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 name="Oval 18"/>
            <p:cNvSpPr>
              <a:spLocks noChangeArrowheads="1"/>
            </p:cNvSpPr>
            <p:nvPr/>
          </p:nvSpPr>
          <p:spPr bwMode="auto">
            <a:xfrm>
              <a:off x="13716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 name="Oval 19"/>
            <p:cNvSpPr>
              <a:spLocks noChangeArrowheads="1"/>
            </p:cNvSpPr>
            <p:nvPr/>
          </p:nvSpPr>
          <p:spPr bwMode="auto">
            <a:xfrm>
              <a:off x="16002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 name="Oval 20"/>
            <p:cNvSpPr>
              <a:spLocks noChangeArrowheads="1"/>
            </p:cNvSpPr>
            <p:nvPr/>
          </p:nvSpPr>
          <p:spPr bwMode="auto">
            <a:xfrm>
              <a:off x="18288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22882" name="Rectangle 2"/>
          <p:cNvSpPr>
            <a:spLocks noGrp="1" noChangeArrowheads="1"/>
          </p:cNvSpPr>
          <p:nvPr>
            <p:ph type="body" idx="4294967295"/>
          </p:nvPr>
        </p:nvSpPr>
        <p:spPr>
          <a:xfrm>
            <a:off x="1371600" y="2007909"/>
            <a:ext cx="9982200" cy="4169054"/>
          </a:xfrm>
        </p:spPr>
        <p:txBody>
          <a:bodyPr/>
          <a:lstStyle/>
          <a:p>
            <a:r>
              <a:rPr lang="en-US" altLang="x-none" dirty="0"/>
              <a:t>Every customer wants to be a peer</a:t>
            </a:r>
          </a:p>
          <a:p>
            <a:r>
              <a:rPr lang="en-US" altLang="x-none" dirty="0"/>
              <a:t>Every peer wants to be a provider</a:t>
            </a:r>
          </a:p>
          <a:p>
            <a:endParaRPr lang="en-US" altLang="x-none" dirty="0"/>
          </a:p>
          <a:p>
            <a:r>
              <a:rPr lang="en-US" altLang="x-none" dirty="0"/>
              <a:t>Bigger is better</a:t>
            </a:r>
          </a:p>
          <a:p>
            <a:pPr lvl="1"/>
            <a:r>
              <a:rPr lang="en-US" altLang="x-none" dirty="0"/>
              <a:t>ISPs that aggregate through mergers and takeovers can obtain access to a more advantaged position with respect to their peer ISPs</a:t>
            </a:r>
          </a:p>
        </p:txBody>
      </p:sp>
      <p:sp>
        <p:nvSpPr>
          <p:cNvPr id="122883" name="Rectangle 3"/>
          <p:cNvSpPr>
            <a:spLocks noGrp="1" noChangeArrowheads="1"/>
          </p:cNvSpPr>
          <p:nvPr>
            <p:ph type="title" idx="4294967295"/>
          </p:nvPr>
        </p:nvSpPr>
        <p:spPr>
          <a:xfrm>
            <a:off x="1447800" y="365125"/>
            <a:ext cx="9906000" cy="1325563"/>
          </a:xfrm>
        </p:spPr>
        <p:txBody>
          <a:bodyPr/>
          <a:lstStyle/>
          <a:p>
            <a:r>
              <a:rPr lang="en-US" altLang="x-none" dirty="0" smtClean="0"/>
              <a:t>Aggregation </a:t>
            </a:r>
            <a:r>
              <a:rPr lang="en-US" altLang="x-none" dirty="0"/>
              <a:t>W</a:t>
            </a:r>
            <a:r>
              <a:rPr lang="en-US" altLang="x-none" dirty="0" smtClean="0"/>
              <a:t>ins</a:t>
            </a:r>
            <a:endParaRPr lang="en-US" altLang="x-none" dirty="0"/>
          </a:p>
        </p:txBody>
      </p:sp>
    </p:spTree>
    <p:extLst>
      <p:ext uri="{BB962C8B-B14F-4D97-AF65-F5344CB8AC3E}">
        <p14:creationId xmlns:p14="http://schemas.microsoft.com/office/powerpoint/2010/main" val="290413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851665" y="0"/>
            <a:ext cx="13043665" cy="6869430"/>
            <a:chOff x="-861489" y="5504"/>
            <a:chExt cx="13043665" cy="6869430"/>
          </a:xfrm>
        </p:grpSpPr>
        <p:grpSp>
          <p:nvGrpSpPr>
            <p:cNvPr id="26" name="Group 25"/>
            <p:cNvGrpSpPr/>
            <p:nvPr/>
          </p:nvGrpSpPr>
          <p:grpSpPr>
            <a:xfrm>
              <a:off x="-861489" y="5504"/>
              <a:ext cx="13043665" cy="6869430"/>
              <a:chOff x="-810687" y="5504"/>
              <a:chExt cx="13043665" cy="6869430"/>
            </a:xfrm>
          </p:grpSpPr>
          <p:sp>
            <p:nvSpPr>
              <p:cNvPr id="44" name="Rectangle 43"/>
              <p:cNvSpPr/>
              <p:nvPr/>
            </p:nvSpPr>
            <p:spPr>
              <a:xfrm>
                <a:off x="40978" y="5504"/>
                <a:ext cx="12192000" cy="6869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rotWithShape="1">
              <a:blip r:embed="rId2">
                <a:extLst>
                  <a:ext uri="{28A0092B-C50C-407E-A947-70E740481C1C}">
                    <a14:useLocalDpi xmlns:a14="http://schemas.microsoft.com/office/drawing/2010/main" val="0"/>
                  </a:ext>
                </a:extLst>
              </a:blip>
              <a:srcRect l="-11771" t="26046" r="9440" b="-653"/>
              <a:stretch/>
            </p:blipFill>
            <p:spPr>
              <a:xfrm>
                <a:off x="-810687" y="87633"/>
                <a:ext cx="12638619" cy="6770367"/>
              </a:xfrm>
              <a:prstGeom prst="rect">
                <a:avLst/>
              </a:prstGeom>
            </p:spPr>
          </p:pic>
          <p:sp>
            <p:nvSpPr>
              <p:cNvPr id="46" name="Frame 45"/>
              <p:cNvSpPr/>
              <p:nvPr/>
            </p:nvSpPr>
            <p:spPr>
              <a:xfrm>
                <a:off x="579882" y="16934"/>
                <a:ext cx="11327130" cy="6858000"/>
              </a:xfrm>
              <a:prstGeom prst="frame">
                <a:avLst>
                  <a:gd name="adj1" fmla="val 10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7" name="Rectangle 2"/>
            <p:cNvSpPr>
              <a:spLocks noChangeArrowheads="1"/>
            </p:cNvSpPr>
            <p:nvPr/>
          </p:nvSpPr>
          <p:spPr bwMode="auto">
            <a:xfrm>
              <a:off x="695227" y="6470731"/>
              <a:ext cx="3505200" cy="227012"/>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8" name="Group 11"/>
            <p:cNvGrpSpPr>
              <a:grpSpLocks/>
            </p:cNvGrpSpPr>
            <p:nvPr/>
          </p:nvGrpSpPr>
          <p:grpSpPr bwMode="auto">
            <a:xfrm>
              <a:off x="4548090" y="6588206"/>
              <a:ext cx="4332287" cy="65087"/>
              <a:chOff x="2859" y="4251"/>
              <a:chExt cx="2729" cy="41"/>
            </a:xfrm>
          </p:grpSpPr>
          <p:sp>
            <p:nvSpPr>
              <p:cNvPr id="36" name="Oval 35"/>
              <p:cNvSpPr>
                <a:spLocks noChangeArrowheads="1"/>
              </p:cNvSpPr>
              <p:nvPr/>
            </p:nvSpPr>
            <p:spPr bwMode="auto">
              <a:xfrm>
                <a:off x="285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 name="Oval 36"/>
              <p:cNvSpPr>
                <a:spLocks noChangeArrowheads="1"/>
              </p:cNvSpPr>
              <p:nvPr/>
            </p:nvSpPr>
            <p:spPr bwMode="auto">
              <a:xfrm>
                <a:off x="324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 name="Oval 37"/>
              <p:cNvSpPr>
                <a:spLocks noChangeArrowheads="1"/>
              </p:cNvSpPr>
              <p:nvPr/>
            </p:nvSpPr>
            <p:spPr bwMode="auto">
              <a:xfrm>
                <a:off x="362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 name="Oval 38"/>
              <p:cNvSpPr>
                <a:spLocks noChangeArrowheads="1"/>
              </p:cNvSpPr>
              <p:nvPr/>
            </p:nvSpPr>
            <p:spPr bwMode="auto">
              <a:xfrm>
                <a:off x="4011"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 name="Oval 39"/>
              <p:cNvSpPr>
                <a:spLocks noChangeArrowheads="1"/>
              </p:cNvSpPr>
              <p:nvPr/>
            </p:nvSpPr>
            <p:spPr bwMode="auto">
              <a:xfrm>
                <a:off x="4395"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 name="Oval 40"/>
              <p:cNvSpPr>
                <a:spLocks noChangeArrowheads="1"/>
              </p:cNvSpPr>
              <p:nvPr/>
            </p:nvSpPr>
            <p:spPr bwMode="auto">
              <a:xfrm>
                <a:off x="477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2" name="Oval 41"/>
              <p:cNvSpPr>
                <a:spLocks noChangeArrowheads="1"/>
              </p:cNvSpPr>
              <p:nvPr/>
            </p:nvSpPr>
            <p:spPr bwMode="auto">
              <a:xfrm>
                <a:off x="516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 name="Oval 42"/>
              <p:cNvSpPr>
                <a:spLocks noChangeArrowheads="1"/>
              </p:cNvSpPr>
              <p:nvPr/>
            </p:nvSpPr>
            <p:spPr bwMode="auto">
              <a:xfrm>
                <a:off x="554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9" name="Rectangle 12"/>
            <p:cNvSpPr>
              <a:spLocks noChangeArrowheads="1"/>
            </p:cNvSpPr>
            <p:nvPr/>
          </p:nvSpPr>
          <p:spPr bwMode="auto">
            <a:xfrm>
              <a:off x="762000" y="820150"/>
              <a:ext cx="457200" cy="7620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 name="Oval 13"/>
            <p:cNvSpPr>
              <a:spLocks noChangeArrowheads="1"/>
            </p:cNvSpPr>
            <p:nvPr/>
          </p:nvSpPr>
          <p:spPr bwMode="auto">
            <a:xfrm>
              <a:off x="804863" y="175625"/>
              <a:ext cx="66675" cy="66675"/>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 name="Oval 14"/>
            <p:cNvSpPr>
              <a:spLocks noChangeArrowheads="1"/>
            </p:cNvSpPr>
            <p:nvPr/>
          </p:nvSpPr>
          <p:spPr bwMode="auto">
            <a:xfrm>
              <a:off x="804863" y="405812"/>
              <a:ext cx="66675" cy="65088"/>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 name="Oval 15"/>
            <p:cNvSpPr>
              <a:spLocks noChangeArrowheads="1"/>
            </p:cNvSpPr>
            <p:nvPr/>
          </p:nvSpPr>
          <p:spPr bwMode="auto">
            <a:xfrm>
              <a:off x="804863" y="632825"/>
              <a:ext cx="66675" cy="65087"/>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 name="Oval 18"/>
            <p:cNvSpPr>
              <a:spLocks noChangeArrowheads="1"/>
            </p:cNvSpPr>
            <p:nvPr/>
          </p:nvSpPr>
          <p:spPr bwMode="auto">
            <a:xfrm>
              <a:off x="13716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 name="Oval 19"/>
            <p:cNvSpPr>
              <a:spLocks noChangeArrowheads="1"/>
            </p:cNvSpPr>
            <p:nvPr/>
          </p:nvSpPr>
          <p:spPr bwMode="auto">
            <a:xfrm>
              <a:off x="16002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 name="Oval 20"/>
            <p:cNvSpPr>
              <a:spLocks noChangeArrowheads="1"/>
            </p:cNvSpPr>
            <p:nvPr/>
          </p:nvSpPr>
          <p:spPr bwMode="auto">
            <a:xfrm>
              <a:off x="18288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37890" name="Rectangle 2"/>
          <p:cNvSpPr>
            <a:spLocks noGrp="1" noChangeArrowheads="1"/>
          </p:cNvSpPr>
          <p:nvPr>
            <p:ph type="title" idx="4294967295"/>
          </p:nvPr>
        </p:nvSpPr>
        <p:spPr>
          <a:xfrm>
            <a:off x="1648124" y="400308"/>
            <a:ext cx="10515600" cy="1325563"/>
          </a:xfrm>
        </p:spPr>
        <p:txBody>
          <a:bodyPr/>
          <a:lstStyle/>
          <a:p>
            <a:r>
              <a:rPr lang="en-US" altLang="x-none" dirty="0"/>
              <a:t>The Internet - as we know it</a:t>
            </a:r>
          </a:p>
        </p:txBody>
      </p:sp>
      <p:sp>
        <p:nvSpPr>
          <p:cNvPr id="37891" name="Rectangle 3"/>
          <p:cNvSpPr>
            <a:spLocks noGrp="1" noChangeArrowheads="1"/>
          </p:cNvSpPr>
          <p:nvPr>
            <p:ph type="body" idx="4294967295"/>
          </p:nvPr>
        </p:nvSpPr>
        <p:spPr>
          <a:xfrm>
            <a:off x="2090844" y="2011126"/>
            <a:ext cx="8223250" cy="4114800"/>
          </a:xfrm>
        </p:spPr>
        <p:txBody>
          <a:bodyPr>
            <a:normAutofit/>
          </a:bodyPr>
          <a:lstStyle/>
          <a:p>
            <a:r>
              <a:rPr lang="en-US" altLang="x-none" sz="2400" dirty="0"/>
              <a:t>The competitive ISP industry tends to equilibrate on the lowest local cost structures</a:t>
            </a:r>
          </a:p>
          <a:p>
            <a:r>
              <a:rPr lang="en-US" altLang="x-none" sz="2400" dirty="0"/>
              <a:t>There are no objective criteria to identify who is the provider and who is the customer</a:t>
            </a:r>
          </a:p>
          <a:p>
            <a:r>
              <a:rPr lang="en-US" altLang="x-none" sz="2400" dirty="0" smtClean="0"/>
              <a:t>underlying </a:t>
            </a:r>
            <a:r>
              <a:rPr lang="en-US" altLang="x-none" sz="2400" dirty="0"/>
              <a:t>carriage tariffs shape Internet-based ‘locality’</a:t>
            </a:r>
          </a:p>
          <a:p>
            <a:r>
              <a:rPr lang="en-US" altLang="x-none" sz="2400" dirty="0"/>
              <a:t>Within each </a:t>
            </a:r>
            <a:r>
              <a:rPr lang="en-US" altLang="x-none" sz="2400" dirty="0" smtClean="0"/>
              <a:t>locality </a:t>
            </a:r>
            <a:r>
              <a:rPr lang="en-US" altLang="x-none" sz="2400" dirty="0"/>
              <a:t>ISPs tend to SKA peer - or not</a:t>
            </a:r>
          </a:p>
          <a:p>
            <a:pPr lvl="1"/>
            <a:r>
              <a:rPr lang="en-US" altLang="x-none" dirty="0"/>
              <a:t>bluff is a critical component of the peering game</a:t>
            </a:r>
          </a:p>
          <a:p>
            <a:r>
              <a:rPr lang="en-US" altLang="x-none" sz="2400" dirty="0"/>
              <a:t>Strict </a:t>
            </a:r>
            <a:r>
              <a:rPr lang="en-US" altLang="x-none" sz="2400" dirty="0" err="1"/>
              <a:t>tiering</a:t>
            </a:r>
            <a:r>
              <a:rPr lang="en-US" altLang="x-none" sz="2400" dirty="0"/>
              <a:t> blurs because of the confusion over value identification</a:t>
            </a:r>
          </a:p>
          <a:p>
            <a:pPr lvl="1"/>
            <a:r>
              <a:rPr lang="en-US" altLang="x-none" dirty="0"/>
              <a:t>is content of equal value to transit?</a:t>
            </a:r>
          </a:p>
        </p:txBody>
      </p:sp>
    </p:spTree>
    <p:extLst>
      <p:ext uri="{BB962C8B-B14F-4D97-AF65-F5344CB8AC3E}">
        <p14:creationId xmlns:p14="http://schemas.microsoft.com/office/powerpoint/2010/main" val="1429742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51665" y="0"/>
            <a:ext cx="13043665" cy="6869430"/>
            <a:chOff x="-861489" y="5504"/>
            <a:chExt cx="13043665" cy="6869430"/>
          </a:xfrm>
        </p:grpSpPr>
        <p:grpSp>
          <p:nvGrpSpPr>
            <p:cNvPr id="5" name="Group 4"/>
            <p:cNvGrpSpPr/>
            <p:nvPr/>
          </p:nvGrpSpPr>
          <p:grpSpPr>
            <a:xfrm>
              <a:off x="-861489" y="5504"/>
              <a:ext cx="13043665" cy="6869430"/>
              <a:chOff x="-810687" y="5504"/>
              <a:chExt cx="13043665" cy="6869430"/>
            </a:xfrm>
          </p:grpSpPr>
          <p:sp>
            <p:nvSpPr>
              <p:cNvPr id="23" name="Rectangle 22"/>
              <p:cNvSpPr/>
              <p:nvPr/>
            </p:nvSpPr>
            <p:spPr>
              <a:xfrm>
                <a:off x="40978" y="5504"/>
                <a:ext cx="12192000" cy="6869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rotWithShape="1">
              <a:blip r:embed="rId2">
                <a:extLst>
                  <a:ext uri="{28A0092B-C50C-407E-A947-70E740481C1C}">
                    <a14:useLocalDpi xmlns:a14="http://schemas.microsoft.com/office/drawing/2010/main" val="0"/>
                  </a:ext>
                </a:extLst>
              </a:blip>
              <a:srcRect l="-11771" t="26046" r="9440" b="-653"/>
              <a:stretch/>
            </p:blipFill>
            <p:spPr>
              <a:xfrm>
                <a:off x="-810687" y="87633"/>
                <a:ext cx="12638619" cy="6770367"/>
              </a:xfrm>
              <a:prstGeom prst="rect">
                <a:avLst/>
              </a:prstGeom>
            </p:spPr>
          </p:pic>
          <p:sp>
            <p:nvSpPr>
              <p:cNvPr id="25" name="Frame 24"/>
              <p:cNvSpPr/>
              <p:nvPr/>
            </p:nvSpPr>
            <p:spPr>
              <a:xfrm>
                <a:off x="579882" y="16934"/>
                <a:ext cx="11327130" cy="6858000"/>
              </a:xfrm>
              <a:prstGeom prst="frame">
                <a:avLst>
                  <a:gd name="adj1" fmla="val 10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Rectangle 2"/>
            <p:cNvSpPr>
              <a:spLocks noChangeArrowheads="1"/>
            </p:cNvSpPr>
            <p:nvPr/>
          </p:nvSpPr>
          <p:spPr bwMode="auto">
            <a:xfrm>
              <a:off x="695227" y="6470731"/>
              <a:ext cx="3505200" cy="227012"/>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7" name="Group 11"/>
            <p:cNvGrpSpPr>
              <a:grpSpLocks/>
            </p:cNvGrpSpPr>
            <p:nvPr/>
          </p:nvGrpSpPr>
          <p:grpSpPr bwMode="auto">
            <a:xfrm>
              <a:off x="4548090" y="6588206"/>
              <a:ext cx="4332287" cy="65087"/>
              <a:chOff x="2859" y="4251"/>
              <a:chExt cx="2729" cy="41"/>
            </a:xfrm>
          </p:grpSpPr>
          <p:sp>
            <p:nvSpPr>
              <p:cNvPr id="15" name="Oval 14"/>
              <p:cNvSpPr>
                <a:spLocks noChangeArrowheads="1"/>
              </p:cNvSpPr>
              <p:nvPr/>
            </p:nvSpPr>
            <p:spPr bwMode="auto">
              <a:xfrm>
                <a:off x="285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Oval 15"/>
              <p:cNvSpPr>
                <a:spLocks noChangeArrowheads="1"/>
              </p:cNvSpPr>
              <p:nvPr/>
            </p:nvSpPr>
            <p:spPr bwMode="auto">
              <a:xfrm>
                <a:off x="324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Oval 16"/>
              <p:cNvSpPr>
                <a:spLocks noChangeArrowheads="1"/>
              </p:cNvSpPr>
              <p:nvPr/>
            </p:nvSpPr>
            <p:spPr bwMode="auto">
              <a:xfrm>
                <a:off x="362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 name="Oval 17"/>
              <p:cNvSpPr>
                <a:spLocks noChangeArrowheads="1"/>
              </p:cNvSpPr>
              <p:nvPr/>
            </p:nvSpPr>
            <p:spPr bwMode="auto">
              <a:xfrm>
                <a:off x="4011"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 name="Oval 18"/>
              <p:cNvSpPr>
                <a:spLocks noChangeArrowheads="1"/>
              </p:cNvSpPr>
              <p:nvPr/>
            </p:nvSpPr>
            <p:spPr bwMode="auto">
              <a:xfrm>
                <a:off x="4395"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 name="Oval 19"/>
              <p:cNvSpPr>
                <a:spLocks noChangeArrowheads="1"/>
              </p:cNvSpPr>
              <p:nvPr/>
            </p:nvSpPr>
            <p:spPr bwMode="auto">
              <a:xfrm>
                <a:off x="477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 name="Oval 20"/>
              <p:cNvSpPr>
                <a:spLocks noChangeArrowheads="1"/>
              </p:cNvSpPr>
              <p:nvPr/>
            </p:nvSpPr>
            <p:spPr bwMode="auto">
              <a:xfrm>
                <a:off x="516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Oval 21"/>
              <p:cNvSpPr>
                <a:spLocks noChangeArrowheads="1"/>
              </p:cNvSpPr>
              <p:nvPr/>
            </p:nvSpPr>
            <p:spPr bwMode="auto">
              <a:xfrm>
                <a:off x="554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8" name="Rectangle 12"/>
            <p:cNvSpPr>
              <a:spLocks noChangeArrowheads="1"/>
            </p:cNvSpPr>
            <p:nvPr/>
          </p:nvSpPr>
          <p:spPr bwMode="auto">
            <a:xfrm>
              <a:off x="762000" y="820150"/>
              <a:ext cx="457200" cy="7620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 name="Oval 13"/>
            <p:cNvSpPr>
              <a:spLocks noChangeArrowheads="1"/>
            </p:cNvSpPr>
            <p:nvPr/>
          </p:nvSpPr>
          <p:spPr bwMode="auto">
            <a:xfrm>
              <a:off x="804863" y="175625"/>
              <a:ext cx="66675" cy="66675"/>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Oval 14"/>
            <p:cNvSpPr>
              <a:spLocks noChangeArrowheads="1"/>
            </p:cNvSpPr>
            <p:nvPr/>
          </p:nvSpPr>
          <p:spPr bwMode="auto">
            <a:xfrm>
              <a:off x="804863" y="405812"/>
              <a:ext cx="66675" cy="65088"/>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Oval 15"/>
            <p:cNvSpPr>
              <a:spLocks noChangeArrowheads="1"/>
            </p:cNvSpPr>
            <p:nvPr/>
          </p:nvSpPr>
          <p:spPr bwMode="auto">
            <a:xfrm>
              <a:off x="804863" y="632825"/>
              <a:ext cx="66675" cy="65087"/>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Oval 18"/>
            <p:cNvSpPr>
              <a:spLocks noChangeArrowheads="1"/>
            </p:cNvSpPr>
            <p:nvPr/>
          </p:nvSpPr>
          <p:spPr bwMode="auto">
            <a:xfrm>
              <a:off x="13716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Oval 19"/>
            <p:cNvSpPr>
              <a:spLocks noChangeArrowheads="1"/>
            </p:cNvSpPr>
            <p:nvPr/>
          </p:nvSpPr>
          <p:spPr bwMode="auto">
            <a:xfrm>
              <a:off x="16002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Oval 20"/>
            <p:cNvSpPr>
              <a:spLocks noChangeArrowheads="1"/>
            </p:cNvSpPr>
            <p:nvPr/>
          </p:nvSpPr>
          <p:spPr bwMode="auto">
            <a:xfrm>
              <a:off x="18288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8434" name="Rectangle 2"/>
          <p:cNvSpPr>
            <a:spLocks noGrp="1" noChangeArrowheads="1"/>
          </p:cNvSpPr>
          <p:nvPr>
            <p:ph type="title" idx="4294967295"/>
          </p:nvPr>
        </p:nvSpPr>
        <p:spPr>
          <a:xfrm>
            <a:off x="1805189" y="483128"/>
            <a:ext cx="10515600" cy="1325563"/>
          </a:xfrm>
        </p:spPr>
        <p:txBody>
          <a:bodyPr/>
          <a:lstStyle/>
          <a:p>
            <a:r>
              <a:rPr lang="en-US" altLang="x-none" dirty="0"/>
              <a:t>The Problem - as we see it</a:t>
            </a:r>
          </a:p>
        </p:txBody>
      </p:sp>
      <p:sp>
        <p:nvSpPr>
          <p:cNvPr id="18435" name="Rectangle 3"/>
          <p:cNvSpPr>
            <a:spLocks noGrp="1" noChangeArrowheads="1"/>
          </p:cNvSpPr>
          <p:nvPr>
            <p:ph type="body" idx="4294967295"/>
          </p:nvPr>
        </p:nvSpPr>
        <p:spPr>
          <a:xfrm>
            <a:off x="1610024" y="1825625"/>
            <a:ext cx="9743776" cy="4351338"/>
          </a:xfrm>
        </p:spPr>
        <p:txBody>
          <a:bodyPr/>
          <a:lstStyle/>
          <a:p>
            <a:pPr marL="0" indent="0">
              <a:buNone/>
            </a:pPr>
            <a:r>
              <a:rPr lang="en-US" altLang="x-none" dirty="0"/>
              <a:t>H</a:t>
            </a:r>
            <a:r>
              <a:rPr lang="en-US" altLang="x-none" dirty="0" smtClean="0"/>
              <a:t>ow </a:t>
            </a:r>
            <a:r>
              <a:rPr lang="en-US" altLang="x-none" dirty="0"/>
              <a:t>to interconnect many </a:t>
            </a:r>
            <a:r>
              <a:rPr lang="en-US" altLang="x-none" dirty="0" smtClean="0"/>
              <a:t>component </a:t>
            </a:r>
            <a:r>
              <a:rPr lang="en-US" altLang="x-none" dirty="0"/>
              <a:t>networks while:</a:t>
            </a:r>
          </a:p>
          <a:p>
            <a:pPr lvl="1"/>
            <a:r>
              <a:rPr lang="en-US" altLang="x-none" dirty="0"/>
              <a:t>minimizing local cost everywhere by</a:t>
            </a:r>
            <a:r>
              <a:rPr lang="en-US" altLang="x-none" dirty="0" smtClean="0"/>
              <a:t>:</a:t>
            </a:r>
            <a:endParaRPr lang="en-US" altLang="x-none" dirty="0"/>
          </a:p>
          <a:p>
            <a:pPr lvl="2"/>
            <a:r>
              <a:rPr lang="en-US" altLang="x-none" dirty="0"/>
              <a:t>localizing transit traffic</a:t>
            </a:r>
          </a:p>
          <a:p>
            <a:pPr lvl="2"/>
            <a:r>
              <a:rPr lang="en-US" altLang="x-none" dirty="0"/>
              <a:t>matching diverse import, export and transit policies</a:t>
            </a:r>
          </a:p>
          <a:p>
            <a:pPr lvl="2"/>
            <a:r>
              <a:rPr lang="en-US" altLang="x-none" dirty="0"/>
              <a:t>avoiding super dense traffic black holes</a:t>
            </a:r>
          </a:p>
          <a:p>
            <a:pPr lvl="2"/>
            <a:r>
              <a:rPr lang="en-US" altLang="x-none" dirty="0"/>
              <a:t>maintaining stability and quality</a:t>
            </a:r>
          </a:p>
          <a:p>
            <a:pPr lvl="3"/>
            <a:r>
              <a:rPr lang="en-US" altLang="x-none" dirty="0"/>
              <a:t>both technical and financial</a:t>
            </a:r>
          </a:p>
          <a:p>
            <a:pPr lvl="2"/>
            <a:r>
              <a:rPr lang="en-US" altLang="x-none" dirty="0"/>
              <a:t>staying within the bounds of available technologies</a:t>
            </a:r>
          </a:p>
          <a:p>
            <a:pPr lvl="2"/>
            <a:r>
              <a:rPr lang="en-US" altLang="x-none" dirty="0"/>
              <a:t>and also adding thousands more component networks</a:t>
            </a:r>
          </a:p>
        </p:txBody>
      </p:sp>
    </p:spTree>
    <p:extLst>
      <p:ext uri="{BB962C8B-B14F-4D97-AF65-F5344CB8AC3E}">
        <p14:creationId xmlns:p14="http://schemas.microsoft.com/office/powerpoint/2010/main" val="42517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51665" y="0"/>
            <a:ext cx="13043665" cy="6869430"/>
            <a:chOff x="-861489" y="5504"/>
            <a:chExt cx="13043665" cy="6869430"/>
          </a:xfrm>
        </p:grpSpPr>
        <p:grpSp>
          <p:nvGrpSpPr>
            <p:cNvPr id="5" name="Group 4"/>
            <p:cNvGrpSpPr/>
            <p:nvPr/>
          </p:nvGrpSpPr>
          <p:grpSpPr>
            <a:xfrm>
              <a:off x="-861489" y="5504"/>
              <a:ext cx="13043665" cy="6869430"/>
              <a:chOff x="-810687" y="5504"/>
              <a:chExt cx="13043665" cy="6869430"/>
            </a:xfrm>
          </p:grpSpPr>
          <p:sp>
            <p:nvSpPr>
              <p:cNvPr id="23" name="Rectangle 22"/>
              <p:cNvSpPr/>
              <p:nvPr/>
            </p:nvSpPr>
            <p:spPr>
              <a:xfrm>
                <a:off x="40978" y="5504"/>
                <a:ext cx="12192000" cy="6869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rotWithShape="1">
              <a:blip r:embed="rId2">
                <a:extLst>
                  <a:ext uri="{28A0092B-C50C-407E-A947-70E740481C1C}">
                    <a14:useLocalDpi xmlns:a14="http://schemas.microsoft.com/office/drawing/2010/main" val="0"/>
                  </a:ext>
                </a:extLst>
              </a:blip>
              <a:srcRect l="-11771" t="26046" r="9440" b="-653"/>
              <a:stretch/>
            </p:blipFill>
            <p:spPr>
              <a:xfrm>
                <a:off x="-810687" y="87633"/>
                <a:ext cx="12638619" cy="6770367"/>
              </a:xfrm>
              <a:prstGeom prst="rect">
                <a:avLst/>
              </a:prstGeom>
            </p:spPr>
          </p:pic>
          <p:sp>
            <p:nvSpPr>
              <p:cNvPr id="25" name="Frame 24"/>
              <p:cNvSpPr/>
              <p:nvPr/>
            </p:nvSpPr>
            <p:spPr>
              <a:xfrm>
                <a:off x="579882" y="16934"/>
                <a:ext cx="11327130" cy="6858000"/>
              </a:xfrm>
              <a:prstGeom prst="frame">
                <a:avLst>
                  <a:gd name="adj1" fmla="val 10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Rectangle 2"/>
            <p:cNvSpPr>
              <a:spLocks noChangeArrowheads="1"/>
            </p:cNvSpPr>
            <p:nvPr/>
          </p:nvSpPr>
          <p:spPr bwMode="auto">
            <a:xfrm>
              <a:off x="695227" y="6470731"/>
              <a:ext cx="3505200" cy="227012"/>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7" name="Group 11"/>
            <p:cNvGrpSpPr>
              <a:grpSpLocks/>
            </p:cNvGrpSpPr>
            <p:nvPr/>
          </p:nvGrpSpPr>
          <p:grpSpPr bwMode="auto">
            <a:xfrm>
              <a:off x="4548090" y="6588206"/>
              <a:ext cx="4332287" cy="65087"/>
              <a:chOff x="2859" y="4251"/>
              <a:chExt cx="2729" cy="41"/>
            </a:xfrm>
          </p:grpSpPr>
          <p:sp>
            <p:nvSpPr>
              <p:cNvPr id="15" name="Oval 14"/>
              <p:cNvSpPr>
                <a:spLocks noChangeArrowheads="1"/>
              </p:cNvSpPr>
              <p:nvPr/>
            </p:nvSpPr>
            <p:spPr bwMode="auto">
              <a:xfrm>
                <a:off x="285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Oval 15"/>
              <p:cNvSpPr>
                <a:spLocks noChangeArrowheads="1"/>
              </p:cNvSpPr>
              <p:nvPr/>
            </p:nvSpPr>
            <p:spPr bwMode="auto">
              <a:xfrm>
                <a:off x="324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Oval 16"/>
              <p:cNvSpPr>
                <a:spLocks noChangeArrowheads="1"/>
              </p:cNvSpPr>
              <p:nvPr/>
            </p:nvSpPr>
            <p:spPr bwMode="auto">
              <a:xfrm>
                <a:off x="362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 name="Oval 17"/>
              <p:cNvSpPr>
                <a:spLocks noChangeArrowheads="1"/>
              </p:cNvSpPr>
              <p:nvPr/>
            </p:nvSpPr>
            <p:spPr bwMode="auto">
              <a:xfrm>
                <a:off x="4011"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 name="Oval 18"/>
              <p:cNvSpPr>
                <a:spLocks noChangeArrowheads="1"/>
              </p:cNvSpPr>
              <p:nvPr/>
            </p:nvSpPr>
            <p:spPr bwMode="auto">
              <a:xfrm>
                <a:off x="4395"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 name="Oval 19"/>
              <p:cNvSpPr>
                <a:spLocks noChangeArrowheads="1"/>
              </p:cNvSpPr>
              <p:nvPr/>
            </p:nvSpPr>
            <p:spPr bwMode="auto">
              <a:xfrm>
                <a:off x="477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 name="Oval 20"/>
              <p:cNvSpPr>
                <a:spLocks noChangeArrowheads="1"/>
              </p:cNvSpPr>
              <p:nvPr/>
            </p:nvSpPr>
            <p:spPr bwMode="auto">
              <a:xfrm>
                <a:off x="516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Oval 21"/>
              <p:cNvSpPr>
                <a:spLocks noChangeArrowheads="1"/>
              </p:cNvSpPr>
              <p:nvPr/>
            </p:nvSpPr>
            <p:spPr bwMode="auto">
              <a:xfrm>
                <a:off x="554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8" name="Rectangle 12"/>
            <p:cNvSpPr>
              <a:spLocks noChangeArrowheads="1"/>
            </p:cNvSpPr>
            <p:nvPr/>
          </p:nvSpPr>
          <p:spPr bwMode="auto">
            <a:xfrm>
              <a:off x="762000" y="820150"/>
              <a:ext cx="457200" cy="7620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 name="Oval 13"/>
            <p:cNvSpPr>
              <a:spLocks noChangeArrowheads="1"/>
            </p:cNvSpPr>
            <p:nvPr/>
          </p:nvSpPr>
          <p:spPr bwMode="auto">
            <a:xfrm>
              <a:off x="804863" y="175625"/>
              <a:ext cx="66675" cy="66675"/>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Oval 14"/>
            <p:cNvSpPr>
              <a:spLocks noChangeArrowheads="1"/>
            </p:cNvSpPr>
            <p:nvPr/>
          </p:nvSpPr>
          <p:spPr bwMode="auto">
            <a:xfrm>
              <a:off x="804863" y="405812"/>
              <a:ext cx="66675" cy="65088"/>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Oval 15"/>
            <p:cNvSpPr>
              <a:spLocks noChangeArrowheads="1"/>
            </p:cNvSpPr>
            <p:nvPr/>
          </p:nvSpPr>
          <p:spPr bwMode="auto">
            <a:xfrm>
              <a:off x="804863" y="632825"/>
              <a:ext cx="66675" cy="65087"/>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Oval 18"/>
            <p:cNvSpPr>
              <a:spLocks noChangeArrowheads="1"/>
            </p:cNvSpPr>
            <p:nvPr/>
          </p:nvSpPr>
          <p:spPr bwMode="auto">
            <a:xfrm>
              <a:off x="13716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Oval 19"/>
            <p:cNvSpPr>
              <a:spLocks noChangeArrowheads="1"/>
            </p:cNvSpPr>
            <p:nvPr/>
          </p:nvSpPr>
          <p:spPr bwMode="auto">
            <a:xfrm>
              <a:off x="16002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Oval 20"/>
            <p:cNvSpPr>
              <a:spLocks noChangeArrowheads="1"/>
            </p:cNvSpPr>
            <p:nvPr/>
          </p:nvSpPr>
          <p:spPr bwMode="auto">
            <a:xfrm>
              <a:off x="18288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4578" name="Rectangle 2"/>
          <p:cNvSpPr>
            <a:spLocks noGrp="1" noChangeArrowheads="1"/>
          </p:cNvSpPr>
          <p:nvPr>
            <p:ph type="title"/>
          </p:nvPr>
        </p:nvSpPr>
        <p:spPr>
          <a:xfrm>
            <a:off x="1733026" y="365125"/>
            <a:ext cx="9620773" cy="1325563"/>
          </a:xfrm>
        </p:spPr>
        <p:txBody>
          <a:bodyPr/>
          <a:lstStyle/>
          <a:p>
            <a:r>
              <a:rPr lang="en-US" altLang="x-none"/>
              <a:t>The Role of the Exchange</a:t>
            </a:r>
          </a:p>
        </p:txBody>
      </p:sp>
      <p:sp>
        <p:nvSpPr>
          <p:cNvPr id="24581" name="Rectangle 5"/>
          <p:cNvSpPr>
            <a:spLocks noGrp="1" noChangeArrowheads="1"/>
          </p:cNvSpPr>
          <p:nvPr>
            <p:ph type="body" idx="1"/>
          </p:nvPr>
        </p:nvSpPr>
        <p:spPr/>
        <p:txBody>
          <a:bodyPr/>
          <a:lstStyle/>
          <a:p>
            <a:r>
              <a:rPr lang="en-US" altLang="x-none"/>
              <a:t>An examination of the rationale for public Internet exchanges</a:t>
            </a:r>
          </a:p>
        </p:txBody>
      </p:sp>
    </p:spTree>
    <p:extLst>
      <p:ext uri="{BB962C8B-B14F-4D97-AF65-F5344CB8AC3E}">
        <p14:creationId xmlns:p14="http://schemas.microsoft.com/office/powerpoint/2010/main" val="1629034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7" name="Group 156"/>
          <p:cNvGrpSpPr/>
          <p:nvPr/>
        </p:nvGrpSpPr>
        <p:grpSpPr>
          <a:xfrm>
            <a:off x="-851665" y="0"/>
            <a:ext cx="13043665" cy="6869430"/>
            <a:chOff x="-861489" y="5504"/>
            <a:chExt cx="13043665" cy="6869430"/>
          </a:xfrm>
        </p:grpSpPr>
        <p:grpSp>
          <p:nvGrpSpPr>
            <p:cNvPr id="158" name="Group 157"/>
            <p:cNvGrpSpPr/>
            <p:nvPr/>
          </p:nvGrpSpPr>
          <p:grpSpPr>
            <a:xfrm>
              <a:off x="-861489" y="5504"/>
              <a:ext cx="13043665" cy="6869430"/>
              <a:chOff x="-810687" y="5504"/>
              <a:chExt cx="13043665" cy="6869430"/>
            </a:xfrm>
          </p:grpSpPr>
          <p:sp>
            <p:nvSpPr>
              <p:cNvPr id="176" name="Rectangle 175"/>
              <p:cNvSpPr/>
              <p:nvPr/>
            </p:nvSpPr>
            <p:spPr>
              <a:xfrm>
                <a:off x="40978" y="5504"/>
                <a:ext cx="12192000" cy="6869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7" name="Picture 176"/>
              <p:cNvPicPr>
                <a:picLocks noChangeAspect="1"/>
              </p:cNvPicPr>
              <p:nvPr/>
            </p:nvPicPr>
            <p:blipFill rotWithShape="1">
              <a:blip r:embed="rId2">
                <a:extLst>
                  <a:ext uri="{28A0092B-C50C-407E-A947-70E740481C1C}">
                    <a14:useLocalDpi xmlns:a14="http://schemas.microsoft.com/office/drawing/2010/main" val="0"/>
                  </a:ext>
                </a:extLst>
              </a:blip>
              <a:srcRect l="-11771" t="26046" r="9440" b="-653"/>
              <a:stretch/>
            </p:blipFill>
            <p:spPr>
              <a:xfrm>
                <a:off x="-810687" y="87633"/>
                <a:ext cx="12638619" cy="6770367"/>
              </a:xfrm>
              <a:prstGeom prst="rect">
                <a:avLst/>
              </a:prstGeom>
            </p:spPr>
          </p:pic>
          <p:sp>
            <p:nvSpPr>
              <p:cNvPr id="178" name="Frame 177"/>
              <p:cNvSpPr/>
              <p:nvPr/>
            </p:nvSpPr>
            <p:spPr>
              <a:xfrm>
                <a:off x="579882" y="16934"/>
                <a:ext cx="11327130" cy="6858000"/>
              </a:xfrm>
              <a:prstGeom prst="frame">
                <a:avLst>
                  <a:gd name="adj1" fmla="val 10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9" name="Rectangle 2"/>
            <p:cNvSpPr>
              <a:spLocks noChangeArrowheads="1"/>
            </p:cNvSpPr>
            <p:nvPr/>
          </p:nvSpPr>
          <p:spPr bwMode="auto">
            <a:xfrm>
              <a:off x="695227" y="6470731"/>
              <a:ext cx="3505200" cy="227012"/>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60" name="Group 11"/>
            <p:cNvGrpSpPr>
              <a:grpSpLocks/>
            </p:cNvGrpSpPr>
            <p:nvPr/>
          </p:nvGrpSpPr>
          <p:grpSpPr bwMode="auto">
            <a:xfrm>
              <a:off x="4548090" y="6588206"/>
              <a:ext cx="4332287" cy="65087"/>
              <a:chOff x="2859" y="4251"/>
              <a:chExt cx="2729" cy="41"/>
            </a:xfrm>
          </p:grpSpPr>
          <p:sp>
            <p:nvSpPr>
              <p:cNvPr id="168" name="Oval 167"/>
              <p:cNvSpPr>
                <a:spLocks noChangeArrowheads="1"/>
              </p:cNvSpPr>
              <p:nvPr/>
            </p:nvSpPr>
            <p:spPr bwMode="auto">
              <a:xfrm>
                <a:off x="285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9" name="Oval 168"/>
              <p:cNvSpPr>
                <a:spLocks noChangeArrowheads="1"/>
              </p:cNvSpPr>
              <p:nvPr/>
            </p:nvSpPr>
            <p:spPr bwMode="auto">
              <a:xfrm>
                <a:off x="324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 name="Oval 169"/>
              <p:cNvSpPr>
                <a:spLocks noChangeArrowheads="1"/>
              </p:cNvSpPr>
              <p:nvPr/>
            </p:nvSpPr>
            <p:spPr bwMode="auto">
              <a:xfrm>
                <a:off x="362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1" name="Oval 170"/>
              <p:cNvSpPr>
                <a:spLocks noChangeArrowheads="1"/>
              </p:cNvSpPr>
              <p:nvPr/>
            </p:nvSpPr>
            <p:spPr bwMode="auto">
              <a:xfrm>
                <a:off x="4011"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2" name="Oval 171"/>
              <p:cNvSpPr>
                <a:spLocks noChangeArrowheads="1"/>
              </p:cNvSpPr>
              <p:nvPr/>
            </p:nvSpPr>
            <p:spPr bwMode="auto">
              <a:xfrm>
                <a:off x="4395"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3" name="Oval 172"/>
              <p:cNvSpPr>
                <a:spLocks noChangeArrowheads="1"/>
              </p:cNvSpPr>
              <p:nvPr/>
            </p:nvSpPr>
            <p:spPr bwMode="auto">
              <a:xfrm>
                <a:off x="477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4" name="Oval 173"/>
              <p:cNvSpPr>
                <a:spLocks noChangeArrowheads="1"/>
              </p:cNvSpPr>
              <p:nvPr/>
            </p:nvSpPr>
            <p:spPr bwMode="auto">
              <a:xfrm>
                <a:off x="516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 name="Oval 174"/>
              <p:cNvSpPr>
                <a:spLocks noChangeArrowheads="1"/>
              </p:cNvSpPr>
              <p:nvPr/>
            </p:nvSpPr>
            <p:spPr bwMode="auto">
              <a:xfrm>
                <a:off x="554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61" name="Rectangle 12"/>
            <p:cNvSpPr>
              <a:spLocks noChangeArrowheads="1"/>
            </p:cNvSpPr>
            <p:nvPr/>
          </p:nvSpPr>
          <p:spPr bwMode="auto">
            <a:xfrm>
              <a:off x="762000" y="820150"/>
              <a:ext cx="457200" cy="7620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2" name="Oval 13"/>
            <p:cNvSpPr>
              <a:spLocks noChangeArrowheads="1"/>
            </p:cNvSpPr>
            <p:nvPr/>
          </p:nvSpPr>
          <p:spPr bwMode="auto">
            <a:xfrm>
              <a:off x="804863" y="175625"/>
              <a:ext cx="66675" cy="66675"/>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 name="Oval 14"/>
            <p:cNvSpPr>
              <a:spLocks noChangeArrowheads="1"/>
            </p:cNvSpPr>
            <p:nvPr/>
          </p:nvSpPr>
          <p:spPr bwMode="auto">
            <a:xfrm>
              <a:off x="804863" y="405812"/>
              <a:ext cx="66675" cy="65088"/>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 name="Oval 15"/>
            <p:cNvSpPr>
              <a:spLocks noChangeArrowheads="1"/>
            </p:cNvSpPr>
            <p:nvPr/>
          </p:nvSpPr>
          <p:spPr bwMode="auto">
            <a:xfrm>
              <a:off x="804863" y="632825"/>
              <a:ext cx="66675" cy="65087"/>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5" name="Oval 18"/>
            <p:cNvSpPr>
              <a:spLocks noChangeArrowheads="1"/>
            </p:cNvSpPr>
            <p:nvPr/>
          </p:nvSpPr>
          <p:spPr bwMode="auto">
            <a:xfrm>
              <a:off x="13716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6" name="Oval 19"/>
            <p:cNvSpPr>
              <a:spLocks noChangeArrowheads="1"/>
            </p:cNvSpPr>
            <p:nvPr/>
          </p:nvSpPr>
          <p:spPr bwMode="auto">
            <a:xfrm>
              <a:off x="16002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 name="Oval 20"/>
            <p:cNvSpPr>
              <a:spLocks noChangeArrowheads="1"/>
            </p:cNvSpPr>
            <p:nvPr/>
          </p:nvSpPr>
          <p:spPr bwMode="auto">
            <a:xfrm>
              <a:off x="18288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2683" name="Group 155"/>
          <p:cNvGrpSpPr>
            <a:grpSpLocks/>
          </p:cNvGrpSpPr>
          <p:nvPr/>
        </p:nvGrpSpPr>
        <p:grpSpPr bwMode="auto">
          <a:xfrm>
            <a:off x="4332288" y="3028950"/>
            <a:ext cx="1828800" cy="609600"/>
            <a:chOff x="1008" y="864"/>
            <a:chExt cx="3120" cy="1152"/>
          </a:xfrm>
        </p:grpSpPr>
        <p:sp>
          <p:nvSpPr>
            <p:cNvPr id="22684" name="Oval 156"/>
            <p:cNvSpPr>
              <a:spLocks noChangeArrowheads="1"/>
            </p:cNvSpPr>
            <p:nvPr/>
          </p:nvSpPr>
          <p:spPr bwMode="auto">
            <a:xfrm>
              <a:off x="1008" y="1104"/>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2685" name="Oval 157"/>
            <p:cNvSpPr>
              <a:spLocks noChangeArrowheads="1"/>
            </p:cNvSpPr>
            <p:nvPr/>
          </p:nvSpPr>
          <p:spPr bwMode="auto">
            <a:xfrm>
              <a:off x="1296" y="1392"/>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2686" name="Oval 158"/>
            <p:cNvSpPr>
              <a:spLocks noChangeArrowheads="1"/>
            </p:cNvSpPr>
            <p:nvPr/>
          </p:nvSpPr>
          <p:spPr bwMode="auto">
            <a:xfrm>
              <a:off x="1680" y="864"/>
              <a:ext cx="1392" cy="624"/>
            </a:xfrm>
            <a:prstGeom prst="ellipse">
              <a:avLst/>
            </a:prstGeom>
            <a:solidFill>
              <a:srgbClr val="949FF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22687" name="Oval 159"/>
            <p:cNvSpPr>
              <a:spLocks noChangeArrowheads="1"/>
            </p:cNvSpPr>
            <p:nvPr/>
          </p:nvSpPr>
          <p:spPr bwMode="auto">
            <a:xfrm>
              <a:off x="2304" y="912"/>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2688" name="Oval 160"/>
            <p:cNvSpPr>
              <a:spLocks noChangeArrowheads="1"/>
            </p:cNvSpPr>
            <p:nvPr/>
          </p:nvSpPr>
          <p:spPr bwMode="auto">
            <a:xfrm>
              <a:off x="2064" y="1248"/>
              <a:ext cx="1392" cy="624"/>
            </a:xfrm>
            <a:prstGeom prst="ellipse">
              <a:avLst/>
            </a:prstGeom>
            <a:solidFill>
              <a:srgbClr val="949FF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22689" name="Oval 161"/>
            <p:cNvSpPr>
              <a:spLocks noChangeArrowheads="1"/>
            </p:cNvSpPr>
            <p:nvPr/>
          </p:nvSpPr>
          <p:spPr bwMode="auto">
            <a:xfrm>
              <a:off x="2256" y="1344"/>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2690" name="Oval 162"/>
            <p:cNvSpPr>
              <a:spLocks noChangeArrowheads="1"/>
            </p:cNvSpPr>
            <p:nvPr/>
          </p:nvSpPr>
          <p:spPr bwMode="auto">
            <a:xfrm>
              <a:off x="2736" y="1152"/>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2691" name="Oval 163"/>
            <p:cNvSpPr>
              <a:spLocks noChangeArrowheads="1"/>
            </p:cNvSpPr>
            <p:nvPr/>
          </p:nvSpPr>
          <p:spPr bwMode="auto">
            <a:xfrm>
              <a:off x="2688" y="1344"/>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grpSp>
        <p:nvGrpSpPr>
          <p:cNvPr id="22692" name="Group 164"/>
          <p:cNvGrpSpPr>
            <a:grpSpLocks/>
          </p:cNvGrpSpPr>
          <p:nvPr/>
        </p:nvGrpSpPr>
        <p:grpSpPr bwMode="auto">
          <a:xfrm>
            <a:off x="7672388" y="4946650"/>
            <a:ext cx="1828800" cy="609600"/>
            <a:chOff x="1008" y="864"/>
            <a:chExt cx="3120" cy="1152"/>
          </a:xfrm>
        </p:grpSpPr>
        <p:sp>
          <p:nvSpPr>
            <p:cNvPr id="22693" name="Oval 165"/>
            <p:cNvSpPr>
              <a:spLocks noChangeArrowheads="1"/>
            </p:cNvSpPr>
            <p:nvPr/>
          </p:nvSpPr>
          <p:spPr bwMode="auto">
            <a:xfrm>
              <a:off x="1008" y="1104"/>
              <a:ext cx="1392" cy="624"/>
            </a:xfrm>
            <a:prstGeom prst="ellipse">
              <a:avLst/>
            </a:prstGeom>
            <a:solidFill>
              <a:schemeClr val="accent1"/>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2694" name="Oval 166"/>
            <p:cNvSpPr>
              <a:spLocks noChangeArrowheads="1"/>
            </p:cNvSpPr>
            <p:nvPr/>
          </p:nvSpPr>
          <p:spPr bwMode="auto">
            <a:xfrm>
              <a:off x="1296" y="1392"/>
              <a:ext cx="1392" cy="624"/>
            </a:xfrm>
            <a:prstGeom prst="ellipse">
              <a:avLst/>
            </a:prstGeom>
            <a:solidFill>
              <a:schemeClr val="accent1"/>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2695" name="Oval 167"/>
            <p:cNvSpPr>
              <a:spLocks noChangeArrowheads="1"/>
            </p:cNvSpPr>
            <p:nvPr/>
          </p:nvSpPr>
          <p:spPr bwMode="auto">
            <a:xfrm>
              <a:off x="1680" y="864"/>
              <a:ext cx="1392" cy="624"/>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22696" name="Oval 168"/>
            <p:cNvSpPr>
              <a:spLocks noChangeArrowheads="1"/>
            </p:cNvSpPr>
            <p:nvPr/>
          </p:nvSpPr>
          <p:spPr bwMode="auto">
            <a:xfrm>
              <a:off x="2304" y="912"/>
              <a:ext cx="1392" cy="624"/>
            </a:xfrm>
            <a:prstGeom prst="ellipse">
              <a:avLst/>
            </a:prstGeom>
            <a:solidFill>
              <a:schemeClr val="accent1"/>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2697" name="Oval 169"/>
            <p:cNvSpPr>
              <a:spLocks noChangeArrowheads="1"/>
            </p:cNvSpPr>
            <p:nvPr/>
          </p:nvSpPr>
          <p:spPr bwMode="auto">
            <a:xfrm>
              <a:off x="2064" y="1248"/>
              <a:ext cx="1392" cy="624"/>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22698" name="Oval 170"/>
            <p:cNvSpPr>
              <a:spLocks noChangeArrowheads="1"/>
            </p:cNvSpPr>
            <p:nvPr/>
          </p:nvSpPr>
          <p:spPr bwMode="auto">
            <a:xfrm>
              <a:off x="2256" y="1344"/>
              <a:ext cx="1392" cy="624"/>
            </a:xfrm>
            <a:prstGeom prst="ellipse">
              <a:avLst/>
            </a:prstGeom>
            <a:solidFill>
              <a:schemeClr val="accent1"/>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2699" name="Oval 171"/>
            <p:cNvSpPr>
              <a:spLocks noChangeArrowheads="1"/>
            </p:cNvSpPr>
            <p:nvPr/>
          </p:nvSpPr>
          <p:spPr bwMode="auto">
            <a:xfrm>
              <a:off x="2736" y="1152"/>
              <a:ext cx="1392" cy="624"/>
            </a:xfrm>
            <a:prstGeom prst="ellipse">
              <a:avLst/>
            </a:prstGeom>
            <a:solidFill>
              <a:schemeClr val="accent1"/>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2700" name="Oval 172"/>
            <p:cNvSpPr>
              <a:spLocks noChangeArrowheads="1"/>
            </p:cNvSpPr>
            <p:nvPr/>
          </p:nvSpPr>
          <p:spPr bwMode="auto">
            <a:xfrm>
              <a:off x="2688" y="1344"/>
              <a:ext cx="1392" cy="624"/>
            </a:xfrm>
            <a:prstGeom prst="ellipse">
              <a:avLst/>
            </a:prstGeom>
            <a:solidFill>
              <a:schemeClr val="accent1"/>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grpSp>
        <p:nvGrpSpPr>
          <p:cNvPr id="22701" name="Group 173"/>
          <p:cNvGrpSpPr>
            <a:grpSpLocks/>
          </p:cNvGrpSpPr>
          <p:nvPr/>
        </p:nvGrpSpPr>
        <p:grpSpPr bwMode="auto">
          <a:xfrm>
            <a:off x="6783388" y="3397250"/>
            <a:ext cx="1828800" cy="609600"/>
            <a:chOff x="1008" y="864"/>
            <a:chExt cx="3120" cy="1152"/>
          </a:xfrm>
        </p:grpSpPr>
        <p:sp>
          <p:nvSpPr>
            <p:cNvPr id="22702" name="Oval 174"/>
            <p:cNvSpPr>
              <a:spLocks noChangeArrowheads="1"/>
            </p:cNvSpPr>
            <p:nvPr/>
          </p:nvSpPr>
          <p:spPr bwMode="auto">
            <a:xfrm>
              <a:off x="1008" y="1104"/>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2703" name="Oval 175"/>
            <p:cNvSpPr>
              <a:spLocks noChangeArrowheads="1"/>
            </p:cNvSpPr>
            <p:nvPr/>
          </p:nvSpPr>
          <p:spPr bwMode="auto">
            <a:xfrm>
              <a:off x="1296" y="1392"/>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2704" name="Oval 176"/>
            <p:cNvSpPr>
              <a:spLocks noChangeArrowheads="1"/>
            </p:cNvSpPr>
            <p:nvPr/>
          </p:nvSpPr>
          <p:spPr bwMode="auto">
            <a:xfrm>
              <a:off x="1680" y="864"/>
              <a:ext cx="1392" cy="624"/>
            </a:xfrm>
            <a:prstGeom prst="ellipse">
              <a:avLst/>
            </a:prstGeom>
            <a:solidFill>
              <a:srgbClr val="949FF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22705" name="Oval 177"/>
            <p:cNvSpPr>
              <a:spLocks noChangeArrowheads="1"/>
            </p:cNvSpPr>
            <p:nvPr/>
          </p:nvSpPr>
          <p:spPr bwMode="auto">
            <a:xfrm>
              <a:off x="2304" y="912"/>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2706" name="Oval 178"/>
            <p:cNvSpPr>
              <a:spLocks noChangeArrowheads="1"/>
            </p:cNvSpPr>
            <p:nvPr/>
          </p:nvSpPr>
          <p:spPr bwMode="auto">
            <a:xfrm>
              <a:off x="2064" y="1248"/>
              <a:ext cx="1392" cy="624"/>
            </a:xfrm>
            <a:prstGeom prst="ellipse">
              <a:avLst/>
            </a:prstGeom>
            <a:solidFill>
              <a:srgbClr val="949FF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22707" name="Oval 179"/>
            <p:cNvSpPr>
              <a:spLocks noChangeArrowheads="1"/>
            </p:cNvSpPr>
            <p:nvPr/>
          </p:nvSpPr>
          <p:spPr bwMode="auto">
            <a:xfrm>
              <a:off x="2256" y="1344"/>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2708" name="Oval 180"/>
            <p:cNvSpPr>
              <a:spLocks noChangeArrowheads="1"/>
            </p:cNvSpPr>
            <p:nvPr/>
          </p:nvSpPr>
          <p:spPr bwMode="auto">
            <a:xfrm>
              <a:off x="2736" y="1152"/>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2709" name="Oval 181"/>
            <p:cNvSpPr>
              <a:spLocks noChangeArrowheads="1"/>
            </p:cNvSpPr>
            <p:nvPr/>
          </p:nvSpPr>
          <p:spPr bwMode="auto">
            <a:xfrm>
              <a:off x="2688" y="1344"/>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grpSp>
        <p:nvGrpSpPr>
          <p:cNvPr id="22710" name="Group 182"/>
          <p:cNvGrpSpPr>
            <a:grpSpLocks/>
          </p:cNvGrpSpPr>
          <p:nvPr/>
        </p:nvGrpSpPr>
        <p:grpSpPr bwMode="auto">
          <a:xfrm>
            <a:off x="2338388" y="3727450"/>
            <a:ext cx="1828800" cy="609600"/>
            <a:chOff x="1008" y="864"/>
            <a:chExt cx="3120" cy="1152"/>
          </a:xfrm>
        </p:grpSpPr>
        <p:sp>
          <p:nvSpPr>
            <p:cNvPr id="22711" name="Oval 183"/>
            <p:cNvSpPr>
              <a:spLocks noChangeArrowheads="1"/>
            </p:cNvSpPr>
            <p:nvPr/>
          </p:nvSpPr>
          <p:spPr bwMode="auto">
            <a:xfrm>
              <a:off x="1008" y="1104"/>
              <a:ext cx="1392" cy="624"/>
            </a:xfrm>
            <a:prstGeom prst="ellipse">
              <a:avLst/>
            </a:prstGeom>
            <a:solidFill>
              <a:srgbClr val="979797"/>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2712" name="Oval 184"/>
            <p:cNvSpPr>
              <a:spLocks noChangeArrowheads="1"/>
            </p:cNvSpPr>
            <p:nvPr/>
          </p:nvSpPr>
          <p:spPr bwMode="auto">
            <a:xfrm>
              <a:off x="1296" y="1392"/>
              <a:ext cx="1392" cy="624"/>
            </a:xfrm>
            <a:prstGeom prst="ellipse">
              <a:avLst/>
            </a:prstGeom>
            <a:solidFill>
              <a:srgbClr val="979797"/>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2713" name="Oval 185"/>
            <p:cNvSpPr>
              <a:spLocks noChangeArrowheads="1"/>
            </p:cNvSpPr>
            <p:nvPr/>
          </p:nvSpPr>
          <p:spPr bwMode="auto">
            <a:xfrm>
              <a:off x="1680" y="864"/>
              <a:ext cx="1392" cy="624"/>
            </a:xfrm>
            <a:prstGeom prst="ellipse">
              <a:avLst/>
            </a:prstGeom>
            <a:solidFill>
              <a:srgbClr val="97979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22714" name="Oval 186"/>
            <p:cNvSpPr>
              <a:spLocks noChangeArrowheads="1"/>
            </p:cNvSpPr>
            <p:nvPr/>
          </p:nvSpPr>
          <p:spPr bwMode="auto">
            <a:xfrm>
              <a:off x="2304" y="912"/>
              <a:ext cx="1392" cy="624"/>
            </a:xfrm>
            <a:prstGeom prst="ellipse">
              <a:avLst/>
            </a:prstGeom>
            <a:solidFill>
              <a:srgbClr val="979797"/>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2715" name="Oval 187"/>
            <p:cNvSpPr>
              <a:spLocks noChangeArrowheads="1"/>
            </p:cNvSpPr>
            <p:nvPr/>
          </p:nvSpPr>
          <p:spPr bwMode="auto">
            <a:xfrm>
              <a:off x="2064" y="1248"/>
              <a:ext cx="1392" cy="624"/>
            </a:xfrm>
            <a:prstGeom prst="ellipse">
              <a:avLst/>
            </a:prstGeom>
            <a:solidFill>
              <a:srgbClr val="97979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22716" name="Oval 188"/>
            <p:cNvSpPr>
              <a:spLocks noChangeArrowheads="1"/>
            </p:cNvSpPr>
            <p:nvPr/>
          </p:nvSpPr>
          <p:spPr bwMode="auto">
            <a:xfrm>
              <a:off x="2256" y="1344"/>
              <a:ext cx="1392" cy="624"/>
            </a:xfrm>
            <a:prstGeom prst="ellipse">
              <a:avLst/>
            </a:prstGeom>
            <a:solidFill>
              <a:srgbClr val="979797"/>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2717" name="Oval 189"/>
            <p:cNvSpPr>
              <a:spLocks noChangeArrowheads="1"/>
            </p:cNvSpPr>
            <p:nvPr/>
          </p:nvSpPr>
          <p:spPr bwMode="auto">
            <a:xfrm>
              <a:off x="2736" y="1152"/>
              <a:ext cx="1392" cy="624"/>
            </a:xfrm>
            <a:prstGeom prst="ellipse">
              <a:avLst/>
            </a:prstGeom>
            <a:solidFill>
              <a:srgbClr val="979797"/>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2718" name="Oval 190"/>
            <p:cNvSpPr>
              <a:spLocks noChangeArrowheads="1"/>
            </p:cNvSpPr>
            <p:nvPr/>
          </p:nvSpPr>
          <p:spPr bwMode="auto">
            <a:xfrm>
              <a:off x="2688" y="1344"/>
              <a:ext cx="1392" cy="624"/>
            </a:xfrm>
            <a:prstGeom prst="ellipse">
              <a:avLst/>
            </a:prstGeom>
            <a:solidFill>
              <a:srgbClr val="979797"/>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grpSp>
        <p:nvGrpSpPr>
          <p:cNvPr id="22719" name="Group 191"/>
          <p:cNvGrpSpPr>
            <a:grpSpLocks/>
          </p:cNvGrpSpPr>
          <p:nvPr/>
        </p:nvGrpSpPr>
        <p:grpSpPr bwMode="auto">
          <a:xfrm>
            <a:off x="2605088" y="5314950"/>
            <a:ext cx="1828800" cy="609600"/>
            <a:chOff x="1008" y="864"/>
            <a:chExt cx="3120" cy="1152"/>
          </a:xfrm>
        </p:grpSpPr>
        <p:sp>
          <p:nvSpPr>
            <p:cNvPr id="22720" name="Oval 192"/>
            <p:cNvSpPr>
              <a:spLocks noChangeArrowheads="1"/>
            </p:cNvSpPr>
            <p:nvPr/>
          </p:nvSpPr>
          <p:spPr bwMode="auto">
            <a:xfrm>
              <a:off x="1008" y="1104"/>
              <a:ext cx="1392" cy="624"/>
            </a:xfrm>
            <a:prstGeom prst="ellipse">
              <a:avLst/>
            </a:prstGeom>
            <a:solidFill>
              <a:srgbClr val="B6B6B6"/>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2721" name="Oval 193"/>
            <p:cNvSpPr>
              <a:spLocks noChangeArrowheads="1"/>
            </p:cNvSpPr>
            <p:nvPr/>
          </p:nvSpPr>
          <p:spPr bwMode="auto">
            <a:xfrm>
              <a:off x="1296" y="1392"/>
              <a:ext cx="1392" cy="624"/>
            </a:xfrm>
            <a:prstGeom prst="ellipse">
              <a:avLst/>
            </a:prstGeom>
            <a:solidFill>
              <a:srgbClr val="B6B6B6"/>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2722" name="Oval 194"/>
            <p:cNvSpPr>
              <a:spLocks noChangeArrowheads="1"/>
            </p:cNvSpPr>
            <p:nvPr/>
          </p:nvSpPr>
          <p:spPr bwMode="auto">
            <a:xfrm>
              <a:off x="1680" y="864"/>
              <a:ext cx="1392" cy="624"/>
            </a:xfrm>
            <a:prstGeom prst="ellipse">
              <a:avLst/>
            </a:prstGeom>
            <a:solidFill>
              <a:srgbClr val="B6B6B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22723" name="Oval 195"/>
            <p:cNvSpPr>
              <a:spLocks noChangeArrowheads="1"/>
            </p:cNvSpPr>
            <p:nvPr/>
          </p:nvSpPr>
          <p:spPr bwMode="auto">
            <a:xfrm>
              <a:off x="2304" y="912"/>
              <a:ext cx="1392" cy="624"/>
            </a:xfrm>
            <a:prstGeom prst="ellipse">
              <a:avLst/>
            </a:prstGeom>
            <a:solidFill>
              <a:srgbClr val="B6B6B6"/>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2724" name="Oval 196"/>
            <p:cNvSpPr>
              <a:spLocks noChangeArrowheads="1"/>
            </p:cNvSpPr>
            <p:nvPr/>
          </p:nvSpPr>
          <p:spPr bwMode="auto">
            <a:xfrm>
              <a:off x="2064" y="1248"/>
              <a:ext cx="1392" cy="624"/>
            </a:xfrm>
            <a:prstGeom prst="ellipse">
              <a:avLst/>
            </a:prstGeom>
            <a:solidFill>
              <a:srgbClr val="B6B6B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22725" name="Oval 197"/>
            <p:cNvSpPr>
              <a:spLocks noChangeArrowheads="1"/>
            </p:cNvSpPr>
            <p:nvPr/>
          </p:nvSpPr>
          <p:spPr bwMode="auto">
            <a:xfrm>
              <a:off x="2256" y="1344"/>
              <a:ext cx="1392" cy="624"/>
            </a:xfrm>
            <a:prstGeom prst="ellipse">
              <a:avLst/>
            </a:prstGeom>
            <a:solidFill>
              <a:srgbClr val="B6B6B6"/>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2726" name="Oval 198"/>
            <p:cNvSpPr>
              <a:spLocks noChangeArrowheads="1"/>
            </p:cNvSpPr>
            <p:nvPr/>
          </p:nvSpPr>
          <p:spPr bwMode="auto">
            <a:xfrm>
              <a:off x="2736" y="1152"/>
              <a:ext cx="1392" cy="624"/>
            </a:xfrm>
            <a:prstGeom prst="ellipse">
              <a:avLst/>
            </a:prstGeom>
            <a:solidFill>
              <a:srgbClr val="B6B6B6"/>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2727" name="Oval 199"/>
            <p:cNvSpPr>
              <a:spLocks noChangeArrowheads="1"/>
            </p:cNvSpPr>
            <p:nvPr/>
          </p:nvSpPr>
          <p:spPr bwMode="auto">
            <a:xfrm>
              <a:off x="2688" y="1344"/>
              <a:ext cx="1392" cy="624"/>
            </a:xfrm>
            <a:prstGeom prst="ellipse">
              <a:avLst/>
            </a:prstGeom>
            <a:solidFill>
              <a:srgbClr val="B6B6B6"/>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grpSp>
        <p:nvGrpSpPr>
          <p:cNvPr id="22728" name="Group 200"/>
          <p:cNvGrpSpPr>
            <a:grpSpLocks/>
          </p:cNvGrpSpPr>
          <p:nvPr/>
        </p:nvGrpSpPr>
        <p:grpSpPr bwMode="auto">
          <a:xfrm>
            <a:off x="5665788" y="5492750"/>
            <a:ext cx="1828800" cy="609600"/>
            <a:chOff x="1008" y="864"/>
            <a:chExt cx="3120" cy="1152"/>
          </a:xfrm>
        </p:grpSpPr>
        <p:sp>
          <p:nvSpPr>
            <p:cNvPr id="22729" name="Oval 201"/>
            <p:cNvSpPr>
              <a:spLocks noChangeArrowheads="1"/>
            </p:cNvSpPr>
            <p:nvPr/>
          </p:nvSpPr>
          <p:spPr bwMode="auto">
            <a:xfrm>
              <a:off x="1008" y="1104"/>
              <a:ext cx="1392" cy="624"/>
            </a:xfrm>
            <a:prstGeom prst="ellipse">
              <a:avLst/>
            </a:prstGeom>
            <a:solidFill>
              <a:srgbClr val="FFBF7F"/>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2730" name="Oval 202"/>
            <p:cNvSpPr>
              <a:spLocks noChangeArrowheads="1"/>
            </p:cNvSpPr>
            <p:nvPr/>
          </p:nvSpPr>
          <p:spPr bwMode="auto">
            <a:xfrm>
              <a:off x="1296" y="1392"/>
              <a:ext cx="1392" cy="624"/>
            </a:xfrm>
            <a:prstGeom prst="ellipse">
              <a:avLst/>
            </a:prstGeom>
            <a:solidFill>
              <a:srgbClr val="FFBF7F"/>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2731" name="Oval 203"/>
            <p:cNvSpPr>
              <a:spLocks noChangeArrowheads="1"/>
            </p:cNvSpPr>
            <p:nvPr/>
          </p:nvSpPr>
          <p:spPr bwMode="auto">
            <a:xfrm>
              <a:off x="1680" y="864"/>
              <a:ext cx="1392" cy="624"/>
            </a:xfrm>
            <a:prstGeom prst="ellipse">
              <a:avLst/>
            </a:prstGeom>
            <a:solidFill>
              <a:srgbClr val="FFBF7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22732" name="Oval 204"/>
            <p:cNvSpPr>
              <a:spLocks noChangeArrowheads="1"/>
            </p:cNvSpPr>
            <p:nvPr/>
          </p:nvSpPr>
          <p:spPr bwMode="auto">
            <a:xfrm>
              <a:off x="2304" y="912"/>
              <a:ext cx="1392" cy="624"/>
            </a:xfrm>
            <a:prstGeom prst="ellipse">
              <a:avLst/>
            </a:prstGeom>
            <a:solidFill>
              <a:srgbClr val="FFBF7F"/>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2733" name="Oval 205"/>
            <p:cNvSpPr>
              <a:spLocks noChangeArrowheads="1"/>
            </p:cNvSpPr>
            <p:nvPr/>
          </p:nvSpPr>
          <p:spPr bwMode="auto">
            <a:xfrm>
              <a:off x="2064" y="1248"/>
              <a:ext cx="1392" cy="624"/>
            </a:xfrm>
            <a:prstGeom prst="ellipse">
              <a:avLst/>
            </a:prstGeom>
            <a:solidFill>
              <a:srgbClr val="FFBF7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22734" name="Oval 206"/>
            <p:cNvSpPr>
              <a:spLocks noChangeArrowheads="1"/>
            </p:cNvSpPr>
            <p:nvPr/>
          </p:nvSpPr>
          <p:spPr bwMode="auto">
            <a:xfrm>
              <a:off x="2256" y="1344"/>
              <a:ext cx="1392" cy="624"/>
            </a:xfrm>
            <a:prstGeom prst="ellipse">
              <a:avLst/>
            </a:prstGeom>
            <a:solidFill>
              <a:srgbClr val="FFBF7F"/>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2735" name="Oval 207"/>
            <p:cNvSpPr>
              <a:spLocks noChangeArrowheads="1"/>
            </p:cNvSpPr>
            <p:nvPr/>
          </p:nvSpPr>
          <p:spPr bwMode="auto">
            <a:xfrm>
              <a:off x="2736" y="1152"/>
              <a:ext cx="1392" cy="624"/>
            </a:xfrm>
            <a:prstGeom prst="ellipse">
              <a:avLst/>
            </a:prstGeom>
            <a:solidFill>
              <a:srgbClr val="FFBF7F"/>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2736" name="Oval 208"/>
            <p:cNvSpPr>
              <a:spLocks noChangeArrowheads="1"/>
            </p:cNvSpPr>
            <p:nvPr/>
          </p:nvSpPr>
          <p:spPr bwMode="auto">
            <a:xfrm>
              <a:off x="2688" y="1344"/>
              <a:ext cx="1392" cy="624"/>
            </a:xfrm>
            <a:prstGeom prst="ellipse">
              <a:avLst/>
            </a:prstGeom>
            <a:solidFill>
              <a:srgbClr val="FFBF7F"/>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sp>
        <p:nvSpPr>
          <p:cNvPr id="22530" name="Rectangle 2"/>
          <p:cNvSpPr>
            <a:spLocks noGrp="1" noChangeArrowheads="1"/>
          </p:cNvSpPr>
          <p:nvPr>
            <p:ph type="title" idx="4294967295"/>
          </p:nvPr>
        </p:nvSpPr>
        <p:spPr>
          <a:xfrm>
            <a:off x="1820864" y="432852"/>
            <a:ext cx="10515600" cy="1325563"/>
          </a:xfrm>
        </p:spPr>
        <p:txBody>
          <a:bodyPr/>
          <a:lstStyle/>
          <a:p>
            <a:r>
              <a:rPr lang="en-US" altLang="x-none"/>
              <a:t>The N-squared problem</a:t>
            </a:r>
          </a:p>
        </p:txBody>
      </p:sp>
      <p:sp>
        <p:nvSpPr>
          <p:cNvPr id="22531" name="Rectangle 3"/>
          <p:cNvSpPr>
            <a:spLocks noGrp="1" noChangeArrowheads="1"/>
          </p:cNvSpPr>
          <p:nvPr>
            <p:ph type="body" idx="4294967295"/>
          </p:nvPr>
        </p:nvSpPr>
        <p:spPr/>
        <p:txBody>
          <a:bodyPr/>
          <a:lstStyle/>
          <a:p>
            <a:pPr lvl="1"/>
            <a:r>
              <a:rPr lang="en-US" altLang="x-none"/>
              <a:t>N</a:t>
            </a:r>
            <a:r>
              <a:rPr lang="en-US" altLang="x-none" sz="1600" baseline="78000"/>
              <a:t>2</a:t>
            </a:r>
            <a:r>
              <a:rPr lang="en-US" altLang="x-none"/>
              <a:t> circuits, N</a:t>
            </a:r>
            <a:r>
              <a:rPr lang="en-US" altLang="x-none" sz="1600" baseline="78000"/>
              <a:t>2</a:t>
            </a:r>
            <a:r>
              <a:rPr lang="en-US" altLang="x-none"/>
              <a:t> peerings</a:t>
            </a:r>
          </a:p>
          <a:p>
            <a:pPr lvl="1"/>
            <a:r>
              <a:rPr lang="en-US" altLang="x-none"/>
              <a:t>questionable scaling properties</a:t>
            </a:r>
          </a:p>
        </p:txBody>
      </p:sp>
      <p:sp>
        <p:nvSpPr>
          <p:cNvPr id="22533" name="Line 5"/>
          <p:cNvSpPr>
            <a:spLocks noChangeShapeType="1"/>
          </p:cNvSpPr>
          <p:nvPr/>
        </p:nvSpPr>
        <p:spPr bwMode="auto">
          <a:xfrm flipV="1">
            <a:off x="6019800" y="5184775"/>
            <a:ext cx="1917700" cy="4445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34" name="Line 6"/>
          <p:cNvSpPr>
            <a:spLocks noChangeShapeType="1"/>
          </p:cNvSpPr>
          <p:nvPr/>
        </p:nvSpPr>
        <p:spPr bwMode="auto">
          <a:xfrm flipH="1" flipV="1">
            <a:off x="4216400" y="4029075"/>
            <a:ext cx="127000" cy="14224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35" name="Line 7"/>
          <p:cNvSpPr>
            <a:spLocks noChangeShapeType="1"/>
          </p:cNvSpPr>
          <p:nvPr/>
        </p:nvSpPr>
        <p:spPr bwMode="auto">
          <a:xfrm flipV="1">
            <a:off x="4330700" y="3584575"/>
            <a:ext cx="1003300" cy="18669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36" name="Line 8"/>
          <p:cNvSpPr>
            <a:spLocks noChangeShapeType="1"/>
          </p:cNvSpPr>
          <p:nvPr/>
        </p:nvSpPr>
        <p:spPr bwMode="auto">
          <a:xfrm flipV="1">
            <a:off x="4356100" y="3825875"/>
            <a:ext cx="2641600" cy="16129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37" name="Line 9"/>
          <p:cNvSpPr>
            <a:spLocks noChangeShapeType="1"/>
          </p:cNvSpPr>
          <p:nvPr/>
        </p:nvSpPr>
        <p:spPr bwMode="auto">
          <a:xfrm flipV="1">
            <a:off x="4368800" y="5197475"/>
            <a:ext cx="3543300" cy="2413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38" name="Line 10"/>
          <p:cNvSpPr>
            <a:spLocks noChangeShapeType="1"/>
          </p:cNvSpPr>
          <p:nvPr/>
        </p:nvSpPr>
        <p:spPr bwMode="auto">
          <a:xfrm>
            <a:off x="4406900" y="5451475"/>
            <a:ext cx="1638300" cy="1778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39" name="Line 11"/>
          <p:cNvSpPr>
            <a:spLocks noChangeShapeType="1"/>
          </p:cNvSpPr>
          <p:nvPr/>
        </p:nvSpPr>
        <p:spPr bwMode="auto">
          <a:xfrm flipV="1">
            <a:off x="4216400" y="3597275"/>
            <a:ext cx="1130300" cy="4445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0" name="Line 12"/>
          <p:cNvSpPr>
            <a:spLocks noChangeShapeType="1"/>
          </p:cNvSpPr>
          <p:nvPr/>
        </p:nvSpPr>
        <p:spPr bwMode="auto">
          <a:xfrm flipV="1">
            <a:off x="4216400" y="3851275"/>
            <a:ext cx="2794000" cy="1778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1" name="Line 13"/>
          <p:cNvSpPr>
            <a:spLocks noChangeShapeType="1"/>
          </p:cNvSpPr>
          <p:nvPr/>
        </p:nvSpPr>
        <p:spPr bwMode="auto">
          <a:xfrm>
            <a:off x="4203700" y="4079875"/>
            <a:ext cx="3733800" cy="11176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2" name="Line 14"/>
          <p:cNvSpPr>
            <a:spLocks noChangeShapeType="1"/>
          </p:cNvSpPr>
          <p:nvPr/>
        </p:nvSpPr>
        <p:spPr bwMode="auto">
          <a:xfrm>
            <a:off x="4241800" y="4067175"/>
            <a:ext cx="1803400" cy="15621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3" name="Line 15"/>
          <p:cNvSpPr>
            <a:spLocks noChangeShapeType="1"/>
          </p:cNvSpPr>
          <p:nvPr/>
        </p:nvSpPr>
        <p:spPr bwMode="auto">
          <a:xfrm>
            <a:off x="5384800" y="3584575"/>
            <a:ext cx="1587500" cy="2540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4" name="Line 16"/>
          <p:cNvSpPr>
            <a:spLocks noChangeShapeType="1"/>
          </p:cNvSpPr>
          <p:nvPr/>
        </p:nvSpPr>
        <p:spPr bwMode="auto">
          <a:xfrm>
            <a:off x="5346700" y="3584575"/>
            <a:ext cx="2540000" cy="16002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5" name="Line 17"/>
          <p:cNvSpPr>
            <a:spLocks noChangeShapeType="1"/>
          </p:cNvSpPr>
          <p:nvPr/>
        </p:nvSpPr>
        <p:spPr bwMode="auto">
          <a:xfrm>
            <a:off x="5334000" y="3571875"/>
            <a:ext cx="723900" cy="20193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6" name="Line 18"/>
          <p:cNvSpPr>
            <a:spLocks noChangeShapeType="1"/>
          </p:cNvSpPr>
          <p:nvPr/>
        </p:nvSpPr>
        <p:spPr bwMode="auto">
          <a:xfrm flipH="1">
            <a:off x="6007100" y="3813175"/>
            <a:ext cx="977900" cy="17907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7" name="Line 19"/>
          <p:cNvSpPr>
            <a:spLocks noChangeShapeType="1"/>
          </p:cNvSpPr>
          <p:nvPr/>
        </p:nvSpPr>
        <p:spPr bwMode="auto">
          <a:xfrm>
            <a:off x="6972300" y="3825875"/>
            <a:ext cx="927100" cy="14097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2612" name="Group 84"/>
          <p:cNvGrpSpPr>
            <a:grpSpLocks/>
          </p:cNvGrpSpPr>
          <p:nvPr/>
        </p:nvGrpSpPr>
        <p:grpSpPr bwMode="auto">
          <a:xfrm>
            <a:off x="6731001" y="3698876"/>
            <a:ext cx="530225" cy="346075"/>
            <a:chOff x="3280" y="2330"/>
            <a:chExt cx="334" cy="218"/>
          </a:xfrm>
        </p:grpSpPr>
        <p:sp>
          <p:nvSpPr>
            <p:cNvPr id="22576" name="Line 48"/>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77" name="Line 49"/>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69" name="Oval 41"/>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22570" name="Rectangle 42"/>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71" name="Oval 43"/>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08" name="Freeform 80"/>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609" name="Freeform 81"/>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610" name="Freeform 82"/>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611" name="Freeform 83"/>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572" name="Freeform 44"/>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573" name="Freeform 45"/>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574" name="Freeform 46"/>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575" name="Freeform 47"/>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22613" name="Group 85"/>
          <p:cNvGrpSpPr>
            <a:grpSpLocks/>
          </p:cNvGrpSpPr>
          <p:nvPr/>
        </p:nvGrpSpPr>
        <p:grpSpPr bwMode="auto">
          <a:xfrm>
            <a:off x="5800726" y="5476876"/>
            <a:ext cx="530225" cy="346075"/>
            <a:chOff x="3280" y="2330"/>
            <a:chExt cx="334" cy="218"/>
          </a:xfrm>
        </p:grpSpPr>
        <p:sp>
          <p:nvSpPr>
            <p:cNvPr id="22614" name="Line 86"/>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15" name="Line 87"/>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16" name="Oval 88"/>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22617" name="Rectangle 89"/>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18" name="Oval 90"/>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19" name="Freeform 91"/>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620" name="Freeform 92"/>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621" name="Freeform 93"/>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622" name="Freeform 94"/>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623" name="Freeform 95"/>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624" name="Freeform 96"/>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625" name="Freeform 97"/>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626" name="Freeform 98"/>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22627" name="Group 99"/>
          <p:cNvGrpSpPr>
            <a:grpSpLocks/>
          </p:cNvGrpSpPr>
          <p:nvPr/>
        </p:nvGrpSpPr>
        <p:grpSpPr bwMode="auto">
          <a:xfrm>
            <a:off x="7656514" y="5064126"/>
            <a:ext cx="530225" cy="346075"/>
            <a:chOff x="3280" y="2330"/>
            <a:chExt cx="334" cy="218"/>
          </a:xfrm>
        </p:grpSpPr>
        <p:sp>
          <p:nvSpPr>
            <p:cNvPr id="22628" name="Line 100"/>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29" name="Line 101"/>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30" name="Oval 102"/>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22631" name="Rectangle 103"/>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32" name="Oval 104"/>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33" name="Freeform 105"/>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634" name="Freeform 106"/>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635" name="Freeform 107"/>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636" name="Freeform 108"/>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637" name="Freeform 109"/>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638" name="Freeform 110"/>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639" name="Freeform 111"/>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640" name="Freeform 112"/>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22641" name="Group 113"/>
          <p:cNvGrpSpPr>
            <a:grpSpLocks/>
          </p:cNvGrpSpPr>
          <p:nvPr/>
        </p:nvGrpSpPr>
        <p:grpSpPr bwMode="auto">
          <a:xfrm>
            <a:off x="5110164" y="3455989"/>
            <a:ext cx="530225" cy="346075"/>
            <a:chOff x="3280" y="2330"/>
            <a:chExt cx="334" cy="218"/>
          </a:xfrm>
        </p:grpSpPr>
        <p:sp>
          <p:nvSpPr>
            <p:cNvPr id="22642" name="Line 114"/>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43" name="Line 115"/>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44" name="Oval 116"/>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22645" name="Rectangle 117"/>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46" name="Oval 118"/>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47" name="Freeform 119"/>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648" name="Freeform 120"/>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649" name="Freeform 121"/>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650" name="Freeform 122"/>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651" name="Freeform 123"/>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652" name="Freeform 124"/>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653" name="Freeform 125"/>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654" name="Freeform 126"/>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22655" name="Group 127"/>
          <p:cNvGrpSpPr>
            <a:grpSpLocks/>
          </p:cNvGrpSpPr>
          <p:nvPr/>
        </p:nvGrpSpPr>
        <p:grpSpPr bwMode="auto">
          <a:xfrm>
            <a:off x="4044951" y="5291139"/>
            <a:ext cx="530225" cy="346075"/>
            <a:chOff x="3280" y="2330"/>
            <a:chExt cx="334" cy="218"/>
          </a:xfrm>
        </p:grpSpPr>
        <p:sp>
          <p:nvSpPr>
            <p:cNvPr id="22656" name="Line 128"/>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57" name="Line 129"/>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58" name="Oval 130"/>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22659" name="Rectangle 131"/>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60" name="Oval 132"/>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61" name="Freeform 133"/>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662" name="Freeform 134"/>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663" name="Freeform 135"/>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664" name="Freeform 136"/>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665" name="Freeform 137"/>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666" name="Freeform 138"/>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667" name="Freeform 139"/>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668" name="Freeform 140"/>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22669" name="Group 141"/>
          <p:cNvGrpSpPr>
            <a:grpSpLocks/>
          </p:cNvGrpSpPr>
          <p:nvPr/>
        </p:nvGrpSpPr>
        <p:grpSpPr bwMode="auto">
          <a:xfrm>
            <a:off x="3881439" y="3884614"/>
            <a:ext cx="530225" cy="346075"/>
            <a:chOff x="3280" y="2330"/>
            <a:chExt cx="334" cy="218"/>
          </a:xfrm>
        </p:grpSpPr>
        <p:sp>
          <p:nvSpPr>
            <p:cNvPr id="22670" name="Line 142"/>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71" name="Line 143"/>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72" name="Oval 144"/>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22673" name="Rectangle 145"/>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74" name="Oval 146"/>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75" name="Freeform 147"/>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676" name="Freeform 148"/>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677" name="Freeform 149"/>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678" name="Freeform 150"/>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679" name="Freeform 151"/>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680" name="Freeform 152"/>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681" name="Freeform 153"/>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682" name="Freeform 154"/>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Tree>
    <p:extLst>
      <p:ext uri="{BB962C8B-B14F-4D97-AF65-F5344CB8AC3E}">
        <p14:creationId xmlns:p14="http://schemas.microsoft.com/office/powerpoint/2010/main" val="920918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5" name="Group 174"/>
          <p:cNvGrpSpPr/>
          <p:nvPr/>
        </p:nvGrpSpPr>
        <p:grpSpPr>
          <a:xfrm>
            <a:off x="-881444" y="13337"/>
            <a:ext cx="13043665" cy="6869430"/>
            <a:chOff x="-861489" y="5504"/>
            <a:chExt cx="13043665" cy="6869430"/>
          </a:xfrm>
        </p:grpSpPr>
        <p:grpSp>
          <p:nvGrpSpPr>
            <p:cNvPr id="176" name="Group 175"/>
            <p:cNvGrpSpPr/>
            <p:nvPr/>
          </p:nvGrpSpPr>
          <p:grpSpPr>
            <a:xfrm>
              <a:off x="-861489" y="5504"/>
              <a:ext cx="13043665" cy="6869430"/>
              <a:chOff x="-810687" y="5504"/>
              <a:chExt cx="13043665" cy="6869430"/>
            </a:xfrm>
          </p:grpSpPr>
          <p:sp>
            <p:nvSpPr>
              <p:cNvPr id="194" name="Rectangle 193"/>
              <p:cNvSpPr/>
              <p:nvPr/>
            </p:nvSpPr>
            <p:spPr>
              <a:xfrm>
                <a:off x="40978" y="5504"/>
                <a:ext cx="12192000" cy="6869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5" name="Picture 194"/>
              <p:cNvPicPr>
                <a:picLocks noChangeAspect="1"/>
              </p:cNvPicPr>
              <p:nvPr/>
            </p:nvPicPr>
            <p:blipFill rotWithShape="1">
              <a:blip r:embed="rId2">
                <a:extLst>
                  <a:ext uri="{28A0092B-C50C-407E-A947-70E740481C1C}">
                    <a14:useLocalDpi xmlns:a14="http://schemas.microsoft.com/office/drawing/2010/main" val="0"/>
                  </a:ext>
                </a:extLst>
              </a:blip>
              <a:srcRect l="-11771" t="26046" r="9440" b="-653"/>
              <a:stretch/>
            </p:blipFill>
            <p:spPr>
              <a:xfrm>
                <a:off x="-810687" y="87633"/>
                <a:ext cx="12638619" cy="6770367"/>
              </a:xfrm>
              <a:prstGeom prst="rect">
                <a:avLst/>
              </a:prstGeom>
            </p:spPr>
          </p:pic>
          <p:sp>
            <p:nvSpPr>
              <p:cNvPr id="196" name="Frame 195"/>
              <p:cNvSpPr/>
              <p:nvPr/>
            </p:nvSpPr>
            <p:spPr>
              <a:xfrm>
                <a:off x="579882" y="16934"/>
                <a:ext cx="11327130" cy="6858000"/>
              </a:xfrm>
              <a:prstGeom prst="frame">
                <a:avLst>
                  <a:gd name="adj1" fmla="val 10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7" name="Rectangle 2"/>
            <p:cNvSpPr>
              <a:spLocks noChangeArrowheads="1"/>
            </p:cNvSpPr>
            <p:nvPr/>
          </p:nvSpPr>
          <p:spPr bwMode="auto">
            <a:xfrm>
              <a:off x="695227" y="6470731"/>
              <a:ext cx="3505200" cy="227012"/>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78" name="Group 11"/>
            <p:cNvGrpSpPr>
              <a:grpSpLocks/>
            </p:cNvGrpSpPr>
            <p:nvPr/>
          </p:nvGrpSpPr>
          <p:grpSpPr bwMode="auto">
            <a:xfrm>
              <a:off x="4548090" y="6588206"/>
              <a:ext cx="4332287" cy="65087"/>
              <a:chOff x="2859" y="4251"/>
              <a:chExt cx="2729" cy="41"/>
            </a:xfrm>
          </p:grpSpPr>
          <p:sp>
            <p:nvSpPr>
              <p:cNvPr id="186" name="Oval 185"/>
              <p:cNvSpPr>
                <a:spLocks noChangeArrowheads="1"/>
              </p:cNvSpPr>
              <p:nvPr/>
            </p:nvSpPr>
            <p:spPr bwMode="auto">
              <a:xfrm>
                <a:off x="285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7" name="Oval 186"/>
              <p:cNvSpPr>
                <a:spLocks noChangeArrowheads="1"/>
              </p:cNvSpPr>
              <p:nvPr/>
            </p:nvSpPr>
            <p:spPr bwMode="auto">
              <a:xfrm>
                <a:off x="324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8" name="Oval 187"/>
              <p:cNvSpPr>
                <a:spLocks noChangeArrowheads="1"/>
              </p:cNvSpPr>
              <p:nvPr/>
            </p:nvSpPr>
            <p:spPr bwMode="auto">
              <a:xfrm>
                <a:off x="362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9" name="Oval 188"/>
              <p:cNvSpPr>
                <a:spLocks noChangeArrowheads="1"/>
              </p:cNvSpPr>
              <p:nvPr/>
            </p:nvSpPr>
            <p:spPr bwMode="auto">
              <a:xfrm>
                <a:off x="4011"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0" name="Oval 189"/>
              <p:cNvSpPr>
                <a:spLocks noChangeArrowheads="1"/>
              </p:cNvSpPr>
              <p:nvPr/>
            </p:nvSpPr>
            <p:spPr bwMode="auto">
              <a:xfrm>
                <a:off x="4395"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1" name="Oval 190"/>
              <p:cNvSpPr>
                <a:spLocks noChangeArrowheads="1"/>
              </p:cNvSpPr>
              <p:nvPr/>
            </p:nvSpPr>
            <p:spPr bwMode="auto">
              <a:xfrm>
                <a:off x="477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 name="Oval 191"/>
              <p:cNvSpPr>
                <a:spLocks noChangeArrowheads="1"/>
              </p:cNvSpPr>
              <p:nvPr/>
            </p:nvSpPr>
            <p:spPr bwMode="auto">
              <a:xfrm>
                <a:off x="516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3" name="Oval 192"/>
              <p:cNvSpPr>
                <a:spLocks noChangeArrowheads="1"/>
              </p:cNvSpPr>
              <p:nvPr/>
            </p:nvSpPr>
            <p:spPr bwMode="auto">
              <a:xfrm>
                <a:off x="554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79" name="Rectangle 12"/>
            <p:cNvSpPr>
              <a:spLocks noChangeArrowheads="1"/>
            </p:cNvSpPr>
            <p:nvPr/>
          </p:nvSpPr>
          <p:spPr bwMode="auto">
            <a:xfrm>
              <a:off x="762000" y="820150"/>
              <a:ext cx="457200" cy="7620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0" name="Oval 13"/>
            <p:cNvSpPr>
              <a:spLocks noChangeArrowheads="1"/>
            </p:cNvSpPr>
            <p:nvPr/>
          </p:nvSpPr>
          <p:spPr bwMode="auto">
            <a:xfrm>
              <a:off x="804863" y="175625"/>
              <a:ext cx="66675" cy="66675"/>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1" name="Oval 14"/>
            <p:cNvSpPr>
              <a:spLocks noChangeArrowheads="1"/>
            </p:cNvSpPr>
            <p:nvPr/>
          </p:nvSpPr>
          <p:spPr bwMode="auto">
            <a:xfrm>
              <a:off x="804863" y="405812"/>
              <a:ext cx="66675" cy="65088"/>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 name="Oval 15"/>
            <p:cNvSpPr>
              <a:spLocks noChangeArrowheads="1"/>
            </p:cNvSpPr>
            <p:nvPr/>
          </p:nvSpPr>
          <p:spPr bwMode="auto">
            <a:xfrm>
              <a:off x="804863" y="632825"/>
              <a:ext cx="66675" cy="65087"/>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3" name="Oval 18"/>
            <p:cNvSpPr>
              <a:spLocks noChangeArrowheads="1"/>
            </p:cNvSpPr>
            <p:nvPr/>
          </p:nvSpPr>
          <p:spPr bwMode="auto">
            <a:xfrm>
              <a:off x="13716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4" name="Oval 19"/>
            <p:cNvSpPr>
              <a:spLocks noChangeArrowheads="1"/>
            </p:cNvSpPr>
            <p:nvPr/>
          </p:nvSpPr>
          <p:spPr bwMode="auto">
            <a:xfrm>
              <a:off x="16002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5" name="Oval 20"/>
            <p:cNvSpPr>
              <a:spLocks noChangeArrowheads="1"/>
            </p:cNvSpPr>
            <p:nvPr/>
          </p:nvSpPr>
          <p:spPr bwMode="auto">
            <a:xfrm>
              <a:off x="18288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9698" name="Rectangle 2"/>
          <p:cNvSpPr>
            <a:spLocks noGrp="1" noChangeArrowheads="1"/>
          </p:cNvSpPr>
          <p:nvPr>
            <p:ph type="title" idx="4294967295"/>
          </p:nvPr>
        </p:nvSpPr>
        <p:spPr>
          <a:xfrm>
            <a:off x="1610024" y="365125"/>
            <a:ext cx="9743776" cy="1325563"/>
          </a:xfrm>
        </p:spPr>
        <p:txBody>
          <a:bodyPr/>
          <a:lstStyle/>
          <a:p>
            <a:r>
              <a:rPr lang="en-US" altLang="x-none"/>
              <a:t>The Exchange Router</a:t>
            </a:r>
          </a:p>
        </p:txBody>
      </p:sp>
      <p:sp>
        <p:nvSpPr>
          <p:cNvPr id="29699" name="Rectangle 3"/>
          <p:cNvSpPr>
            <a:spLocks noGrp="1" noChangeArrowheads="1"/>
          </p:cNvSpPr>
          <p:nvPr>
            <p:ph type="body" idx="4294967295"/>
          </p:nvPr>
        </p:nvSpPr>
        <p:spPr>
          <a:xfrm>
            <a:off x="2209800" y="1747838"/>
            <a:ext cx="7772400" cy="4114800"/>
          </a:xfrm>
        </p:spPr>
        <p:txBody>
          <a:bodyPr/>
          <a:lstStyle/>
          <a:p>
            <a:pPr lvl="2"/>
            <a:r>
              <a:rPr lang="en-US" altLang="x-none" dirty="0" smtClean="0"/>
              <a:t>Simple unilateral exchange policy</a:t>
            </a:r>
            <a:endParaRPr lang="en-US" altLang="x-none" dirty="0"/>
          </a:p>
          <a:p>
            <a:pPr lvl="2"/>
            <a:r>
              <a:rPr lang="en-US" altLang="x-none" dirty="0"/>
              <a:t>Router-based exchanges impose transit policy</a:t>
            </a:r>
          </a:p>
        </p:txBody>
      </p:sp>
      <p:sp>
        <p:nvSpPr>
          <p:cNvPr id="29700" name="Line 4"/>
          <p:cNvSpPr>
            <a:spLocks noChangeShapeType="1"/>
          </p:cNvSpPr>
          <p:nvPr/>
        </p:nvSpPr>
        <p:spPr bwMode="auto">
          <a:xfrm flipH="1" flipV="1">
            <a:off x="7329488" y="5627688"/>
            <a:ext cx="1117600" cy="4191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1" name="Line 5"/>
          <p:cNvSpPr>
            <a:spLocks noChangeShapeType="1"/>
          </p:cNvSpPr>
          <p:nvPr/>
        </p:nvSpPr>
        <p:spPr bwMode="auto">
          <a:xfrm flipV="1">
            <a:off x="8485188" y="5048250"/>
            <a:ext cx="188912" cy="96043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65" name="Line 69"/>
          <p:cNvSpPr>
            <a:spLocks noChangeShapeType="1"/>
          </p:cNvSpPr>
          <p:nvPr/>
        </p:nvSpPr>
        <p:spPr bwMode="auto">
          <a:xfrm flipV="1">
            <a:off x="4383088" y="4256088"/>
            <a:ext cx="1435100" cy="8636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66" name="Line 70"/>
          <p:cNvSpPr>
            <a:spLocks noChangeShapeType="1"/>
          </p:cNvSpPr>
          <p:nvPr/>
        </p:nvSpPr>
        <p:spPr bwMode="auto">
          <a:xfrm>
            <a:off x="4294188" y="3684588"/>
            <a:ext cx="1549400" cy="5588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67" name="Line 71"/>
          <p:cNvSpPr>
            <a:spLocks noChangeShapeType="1"/>
          </p:cNvSpPr>
          <p:nvPr/>
        </p:nvSpPr>
        <p:spPr bwMode="auto">
          <a:xfrm>
            <a:off x="5373688" y="3227388"/>
            <a:ext cx="457200" cy="9906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68" name="Line 72"/>
          <p:cNvSpPr>
            <a:spLocks noChangeShapeType="1"/>
          </p:cNvSpPr>
          <p:nvPr/>
        </p:nvSpPr>
        <p:spPr bwMode="auto">
          <a:xfrm flipV="1">
            <a:off x="5805488" y="3494088"/>
            <a:ext cx="1270000" cy="7366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69" name="Line 73"/>
          <p:cNvSpPr>
            <a:spLocks noChangeShapeType="1"/>
          </p:cNvSpPr>
          <p:nvPr/>
        </p:nvSpPr>
        <p:spPr bwMode="auto">
          <a:xfrm>
            <a:off x="5792788" y="4294188"/>
            <a:ext cx="2159000" cy="5588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70" name="Line 74"/>
          <p:cNvSpPr>
            <a:spLocks noChangeShapeType="1"/>
          </p:cNvSpPr>
          <p:nvPr/>
        </p:nvSpPr>
        <p:spPr bwMode="auto">
          <a:xfrm flipH="1" flipV="1">
            <a:off x="5830888" y="4217988"/>
            <a:ext cx="228600" cy="10541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9842" name="Group 146"/>
          <p:cNvGrpSpPr>
            <a:grpSpLocks/>
          </p:cNvGrpSpPr>
          <p:nvPr/>
        </p:nvGrpSpPr>
        <p:grpSpPr bwMode="auto">
          <a:xfrm>
            <a:off x="8332788" y="5900738"/>
            <a:ext cx="381000" cy="488950"/>
            <a:chOff x="2688" y="2524"/>
            <a:chExt cx="240" cy="308"/>
          </a:xfrm>
        </p:grpSpPr>
        <p:sp>
          <p:nvSpPr>
            <p:cNvPr id="29843" name="Rectangle 147"/>
            <p:cNvSpPr>
              <a:spLocks noChangeArrowheads="1"/>
            </p:cNvSpPr>
            <p:nvPr/>
          </p:nvSpPr>
          <p:spPr bwMode="auto">
            <a:xfrm>
              <a:off x="2688" y="2736"/>
              <a:ext cx="240" cy="96"/>
            </a:xfrm>
            <a:prstGeom prst="rect">
              <a:avLst/>
            </a:prstGeom>
            <a:solidFill>
              <a:srgbClr val="DEDEDE"/>
            </a:solidFill>
            <a:ln w="9525">
              <a:miter lim="800000"/>
              <a:headEnd/>
              <a:tailEnd/>
            </a:ln>
            <a:effectLst/>
            <a:scene3d>
              <a:camera prst="legacyObliqueTopRight"/>
              <a:lightRig rig="legacyFlat3" dir="b"/>
            </a:scene3d>
            <a:sp3d extrusionH="227000" contourW="12700" prstMaterial="legacyMatte">
              <a:bevelT w="13500" h="13500" prst="angle"/>
              <a:bevelB w="13500" h="13500" prst="angle"/>
              <a:extrusionClr>
                <a:srgbClr val="DEDEDE"/>
              </a:extrusionClr>
              <a:contourClr>
                <a:srgbClr val="DEDEDE"/>
              </a:contour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endParaRPr lang="en-US"/>
            </a:p>
          </p:txBody>
        </p:sp>
        <p:sp>
          <p:nvSpPr>
            <p:cNvPr id="29844" name="Rectangle 148"/>
            <p:cNvSpPr>
              <a:spLocks noChangeArrowheads="1"/>
            </p:cNvSpPr>
            <p:nvPr/>
          </p:nvSpPr>
          <p:spPr bwMode="auto">
            <a:xfrm>
              <a:off x="2688" y="2524"/>
              <a:ext cx="240" cy="192"/>
            </a:xfrm>
            <a:prstGeom prst="rect">
              <a:avLst/>
            </a:prstGeom>
            <a:solidFill>
              <a:srgbClr val="DEDEDE"/>
            </a:solidFill>
            <a:ln w="9525">
              <a:miter lim="800000"/>
              <a:headEnd/>
              <a:tailEnd/>
            </a:ln>
            <a:effectLst/>
            <a:scene3d>
              <a:camera prst="legacyObliqueTopRight"/>
              <a:lightRig rig="legacyFlat3" dir="b"/>
            </a:scene3d>
            <a:sp3d extrusionH="125400" contourW="12700" prstMaterial="legacyMatte">
              <a:bevelT w="13500" h="13500" prst="angle"/>
              <a:bevelB w="13500" h="13500" prst="angle"/>
              <a:extrusionClr>
                <a:srgbClr val="DEDEDE"/>
              </a:extrusionClr>
              <a:contourClr>
                <a:srgbClr val="DEDEDE"/>
              </a:contour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endParaRPr lang="en-US"/>
            </a:p>
          </p:txBody>
        </p:sp>
        <p:sp>
          <p:nvSpPr>
            <p:cNvPr id="29845" name="Rectangle 149"/>
            <p:cNvSpPr>
              <a:spLocks noChangeArrowheads="1"/>
            </p:cNvSpPr>
            <p:nvPr/>
          </p:nvSpPr>
          <p:spPr bwMode="auto">
            <a:xfrm>
              <a:off x="2706" y="2540"/>
              <a:ext cx="192" cy="1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846" name="Line 150"/>
            <p:cNvSpPr>
              <a:spLocks noChangeShapeType="1"/>
            </p:cNvSpPr>
            <p:nvPr/>
          </p:nvSpPr>
          <p:spPr bwMode="auto">
            <a:xfrm>
              <a:off x="2718" y="2554"/>
              <a:ext cx="3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847" name="Line 151"/>
            <p:cNvSpPr>
              <a:spLocks noChangeShapeType="1"/>
            </p:cNvSpPr>
            <p:nvPr/>
          </p:nvSpPr>
          <p:spPr bwMode="auto">
            <a:xfrm>
              <a:off x="2716" y="2554"/>
              <a:ext cx="0" cy="2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9849" name="Text Box 153"/>
          <p:cNvSpPr txBox="1">
            <a:spLocks noChangeArrowheads="1"/>
          </p:cNvSpPr>
          <p:nvPr/>
        </p:nvSpPr>
        <p:spPr bwMode="auto">
          <a:xfrm>
            <a:off x="8405813" y="6421439"/>
            <a:ext cx="2714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000" b="1">
                <a:solidFill>
                  <a:schemeClr val="bg2"/>
                </a:solidFill>
                <a:latin typeface="Tahoma" charset="0"/>
              </a:rPr>
              <a:t>A</a:t>
            </a:r>
          </a:p>
        </p:txBody>
      </p:sp>
      <p:sp>
        <p:nvSpPr>
          <p:cNvPr id="29850" name="Text Box 154"/>
          <p:cNvSpPr txBox="1">
            <a:spLocks noChangeArrowheads="1"/>
          </p:cNvSpPr>
          <p:nvPr/>
        </p:nvSpPr>
        <p:spPr bwMode="auto">
          <a:xfrm>
            <a:off x="6754813" y="3944939"/>
            <a:ext cx="21129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000" dirty="0">
                <a:latin typeface="Tahoma" charset="0"/>
              </a:rPr>
              <a:t>Exchange Router selects preferred</a:t>
            </a:r>
          </a:p>
          <a:p>
            <a:r>
              <a:rPr lang="en-US" altLang="x-none" sz="1000" dirty="0">
                <a:latin typeface="Tahoma" charset="0"/>
              </a:rPr>
              <a:t>path to destination A</a:t>
            </a:r>
          </a:p>
        </p:txBody>
      </p:sp>
      <p:sp>
        <p:nvSpPr>
          <p:cNvPr id="29851" name="Line 155"/>
          <p:cNvSpPr>
            <a:spLocks noChangeShapeType="1"/>
          </p:cNvSpPr>
          <p:nvPr/>
        </p:nvSpPr>
        <p:spPr bwMode="auto">
          <a:xfrm flipH="1">
            <a:off x="6148388" y="4154488"/>
            <a:ext cx="647700" cy="635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9852" name="Group 156"/>
          <p:cNvGrpSpPr>
            <a:grpSpLocks/>
          </p:cNvGrpSpPr>
          <p:nvPr/>
        </p:nvGrpSpPr>
        <p:grpSpPr bwMode="auto">
          <a:xfrm>
            <a:off x="4332288" y="2640013"/>
            <a:ext cx="1828800" cy="609600"/>
            <a:chOff x="1008" y="864"/>
            <a:chExt cx="3120" cy="1152"/>
          </a:xfrm>
        </p:grpSpPr>
        <p:sp>
          <p:nvSpPr>
            <p:cNvPr id="29853" name="Oval 157"/>
            <p:cNvSpPr>
              <a:spLocks noChangeArrowheads="1"/>
            </p:cNvSpPr>
            <p:nvPr/>
          </p:nvSpPr>
          <p:spPr bwMode="auto">
            <a:xfrm>
              <a:off x="1008" y="1104"/>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9854" name="Oval 158"/>
            <p:cNvSpPr>
              <a:spLocks noChangeArrowheads="1"/>
            </p:cNvSpPr>
            <p:nvPr/>
          </p:nvSpPr>
          <p:spPr bwMode="auto">
            <a:xfrm>
              <a:off x="1296" y="1392"/>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9855" name="Oval 159"/>
            <p:cNvSpPr>
              <a:spLocks noChangeArrowheads="1"/>
            </p:cNvSpPr>
            <p:nvPr/>
          </p:nvSpPr>
          <p:spPr bwMode="auto">
            <a:xfrm>
              <a:off x="1680" y="864"/>
              <a:ext cx="1392" cy="624"/>
            </a:xfrm>
            <a:prstGeom prst="ellipse">
              <a:avLst/>
            </a:prstGeom>
            <a:solidFill>
              <a:srgbClr val="949FF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29856" name="Oval 160"/>
            <p:cNvSpPr>
              <a:spLocks noChangeArrowheads="1"/>
            </p:cNvSpPr>
            <p:nvPr/>
          </p:nvSpPr>
          <p:spPr bwMode="auto">
            <a:xfrm>
              <a:off x="2304" y="912"/>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9857" name="Oval 161"/>
            <p:cNvSpPr>
              <a:spLocks noChangeArrowheads="1"/>
            </p:cNvSpPr>
            <p:nvPr/>
          </p:nvSpPr>
          <p:spPr bwMode="auto">
            <a:xfrm>
              <a:off x="2064" y="1248"/>
              <a:ext cx="1392" cy="624"/>
            </a:xfrm>
            <a:prstGeom prst="ellipse">
              <a:avLst/>
            </a:prstGeom>
            <a:solidFill>
              <a:srgbClr val="949FF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29858" name="Oval 162"/>
            <p:cNvSpPr>
              <a:spLocks noChangeArrowheads="1"/>
            </p:cNvSpPr>
            <p:nvPr/>
          </p:nvSpPr>
          <p:spPr bwMode="auto">
            <a:xfrm>
              <a:off x="2256" y="1344"/>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9859" name="Oval 163"/>
            <p:cNvSpPr>
              <a:spLocks noChangeArrowheads="1"/>
            </p:cNvSpPr>
            <p:nvPr/>
          </p:nvSpPr>
          <p:spPr bwMode="auto">
            <a:xfrm>
              <a:off x="2736" y="1152"/>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9860" name="Oval 164"/>
            <p:cNvSpPr>
              <a:spLocks noChangeArrowheads="1"/>
            </p:cNvSpPr>
            <p:nvPr/>
          </p:nvSpPr>
          <p:spPr bwMode="auto">
            <a:xfrm>
              <a:off x="2688" y="1344"/>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grpSp>
        <p:nvGrpSpPr>
          <p:cNvPr id="29861" name="Group 165"/>
          <p:cNvGrpSpPr>
            <a:grpSpLocks/>
          </p:cNvGrpSpPr>
          <p:nvPr/>
        </p:nvGrpSpPr>
        <p:grpSpPr bwMode="auto">
          <a:xfrm>
            <a:off x="7672388" y="4557713"/>
            <a:ext cx="1828800" cy="609600"/>
            <a:chOff x="1008" y="864"/>
            <a:chExt cx="3120" cy="1152"/>
          </a:xfrm>
        </p:grpSpPr>
        <p:sp>
          <p:nvSpPr>
            <p:cNvPr id="29862" name="Oval 166"/>
            <p:cNvSpPr>
              <a:spLocks noChangeArrowheads="1"/>
            </p:cNvSpPr>
            <p:nvPr/>
          </p:nvSpPr>
          <p:spPr bwMode="auto">
            <a:xfrm>
              <a:off x="1008" y="1104"/>
              <a:ext cx="1392" cy="624"/>
            </a:xfrm>
            <a:prstGeom prst="ellipse">
              <a:avLst/>
            </a:prstGeom>
            <a:solidFill>
              <a:schemeClr val="accent1"/>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9863" name="Oval 167"/>
            <p:cNvSpPr>
              <a:spLocks noChangeArrowheads="1"/>
            </p:cNvSpPr>
            <p:nvPr/>
          </p:nvSpPr>
          <p:spPr bwMode="auto">
            <a:xfrm>
              <a:off x="1296" y="1392"/>
              <a:ext cx="1392" cy="624"/>
            </a:xfrm>
            <a:prstGeom prst="ellipse">
              <a:avLst/>
            </a:prstGeom>
            <a:solidFill>
              <a:schemeClr val="accent1"/>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9864" name="Oval 168"/>
            <p:cNvSpPr>
              <a:spLocks noChangeArrowheads="1"/>
            </p:cNvSpPr>
            <p:nvPr/>
          </p:nvSpPr>
          <p:spPr bwMode="auto">
            <a:xfrm>
              <a:off x="1680" y="864"/>
              <a:ext cx="1392" cy="624"/>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29865" name="Oval 169"/>
            <p:cNvSpPr>
              <a:spLocks noChangeArrowheads="1"/>
            </p:cNvSpPr>
            <p:nvPr/>
          </p:nvSpPr>
          <p:spPr bwMode="auto">
            <a:xfrm>
              <a:off x="2304" y="912"/>
              <a:ext cx="1392" cy="624"/>
            </a:xfrm>
            <a:prstGeom prst="ellipse">
              <a:avLst/>
            </a:prstGeom>
            <a:solidFill>
              <a:schemeClr val="accent1"/>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9866" name="Oval 170"/>
            <p:cNvSpPr>
              <a:spLocks noChangeArrowheads="1"/>
            </p:cNvSpPr>
            <p:nvPr/>
          </p:nvSpPr>
          <p:spPr bwMode="auto">
            <a:xfrm>
              <a:off x="2064" y="1248"/>
              <a:ext cx="1392" cy="624"/>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29867" name="Oval 171"/>
            <p:cNvSpPr>
              <a:spLocks noChangeArrowheads="1"/>
            </p:cNvSpPr>
            <p:nvPr/>
          </p:nvSpPr>
          <p:spPr bwMode="auto">
            <a:xfrm>
              <a:off x="2256" y="1344"/>
              <a:ext cx="1392" cy="624"/>
            </a:xfrm>
            <a:prstGeom prst="ellipse">
              <a:avLst/>
            </a:prstGeom>
            <a:solidFill>
              <a:schemeClr val="accent1"/>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9868" name="Oval 172"/>
            <p:cNvSpPr>
              <a:spLocks noChangeArrowheads="1"/>
            </p:cNvSpPr>
            <p:nvPr/>
          </p:nvSpPr>
          <p:spPr bwMode="auto">
            <a:xfrm>
              <a:off x="2736" y="1152"/>
              <a:ext cx="1392" cy="624"/>
            </a:xfrm>
            <a:prstGeom prst="ellipse">
              <a:avLst/>
            </a:prstGeom>
            <a:solidFill>
              <a:schemeClr val="accent1"/>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9869" name="Oval 173"/>
            <p:cNvSpPr>
              <a:spLocks noChangeArrowheads="1"/>
            </p:cNvSpPr>
            <p:nvPr/>
          </p:nvSpPr>
          <p:spPr bwMode="auto">
            <a:xfrm>
              <a:off x="2688" y="1344"/>
              <a:ext cx="1392" cy="624"/>
            </a:xfrm>
            <a:prstGeom prst="ellipse">
              <a:avLst/>
            </a:prstGeom>
            <a:solidFill>
              <a:schemeClr val="accent1"/>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grpSp>
        <p:nvGrpSpPr>
          <p:cNvPr id="29870" name="Group 174"/>
          <p:cNvGrpSpPr>
            <a:grpSpLocks/>
          </p:cNvGrpSpPr>
          <p:nvPr/>
        </p:nvGrpSpPr>
        <p:grpSpPr bwMode="auto">
          <a:xfrm>
            <a:off x="6783388" y="3008313"/>
            <a:ext cx="1828800" cy="609600"/>
            <a:chOff x="1008" y="864"/>
            <a:chExt cx="3120" cy="1152"/>
          </a:xfrm>
        </p:grpSpPr>
        <p:sp>
          <p:nvSpPr>
            <p:cNvPr id="29871" name="Oval 175"/>
            <p:cNvSpPr>
              <a:spLocks noChangeArrowheads="1"/>
            </p:cNvSpPr>
            <p:nvPr/>
          </p:nvSpPr>
          <p:spPr bwMode="auto">
            <a:xfrm>
              <a:off x="1008" y="1104"/>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9872" name="Oval 176"/>
            <p:cNvSpPr>
              <a:spLocks noChangeArrowheads="1"/>
            </p:cNvSpPr>
            <p:nvPr/>
          </p:nvSpPr>
          <p:spPr bwMode="auto">
            <a:xfrm>
              <a:off x="1296" y="1392"/>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9873" name="Oval 177"/>
            <p:cNvSpPr>
              <a:spLocks noChangeArrowheads="1"/>
            </p:cNvSpPr>
            <p:nvPr/>
          </p:nvSpPr>
          <p:spPr bwMode="auto">
            <a:xfrm>
              <a:off x="1680" y="864"/>
              <a:ext cx="1392" cy="624"/>
            </a:xfrm>
            <a:prstGeom prst="ellipse">
              <a:avLst/>
            </a:prstGeom>
            <a:solidFill>
              <a:srgbClr val="949FF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29874" name="Oval 178"/>
            <p:cNvSpPr>
              <a:spLocks noChangeArrowheads="1"/>
            </p:cNvSpPr>
            <p:nvPr/>
          </p:nvSpPr>
          <p:spPr bwMode="auto">
            <a:xfrm>
              <a:off x="2304" y="912"/>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9875" name="Oval 179"/>
            <p:cNvSpPr>
              <a:spLocks noChangeArrowheads="1"/>
            </p:cNvSpPr>
            <p:nvPr/>
          </p:nvSpPr>
          <p:spPr bwMode="auto">
            <a:xfrm>
              <a:off x="2064" y="1248"/>
              <a:ext cx="1392" cy="624"/>
            </a:xfrm>
            <a:prstGeom prst="ellipse">
              <a:avLst/>
            </a:prstGeom>
            <a:solidFill>
              <a:srgbClr val="949FF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29876" name="Oval 180"/>
            <p:cNvSpPr>
              <a:spLocks noChangeArrowheads="1"/>
            </p:cNvSpPr>
            <p:nvPr/>
          </p:nvSpPr>
          <p:spPr bwMode="auto">
            <a:xfrm>
              <a:off x="2256" y="1344"/>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9877" name="Oval 181"/>
            <p:cNvSpPr>
              <a:spLocks noChangeArrowheads="1"/>
            </p:cNvSpPr>
            <p:nvPr/>
          </p:nvSpPr>
          <p:spPr bwMode="auto">
            <a:xfrm>
              <a:off x="2736" y="1152"/>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9878" name="Oval 182"/>
            <p:cNvSpPr>
              <a:spLocks noChangeArrowheads="1"/>
            </p:cNvSpPr>
            <p:nvPr/>
          </p:nvSpPr>
          <p:spPr bwMode="auto">
            <a:xfrm>
              <a:off x="2688" y="1344"/>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grpSp>
        <p:nvGrpSpPr>
          <p:cNvPr id="29879" name="Group 183"/>
          <p:cNvGrpSpPr>
            <a:grpSpLocks/>
          </p:cNvGrpSpPr>
          <p:nvPr/>
        </p:nvGrpSpPr>
        <p:grpSpPr bwMode="auto">
          <a:xfrm>
            <a:off x="2338388" y="3338513"/>
            <a:ext cx="1828800" cy="609600"/>
            <a:chOff x="1008" y="864"/>
            <a:chExt cx="3120" cy="1152"/>
          </a:xfrm>
        </p:grpSpPr>
        <p:sp>
          <p:nvSpPr>
            <p:cNvPr id="29880" name="Oval 184"/>
            <p:cNvSpPr>
              <a:spLocks noChangeArrowheads="1"/>
            </p:cNvSpPr>
            <p:nvPr/>
          </p:nvSpPr>
          <p:spPr bwMode="auto">
            <a:xfrm>
              <a:off x="1008" y="1104"/>
              <a:ext cx="1392" cy="624"/>
            </a:xfrm>
            <a:prstGeom prst="ellipse">
              <a:avLst/>
            </a:prstGeom>
            <a:solidFill>
              <a:srgbClr val="979797"/>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9881" name="Oval 185"/>
            <p:cNvSpPr>
              <a:spLocks noChangeArrowheads="1"/>
            </p:cNvSpPr>
            <p:nvPr/>
          </p:nvSpPr>
          <p:spPr bwMode="auto">
            <a:xfrm>
              <a:off x="1296" y="1392"/>
              <a:ext cx="1392" cy="624"/>
            </a:xfrm>
            <a:prstGeom prst="ellipse">
              <a:avLst/>
            </a:prstGeom>
            <a:solidFill>
              <a:srgbClr val="979797"/>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9882" name="Oval 186"/>
            <p:cNvSpPr>
              <a:spLocks noChangeArrowheads="1"/>
            </p:cNvSpPr>
            <p:nvPr/>
          </p:nvSpPr>
          <p:spPr bwMode="auto">
            <a:xfrm>
              <a:off x="1680" y="864"/>
              <a:ext cx="1392" cy="624"/>
            </a:xfrm>
            <a:prstGeom prst="ellipse">
              <a:avLst/>
            </a:prstGeom>
            <a:solidFill>
              <a:srgbClr val="97979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29883" name="Oval 187"/>
            <p:cNvSpPr>
              <a:spLocks noChangeArrowheads="1"/>
            </p:cNvSpPr>
            <p:nvPr/>
          </p:nvSpPr>
          <p:spPr bwMode="auto">
            <a:xfrm>
              <a:off x="2304" y="912"/>
              <a:ext cx="1392" cy="624"/>
            </a:xfrm>
            <a:prstGeom prst="ellipse">
              <a:avLst/>
            </a:prstGeom>
            <a:solidFill>
              <a:srgbClr val="979797"/>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9884" name="Oval 188"/>
            <p:cNvSpPr>
              <a:spLocks noChangeArrowheads="1"/>
            </p:cNvSpPr>
            <p:nvPr/>
          </p:nvSpPr>
          <p:spPr bwMode="auto">
            <a:xfrm>
              <a:off x="2064" y="1248"/>
              <a:ext cx="1392" cy="624"/>
            </a:xfrm>
            <a:prstGeom prst="ellipse">
              <a:avLst/>
            </a:prstGeom>
            <a:solidFill>
              <a:srgbClr val="97979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29885" name="Oval 189"/>
            <p:cNvSpPr>
              <a:spLocks noChangeArrowheads="1"/>
            </p:cNvSpPr>
            <p:nvPr/>
          </p:nvSpPr>
          <p:spPr bwMode="auto">
            <a:xfrm>
              <a:off x="2256" y="1344"/>
              <a:ext cx="1392" cy="624"/>
            </a:xfrm>
            <a:prstGeom prst="ellipse">
              <a:avLst/>
            </a:prstGeom>
            <a:solidFill>
              <a:srgbClr val="979797"/>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9886" name="Oval 190"/>
            <p:cNvSpPr>
              <a:spLocks noChangeArrowheads="1"/>
            </p:cNvSpPr>
            <p:nvPr/>
          </p:nvSpPr>
          <p:spPr bwMode="auto">
            <a:xfrm>
              <a:off x="2736" y="1152"/>
              <a:ext cx="1392" cy="624"/>
            </a:xfrm>
            <a:prstGeom prst="ellipse">
              <a:avLst/>
            </a:prstGeom>
            <a:solidFill>
              <a:srgbClr val="979797"/>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9887" name="Oval 191"/>
            <p:cNvSpPr>
              <a:spLocks noChangeArrowheads="1"/>
            </p:cNvSpPr>
            <p:nvPr/>
          </p:nvSpPr>
          <p:spPr bwMode="auto">
            <a:xfrm>
              <a:off x="2688" y="1344"/>
              <a:ext cx="1392" cy="624"/>
            </a:xfrm>
            <a:prstGeom prst="ellipse">
              <a:avLst/>
            </a:prstGeom>
            <a:solidFill>
              <a:srgbClr val="979797"/>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grpSp>
        <p:nvGrpSpPr>
          <p:cNvPr id="29888" name="Group 192"/>
          <p:cNvGrpSpPr>
            <a:grpSpLocks/>
          </p:cNvGrpSpPr>
          <p:nvPr/>
        </p:nvGrpSpPr>
        <p:grpSpPr bwMode="auto">
          <a:xfrm>
            <a:off x="2605088" y="4926013"/>
            <a:ext cx="1828800" cy="609600"/>
            <a:chOff x="1008" y="864"/>
            <a:chExt cx="3120" cy="1152"/>
          </a:xfrm>
        </p:grpSpPr>
        <p:sp>
          <p:nvSpPr>
            <p:cNvPr id="29889" name="Oval 193"/>
            <p:cNvSpPr>
              <a:spLocks noChangeArrowheads="1"/>
            </p:cNvSpPr>
            <p:nvPr/>
          </p:nvSpPr>
          <p:spPr bwMode="auto">
            <a:xfrm>
              <a:off x="1008" y="1104"/>
              <a:ext cx="1392" cy="624"/>
            </a:xfrm>
            <a:prstGeom prst="ellipse">
              <a:avLst/>
            </a:prstGeom>
            <a:solidFill>
              <a:srgbClr val="B6B6B6"/>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9890" name="Oval 194"/>
            <p:cNvSpPr>
              <a:spLocks noChangeArrowheads="1"/>
            </p:cNvSpPr>
            <p:nvPr/>
          </p:nvSpPr>
          <p:spPr bwMode="auto">
            <a:xfrm>
              <a:off x="1296" y="1392"/>
              <a:ext cx="1392" cy="624"/>
            </a:xfrm>
            <a:prstGeom prst="ellipse">
              <a:avLst/>
            </a:prstGeom>
            <a:solidFill>
              <a:srgbClr val="B6B6B6"/>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9891" name="Oval 195"/>
            <p:cNvSpPr>
              <a:spLocks noChangeArrowheads="1"/>
            </p:cNvSpPr>
            <p:nvPr/>
          </p:nvSpPr>
          <p:spPr bwMode="auto">
            <a:xfrm>
              <a:off x="1680" y="864"/>
              <a:ext cx="1392" cy="624"/>
            </a:xfrm>
            <a:prstGeom prst="ellipse">
              <a:avLst/>
            </a:prstGeom>
            <a:solidFill>
              <a:srgbClr val="B6B6B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29892" name="Oval 196"/>
            <p:cNvSpPr>
              <a:spLocks noChangeArrowheads="1"/>
            </p:cNvSpPr>
            <p:nvPr/>
          </p:nvSpPr>
          <p:spPr bwMode="auto">
            <a:xfrm>
              <a:off x="2304" y="912"/>
              <a:ext cx="1392" cy="624"/>
            </a:xfrm>
            <a:prstGeom prst="ellipse">
              <a:avLst/>
            </a:prstGeom>
            <a:solidFill>
              <a:srgbClr val="B6B6B6"/>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9893" name="Oval 197"/>
            <p:cNvSpPr>
              <a:spLocks noChangeArrowheads="1"/>
            </p:cNvSpPr>
            <p:nvPr/>
          </p:nvSpPr>
          <p:spPr bwMode="auto">
            <a:xfrm>
              <a:off x="2064" y="1248"/>
              <a:ext cx="1392" cy="624"/>
            </a:xfrm>
            <a:prstGeom prst="ellipse">
              <a:avLst/>
            </a:prstGeom>
            <a:solidFill>
              <a:srgbClr val="B6B6B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29894" name="Oval 198"/>
            <p:cNvSpPr>
              <a:spLocks noChangeArrowheads="1"/>
            </p:cNvSpPr>
            <p:nvPr/>
          </p:nvSpPr>
          <p:spPr bwMode="auto">
            <a:xfrm>
              <a:off x="2256" y="1344"/>
              <a:ext cx="1392" cy="624"/>
            </a:xfrm>
            <a:prstGeom prst="ellipse">
              <a:avLst/>
            </a:prstGeom>
            <a:solidFill>
              <a:srgbClr val="B6B6B6"/>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9895" name="Oval 199"/>
            <p:cNvSpPr>
              <a:spLocks noChangeArrowheads="1"/>
            </p:cNvSpPr>
            <p:nvPr/>
          </p:nvSpPr>
          <p:spPr bwMode="auto">
            <a:xfrm>
              <a:off x="2736" y="1152"/>
              <a:ext cx="1392" cy="624"/>
            </a:xfrm>
            <a:prstGeom prst="ellipse">
              <a:avLst/>
            </a:prstGeom>
            <a:solidFill>
              <a:srgbClr val="B6B6B6"/>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9896" name="Oval 200"/>
            <p:cNvSpPr>
              <a:spLocks noChangeArrowheads="1"/>
            </p:cNvSpPr>
            <p:nvPr/>
          </p:nvSpPr>
          <p:spPr bwMode="auto">
            <a:xfrm>
              <a:off x="2688" y="1344"/>
              <a:ext cx="1392" cy="624"/>
            </a:xfrm>
            <a:prstGeom prst="ellipse">
              <a:avLst/>
            </a:prstGeom>
            <a:solidFill>
              <a:srgbClr val="B6B6B6"/>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grpSp>
        <p:nvGrpSpPr>
          <p:cNvPr id="29897" name="Group 201"/>
          <p:cNvGrpSpPr>
            <a:grpSpLocks/>
          </p:cNvGrpSpPr>
          <p:nvPr/>
        </p:nvGrpSpPr>
        <p:grpSpPr bwMode="auto">
          <a:xfrm>
            <a:off x="5665788" y="5103813"/>
            <a:ext cx="1828800" cy="609600"/>
            <a:chOff x="1008" y="864"/>
            <a:chExt cx="3120" cy="1152"/>
          </a:xfrm>
        </p:grpSpPr>
        <p:sp>
          <p:nvSpPr>
            <p:cNvPr id="29898" name="Oval 202"/>
            <p:cNvSpPr>
              <a:spLocks noChangeArrowheads="1"/>
            </p:cNvSpPr>
            <p:nvPr/>
          </p:nvSpPr>
          <p:spPr bwMode="auto">
            <a:xfrm>
              <a:off x="1008" y="1104"/>
              <a:ext cx="1392" cy="624"/>
            </a:xfrm>
            <a:prstGeom prst="ellipse">
              <a:avLst/>
            </a:prstGeom>
            <a:solidFill>
              <a:srgbClr val="FFBF7F"/>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9899" name="Oval 203"/>
            <p:cNvSpPr>
              <a:spLocks noChangeArrowheads="1"/>
            </p:cNvSpPr>
            <p:nvPr/>
          </p:nvSpPr>
          <p:spPr bwMode="auto">
            <a:xfrm>
              <a:off x="1296" y="1392"/>
              <a:ext cx="1392" cy="624"/>
            </a:xfrm>
            <a:prstGeom prst="ellipse">
              <a:avLst/>
            </a:prstGeom>
            <a:solidFill>
              <a:srgbClr val="FFBF7F"/>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9900" name="Oval 204"/>
            <p:cNvSpPr>
              <a:spLocks noChangeArrowheads="1"/>
            </p:cNvSpPr>
            <p:nvPr/>
          </p:nvSpPr>
          <p:spPr bwMode="auto">
            <a:xfrm>
              <a:off x="1680" y="864"/>
              <a:ext cx="1392" cy="624"/>
            </a:xfrm>
            <a:prstGeom prst="ellipse">
              <a:avLst/>
            </a:prstGeom>
            <a:solidFill>
              <a:srgbClr val="FFBF7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29901" name="Oval 205"/>
            <p:cNvSpPr>
              <a:spLocks noChangeArrowheads="1"/>
            </p:cNvSpPr>
            <p:nvPr/>
          </p:nvSpPr>
          <p:spPr bwMode="auto">
            <a:xfrm>
              <a:off x="2304" y="912"/>
              <a:ext cx="1392" cy="624"/>
            </a:xfrm>
            <a:prstGeom prst="ellipse">
              <a:avLst/>
            </a:prstGeom>
            <a:solidFill>
              <a:srgbClr val="FFBF7F"/>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9902" name="Oval 206"/>
            <p:cNvSpPr>
              <a:spLocks noChangeArrowheads="1"/>
            </p:cNvSpPr>
            <p:nvPr/>
          </p:nvSpPr>
          <p:spPr bwMode="auto">
            <a:xfrm>
              <a:off x="2064" y="1248"/>
              <a:ext cx="1392" cy="624"/>
            </a:xfrm>
            <a:prstGeom prst="ellipse">
              <a:avLst/>
            </a:prstGeom>
            <a:solidFill>
              <a:srgbClr val="FFBF7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29903" name="Oval 207"/>
            <p:cNvSpPr>
              <a:spLocks noChangeArrowheads="1"/>
            </p:cNvSpPr>
            <p:nvPr/>
          </p:nvSpPr>
          <p:spPr bwMode="auto">
            <a:xfrm>
              <a:off x="2256" y="1344"/>
              <a:ext cx="1392" cy="624"/>
            </a:xfrm>
            <a:prstGeom prst="ellipse">
              <a:avLst/>
            </a:prstGeom>
            <a:solidFill>
              <a:srgbClr val="FFBF7F"/>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9904" name="Oval 208"/>
            <p:cNvSpPr>
              <a:spLocks noChangeArrowheads="1"/>
            </p:cNvSpPr>
            <p:nvPr/>
          </p:nvSpPr>
          <p:spPr bwMode="auto">
            <a:xfrm>
              <a:off x="2736" y="1152"/>
              <a:ext cx="1392" cy="624"/>
            </a:xfrm>
            <a:prstGeom prst="ellipse">
              <a:avLst/>
            </a:prstGeom>
            <a:solidFill>
              <a:srgbClr val="FFBF7F"/>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9905" name="Oval 209"/>
            <p:cNvSpPr>
              <a:spLocks noChangeArrowheads="1"/>
            </p:cNvSpPr>
            <p:nvPr/>
          </p:nvSpPr>
          <p:spPr bwMode="auto">
            <a:xfrm>
              <a:off x="2688" y="1344"/>
              <a:ext cx="1392" cy="624"/>
            </a:xfrm>
            <a:prstGeom prst="ellipse">
              <a:avLst/>
            </a:prstGeom>
            <a:solidFill>
              <a:srgbClr val="FFBF7F"/>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grpSp>
        <p:nvGrpSpPr>
          <p:cNvPr id="29906" name="Group 210"/>
          <p:cNvGrpSpPr>
            <a:grpSpLocks/>
          </p:cNvGrpSpPr>
          <p:nvPr/>
        </p:nvGrpSpPr>
        <p:grpSpPr bwMode="auto">
          <a:xfrm>
            <a:off x="6731001" y="3309939"/>
            <a:ext cx="530225" cy="346075"/>
            <a:chOff x="3280" y="2330"/>
            <a:chExt cx="334" cy="218"/>
          </a:xfrm>
        </p:grpSpPr>
        <p:sp>
          <p:nvSpPr>
            <p:cNvPr id="29907" name="Line 211"/>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908" name="Line 212"/>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909" name="Oval 213"/>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29910" name="Rectangle 214"/>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911" name="Oval 215"/>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912" name="Freeform 216"/>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13" name="Freeform 217"/>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14" name="Freeform 218"/>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15" name="Freeform 219"/>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16" name="Freeform 220"/>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17" name="Freeform 221"/>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18" name="Freeform 222"/>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19" name="Freeform 223"/>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29920" name="Group 224"/>
          <p:cNvGrpSpPr>
            <a:grpSpLocks/>
          </p:cNvGrpSpPr>
          <p:nvPr/>
        </p:nvGrpSpPr>
        <p:grpSpPr bwMode="auto">
          <a:xfrm>
            <a:off x="5800726" y="5087939"/>
            <a:ext cx="530225" cy="346075"/>
            <a:chOff x="3280" y="2330"/>
            <a:chExt cx="334" cy="218"/>
          </a:xfrm>
        </p:grpSpPr>
        <p:sp>
          <p:nvSpPr>
            <p:cNvPr id="29921" name="Line 225"/>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922" name="Line 226"/>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923" name="Oval 227"/>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29924" name="Rectangle 228"/>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925" name="Oval 229"/>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926" name="Freeform 230"/>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27" name="Freeform 231"/>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28" name="Freeform 232"/>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29" name="Freeform 233"/>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30" name="Freeform 234"/>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31" name="Freeform 235"/>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32" name="Freeform 236"/>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33" name="Freeform 237"/>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29934" name="Group 238"/>
          <p:cNvGrpSpPr>
            <a:grpSpLocks/>
          </p:cNvGrpSpPr>
          <p:nvPr/>
        </p:nvGrpSpPr>
        <p:grpSpPr bwMode="auto">
          <a:xfrm>
            <a:off x="7656514" y="4675189"/>
            <a:ext cx="530225" cy="346075"/>
            <a:chOff x="3280" y="2330"/>
            <a:chExt cx="334" cy="218"/>
          </a:xfrm>
        </p:grpSpPr>
        <p:sp>
          <p:nvSpPr>
            <p:cNvPr id="29935" name="Line 239"/>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936" name="Line 240"/>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937" name="Oval 241"/>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29938" name="Rectangle 242"/>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939" name="Oval 243"/>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940" name="Freeform 244"/>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41" name="Freeform 245"/>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42" name="Freeform 246"/>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43" name="Freeform 247"/>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44" name="Freeform 248"/>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45" name="Freeform 249"/>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46" name="Freeform 250"/>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47" name="Freeform 251"/>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29976" name="Group 280"/>
          <p:cNvGrpSpPr>
            <a:grpSpLocks/>
          </p:cNvGrpSpPr>
          <p:nvPr/>
        </p:nvGrpSpPr>
        <p:grpSpPr bwMode="auto">
          <a:xfrm>
            <a:off x="3881439" y="3495676"/>
            <a:ext cx="530225" cy="346075"/>
            <a:chOff x="3280" y="2330"/>
            <a:chExt cx="334" cy="218"/>
          </a:xfrm>
        </p:grpSpPr>
        <p:sp>
          <p:nvSpPr>
            <p:cNvPr id="29977" name="Line 281"/>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978" name="Line 282"/>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979" name="Oval 283"/>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29980" name="Rectangle 284"/>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981" name="Oval 285"/>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982" name="Freeform 286"/>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83" name="Freeform 287"/>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84" name="Freeform 288"/>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85" name="Freeform 289"/>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86" name="Freeform 290"/>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87" name="Freeform 291"/>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88" name="Freeform 292"/>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89" name="Freeform 293"/>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29990" name="Group 294"/>
          <p:cNvGrpSpPr>
            <a:grpSpLocks/>
          </p:cNvGrpSpPr>
          <p:nvPr/>
        </p:nvGrpSpPr>
        <p:grpSpPr bwMode="auto">
          <a:xfrm>
            <a:off x="5584826" y="4048126"/>
            <a:ext cx="530225" cy="346075"/>
            <a:chOff x="3280" y="2330"/>
            <a:chExt cx="334" cy="218"/>
          </a:xfrm>
        </p:grpSpPr>
        <p:sp>
          <p:nvSpPr>
            <p:cNvPr id="29991" name="Line 295"/>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992" name="Line 296"/>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993" name="Oval 297"/>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29994" name="Rectangle 298"/>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995" name="Oval 299"/>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996" name="Freeform 300"/>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97" name="Freeform 301"/>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98" name="Freeform 302"/>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99" name="Freeform 303"/>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000" name="Freeform 304"/>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001" name="Freeform 305"/>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002" name="Freeform 306"/>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003" name="Freeform 307"/>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29848" name="Freeform 152"/>
          <p:cNvSpPr>
            <a:spLocks/>
          </p:cNvSpPr>
          <p:nvPr/>
        </p:nvSpPr>
        <p:spPr bwMode="auto">
          <a:xfrm>
            <a:off x="4184650" y="4429126"/>
            <a:ext cx="4160838" cy="1414463"/>
          </a:xfrm>
          <a:custGeom>
            <a:avLst/>
            <a:gdLst>
              <a:gd name="T0" fmla="*/ 101 w 2621"/>
              <a:gd name="T1" fmla="*/ 443 h 891"/>
              <a:gd name="T2" fmla="*/ 157 w 2621"/>
              <a:gd name="T3" fmla="*/ 435 h 891"/>
              <a:gd name="T4" fmla="*/ 1045 w 2621"/>
              <a:gd name="T5" fmla="*/ 19 h 891"/>
              <a:gd name="T6" fmla="*/ 1565 w 2621"/>
              <a:gd name="T7" fmla="*/ 547 h 891"/>
              <a:gd name="T8" fmla="*/ 2621 w 2621"/>
              <a:gd name="T9" fmla="*/ 891 h 891"/>
            </a:gdLst>
            <a:ahLst/>
            <a:cxnLst>
              <a:cxn ang="0">
                <a:pos x="T0" y="T1"/>
              </a:cxn>
              <a:cxn ang="0">
                <a:pos x="T2" y="T3"/>
              </a:cxn>
              <a:cxn ang="0">
                <a:pos x="T4" y="T5"/>
              </a:cxn>
              <a:cxn ang="0">
                <a:pos x="T6" y="T7"/>
              </a:cxn>
              <a:cxn ang="0">
                <a:pos x="T8" y="T9"/>
              </a:cxn>
            </a:cxnLst>
            <a:rect l="0" t="0" r="r" b="b"/>
            <a:pathLst>
              <a:path w="2621" h="891">
                <a:moveTo>
                  <a:pt x="101" y="443"/>
                </a:moveTo>
                <a:cubicBezTo>
                  <a:pt x="50" y="474"/>
                  <a:pt x="0" y="506"/>
                  <a:pt x="157" y="435"/>
                </a:cubicBezTo>
                <a:cubicBezTo>
                  <a:pt x="314" y="364"/>
                  <a:pt x="810" y="0"/>
                  <a:pt x="1045" y="19"/>
                </a:cubicBezTo>
                <a:cubicBezTo>
                  <a:pt x="1280" y="38"/>
                  <a:pt x="1302" y="402"/>
                  <a:pt x="1565" y="547"/>
                </a:cubicBezTo>
                <a:cubicBezTo>
                  <a:pt x="1828" y="692"/>
                  <a:pt x="2224" y="791"/>
                  <a:pt x="2621" y="891"/>
                </a:cubicBezTo>
              </a:path>
            </a:pathLst>
          </a:custGeom>
          <a:noFill/>
          <a:ln w="28575" cmpd="sng">
            <a:solidFill>
              <a:srgbClr val="CC33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005" name="Freeform 309"/>
          <p:cNvSpPr>
            <a:spLocks/>
          </p:cNvSpPr>
          <p:nvPr/>
        </p:nvSpPr>
        <p:spPr bwMode="auto">
          <a:xfrm>
            <a:off x="5486401" y="3271838"/>
            <a:ext cx="2811463" cy="2462212"/>
          </a:xfrm>
          <a:custGeom>
            <a:avLst/>
            <a:gdLst>
              <a:gd name="T0" fmla="*/ 0 w 1771"/>
              <a:gd name="T1" fmla="*/ 0 h 1551"/>
              <a:gd name="T2" fmla="*/ 405 w 1771"/>
              <a:gd name="T3" fmla="*/ 505 h 1551"/>
              <a:gd name="T4" fmla="*/ 427 w 1771"/>
              <a:gd name="T5" fmla="*/ 761 h 1551"/>
              <a:gd name="T6" fmla="*/ 640 w 1771"/>
              <a:gd name="T7" fmla="*/ 1131 h 1551"/>
              <a:gd name="T8" fmla="*/ 875 w 1771"/>
              <a:gd name="T9" fmla="*/ 1287 h 1551"/>
              <a:gd name="T10" fmla="*/ 1771 w 1771"/>
              <a:gd name="T11" fmla="*/ 1551 h 1551"/>
            </a:gdLst>
            <a:ahLst/>
            <a:cxnLst>
              <a:cxn ang="0">
                <a:pos x="T0" y="T1"/>
              </a:cxn>
              <a:cxn ang="0">
                <a:pos x="T2" y="T3"/>
              </a:cxn>
              <a:cxn ang="0">
                <a:pos x="T4" y="T5"/>
              </a:cxn>
              <a:cxn ang="0">
                <a:pos x="T6" y="T7"/>
              </a:cxn>
              <a:cxn ang="0">
                <a:pos x="T8" y="T9"/>
              </a:cxn>
              <a:cxn ang="0">
                <a:pos x="T10" y="T11"/>
              </a:cxn>
            </a:cxnLst>
            <a:rect l="0" t="0" r="r" b="b"/>
            <a:pathLst>
              <a:path w="1771" h="1551">
                <a:moveTo>
                  <a:pt x="0" y="0"/>
                </a:moveTo>
                <a:cubicBezTo>
                  <a:pt x="167" y="189"/>
                  <a:pt x="334" y="378"/>
                  <a:pt x="405" y="505"/>
                </a:cubicBezTo>
                <a:cubicBezTo>
                  <a:pt x="476" y="632"/>
                  <a:pt x="388" y="657"/>
                  <a:pt x="427" y="761"/>
                </a:cubicBezTo>
                <a:cubicBezTo>
                  <a:pt x="466" y="865"/>
                  <a:pt x="565" y="1043"/>
                  <a:pt x="640" y="1131"/>
                </a:cubicBezTo>
                <a:cubicBezTo>
                  <a:pt x="715" y="1219"/>
                  <a:pt x="687" y="1217"/>
                  <a:pt x="875" y="1287"/>
                </a:cubicBezTo>
                <a:cubicBezTo>
                  <a:pt x="1063" y="1357"/>
                  <a:pt x="1417" y="1454"/>
                  <a:pt x="1771" y="1551"/>
                </a:cubicBezTo>
              </a:path>
            </a:pathLst>
          </a:custGeom>
          <a:noFill/>
          <a:ln w="28575" cmpd="sng">
            <a:solidFill>
              <a:schemeClr val="accent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9948" name="Group 252"/>
          <p:cNvGrpSpPr>
            <a:grpSpLocks/>
          </p:cNvGrpSpPr>
          <p:nvPr/>
        </p:nvGrpSpPr>
        <p:grpSpPr bwMode="auto">
          <a:xfrm>
            <a:off x="5110164" y="3067051"/>
            <a:ext cx="530225" cy="346075"/>
            <a:chOff x="3280" y="2330"/>
            <a:chExt cx="334" cy="218"/>
          </a:xfrm>
        </p:grpSpPr>
        <p:sp>
          <p:nvSpPr>
            <p:cNvPr id="29949" name="Line 253"/>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950" name="Line 254"/>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951" name="Oval 255"/>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29952" name="Rectangle 256"/>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953" name="Oval 257"/>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954" name="Freeform 258"/>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55" name="Freeform 259"/>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56" name="Freeform 260"/>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57" name="Freeform 261"/>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58" name="Freeform 262"/>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59" name="Freeform 263"/>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60" name="Freeform 264"/>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61" name="Freeform 265"/>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29962" name="Group 266"/>
          <p:cNvGrpSpPr>
            <a:grpSpLocks/>
          </p:cNvGrpSpPr>
          <p:nvPr/>
        </p:nvGrpSpPr>
        <p:grpSpPr bwMode="auto">
          <a:xfrm>
            <a:off x="4044951" y="4902201"/>
            <a:ext cx="530225" cy="346075"/>
            <a:chOff x="3280" y="2330"/>
            <a:chExt cx="334" cy="218"/>
          </a:xfrm>
        </p:grpSpPr>
        <p:sp>
          <p:nvSpPr>
            <p:cNvPr id="29963" name="Line 267"/>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964" name="Line 268"/>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965" name="Oval 269"/>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29966" name="Rectangle 270"/>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967" name="Oval 271"/>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968" name="Freeform 272"/>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69" name="Freeform 273"/>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70" name="Freeform 274"/>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71" name="Freeform 275"/>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72" name="Freeform 276"/>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73" name="Freeform 277"/>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74" name="Freeform 278"/>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975" name="Freeform 279"/>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Tree>
    <p:extLst>
      <p:ext uri="{BB962C8B-B14F-4D97-AF65-F5344CB8AC3E}">
        <p14:creationId xmlns:p14="http://schemas.microsoft.com/office/powerpoint/2010/main" val="961762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0" name="Group 239"/>
          <p:cNvGrpSpPr/>
          <p:nvPr/>
        </p:nvGrpSpPr>
        <p:grpSpPr>
          <a:xfrm>
            <a:off x="-851665" y="0"/>
            <a:ext cx="13043665" cy="6869430"/>
            <a:chOff x="-861489" y="5504"/>
            <a:chExt cx="13043665" cy="6869430"/>
          </a:xfrm>
        </p:grpSpPr>
        <p:grpSp>
          <p:nvGrpSpPr>
            <p:cNvPr id="241" name="Group 240"/>
            <p:cNvGrpSpPr/>
            <p:nvPr/>
          </p:nvGrpSpPr>
          <p:grpSpPr>
            <a:xfrm>
              <a:off x="-861489" y="5504"/>
              <a:ext cx="13043665" cy="6869430"/>
              <a:chOff x="-810687" y="5504"/>
              <a:chExt cx="13043665" cy="6869430"/>
            </a:xfrm>
          </p:grpSpPr>
          <p:sp>
            <p:nvSpPr>
              <p:cNvPr id="259" name="Rectangle 258"/>
              <p:cNvSpPr/>
              <p:nvPr/>
            </p:nvSpPr>
            <p:spPr>
              <a:xfrm>
                <a:off x="40978" y="5504"/>
                <a:ext cx="12192000" cy="6869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0" name="Picture 259"/>
              <p:cNvPicPr>
                <a:picLocks noChangeAspect="1"/>
              </p:cNvPicPr>
              <p:nvPr/>
            </p:nvPicPr>
            <p:blipFill rotWithShape="1">
              <a:blip r:embed="rId2">
                <a:extLst>
                  <a:ext uri="{28A0092B-C50C-407E-A947-70E740481C1C}">
                    <a14:useLocalDpi xmlns:a14="http://schemas.microsoft.com/office/drawing/2010/main" val="0"/>
                  </a:ext>
                </a:extLst>
              </a:blip>
              <a:srcRect l="-11771" t="26046" r="9440" b="-653"/>
              <a:stretch/>
            </p:blipFill>
            <p:spPr>
              <a:xfrm>
                <a:off x="-810687" y="87633"/>
                <a:ext cx="12638619" cy="6770367"/>
              </a:xfrm>
              <a:prstGeom prst="rect">
                <a:avLst/>
              </a:prstGeom>
            </p:spPr>
          </p:pic>
          <p:sp>
            <p:nvSpPr>
              <p:cNvPr id="261" name="Frame 260"/>
              <p:cNvSpPr/>
              <p:nvPr/>
            </p:nvSpPr>
            <p:spPr>
              <a:xfrm>
                <a:off x="579882" y="16934"/>
                <a:ext cx="11327130" cy="6858000"/>
              </a:xfrm>
              <a:prstGeom prst="frame">
                <a:avLst>
                  <a:gd name="adj1" fmla="val 10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2" name="Rectangle 2"/>
            <p:cNvSpPr>
              <a:spLocks noChangeArrowheads="1"/>
            </p:cNvSpPr>
            <p:nvPr/>
          </p:nvSpPr>
          <p:spPr bwMode="auto">
            <a:xfrm>
              <a:off x="695227" y="6470731"/>
              <a:ext cx="3505200" cy="227012"/>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43" name="Group 11"/>
            <p:cNvGrpSpPr>
              <a:grpSpLocks/>
            </p:cNvGrpSpPr>
            <p:nvPr/>
          </p:nvGrpSpPr>
          <p:grpSpPr bwMode="auto">
            <a:xfrm>
              <a:off x="4548090" y="6588206"/>
              <a:ext cx="4332287" cy="65087"/>
              <a:chOff x="2859" y="4251"/>
              <a:chExt cx="2729" cy="41"/>
            </a:xfrm>
          </p:grpSpPr>
          <p:sp>
            <p:nvSpPr>
              <p:cNvPr id="251" name="Oval 250"/>
              <p:cNvSpPr>
                <a:spLocks noChangeArrowheads="1"/>
              </p:cNvSpPr>
              <p:nvPr/>
            </p:nvSpPr>
            <p:spPr bwMode="auto">
              <a:xfrm>
                <a:off x="285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2" name="Oval 251"/>
              <p:cNvSpPr>
                <a:spLocks noChangeArrowheads="1"/>
              </p:cNvSpPr>
              <p:nvPr/>
            </p:nvSpPr>
            <p:spPr bwMode="auto">
              <a:xfrm>
                <a:off x="324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3" name="Oval 252"/>
              <p:cNvSpPr>
                <a:spLocks noChangeArrowheads="1"/>
              </p:cNvSpPr>
              <p:nvPr/>
            </p:nvSpPr>
            <p:spPr bwMode="auto">
              <a:xfrm>
                <a:off x="362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4" name="Oval 253"/>
              <p:cNvSpPr>
                <a:spLocks noChangeArrowheads="1"/>
              </p:cNvSpPr>
              <p:nvPr/>
            </p:nvSpPr>
            <p:spPr bwMode="auto">
              <a:xfrm>
                <a:off x="4011"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5" name="Oval 254"/>
              <p:cNvSpPr>
                <a:spLocks noChangeArrowheads="1"/>
              </p:cNvSpPr>
              <p:nvPr/>
            </p:nvSpPr>
            <p:spPr bwMode="auto">
              <a:xfrm>
                <a:off x="4395"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 name="Oval 255"/>
              <p:cNvSpPr>
                <a:spLocks noChangeArrowheads="1"/>
              </p:cNvSpPr>
              <p:nvPr/>
            </p:nvSpPr>
            <p:spPr bwMode="auto">
              <a:xfrm>
                <a:off x="477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7" name="Oval 256"/>
              <p:cNvSpPr>
                <a:spLocks noChangeArrowheads="1"/>
              </p:cNvSpPr>
              <p:nvPr/>
            </p:nvSpPr>
            <p:spPr bwMode="auto">
              <a:xfrm>
                <a:off x="516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8" name="Oval 257"/>
              <p:cNvSpPr>
                <a:spLocks noChangeArrowheads="1"/>
              </p:cNvSpPr>
              <p:nvPr/>
            </p:nvSpPr>
            <p:spPr bwMode="auto">
              <a:xfrm>
                <a:off x="554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44" name="Rectangle 12"/>
            <p:cNvSpPr>
              <a:spLocks noChangeArrowheads="1"/>
            </p:cNvSpPr>
            <p:nvPr/>
          </p:nvSpPr>
          <p:spPr bwMode="auto">
            <a:xfrm>
              <a:off x="762000" y="820150"/>
              <a:ext cx="457200" cy="7620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5" name="Oval 13"/>
            <p:cNvSpPr>
              <a:spLocks noChangeArrowheads="1"/>
            </p:cNvSpPr>
            <p:nvPr/>
          </p:nvSpPr>
          <p:spPr bwMode="auto">
            <a:xfrm>
              <a:off x="804863" y="175625"/>
              <a:ext cx="66675" cy="66675"/>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6" name="Oval 14"/>
            <p:cNvSpPr>
              <a:spLocks noChangeArrowheads="1"/>
            </p:cNvSpPr>
            <p:nvPr/>
          </p:nvSpPr>
          <p:spPr bwMode="auto">
            <a:xfrm>
              <a:off x="804863" y="405812"/>
              <a:ext cx="66675" cy="65088"/>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 name="Oval 15"/>
            <p:cNvSpPr>
              <a:spLocks noChangeArrowheads="1"/>
            </p:cNvSpPr>
            <p:nvPr/>
          </p:nvSpPr>
          <p:spPr bwMode="auto">
            <a:xfrm>
              <a:off x="804863" y="632825"/>
              <a:ext cx="66675" cy="65087"/>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8" name="Oval 18"/>
            <p:cNvSpPr>
              <a:spLocks noChangeArrowheads="1"/>
            </p:cNvSpPr>
            <p:nvPr/>
          </p:nvSpPr>
          <p:spPr bwMode="auto">
            <a:xfrm>
              <a:off x="13716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9" name="Oval 19"/>
            <p:cNvSpPr>
              <a:spLocks noChangeArrowheads="1"/>
            </p:cNvSpPr>
            <p:nvPr/>
          </p:nvSpPr>
          <p:spPr bwMode="auto">
            <a:xfrm>
              <a:off x="16002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0" name="Oval 20"/>
            <p:cNvSpPr>
              <a:spLocks noChangeArrowheads="1"/>
            </p:cNvSpPr>
            <p:nvPr/>
          </p:nvSpPr>
          <p:spPr bwMode="auto">
            <a:xfrm>
              <a:off x="18288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8674" name="Rectangle 2"/>
          <p:cNvSpPr>
            <a:spLocks noGrp="1" noChangeArrowheads="1"/>
          </p:cNvSpPr>
          <p:nvPr>
            <p:ph type="title" idx="4294967295"/>
          </p:nvPr>
        </p:nvSpPr>
        <p:spPr>
          <a:xfrm>
            <a:off x="1937425" y="488488"/>
            <a:ext cx="6963737" cy="1325563"/>
          </a:xfrm>
        </p:spPr>
        <p:txBody>
          <a:bodyPr/>
          <a:lstStyle/>
          <a:p>
            <a:r>
              <a:rPr lang="en-US" altLang="x-none"/>
              <a:t>The Exchange Switch</a:t>
            </a:r>
          </a:p>
        </p:txBody>
      </p:sp>
      <p:grpSp>
        <p:nvGrpSpPr>
          <p:cNvPr id="28678" name="Group 6"/>
          <p:cNvGrpSpPr>
            <a:grpSpLocks/>
          </p:cNvGrpSpPr>
          <p:nvPr/>
        </p:nvGrpSpPr>
        <p:grpSpPr bwMode="auto">
          <a:xfrm>
            <a:off x="4535488" y="2389188"/>
            <a:ext cx="1828800" cy="609600"/>
            <a:chOff x="1008" y="864"/>
            <a:chExt cx="3120" cy="1152"/>
          </a:xfrm>
        </p:grpSpPr>
        <p:sp>
          <p:nvSpPr>
            <p:cNvPr id="28679" name="Oval 7"/>
            <p:cNvSpPr>
              <a:spLocks noChangeArrowheads="1"/>
            </p:cNvSpPr>
            <p:nvPr/>
          </p:nvSpPr>
          <p:spPr bwMode="auto">
            <a:xfrm>
              <a:off x="1008" y="1104"/>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8680" name="Oval 8"/>
            <p:cNvSpPr>
              <a:spLocks noChangeArrowheads="1"/>
            </p:cNvSpPr>
            <p:nvPr/>
          </p:nvSpPr>
          <p:spPr bwMode="auto">
            <a:xfrm>
              <a:off x="1296" y="1392"/>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8681" name="Oval 9"/>
            <p:cNvSpPr>
              <a:spLocks noChangeArrowheads="1"/>
            </p:cNvSpPr>
            <p:nvPr/>
          </p:nvSpPr>
          <p:spPr bwMode="auto">
            <a:xfrm>
              <a:off x="1680" y="864"/>
              <a:ext cx="1392" cy="624"/>
            </a:xfrm>
            <a:prstGeom prst="ellipse">
              <a:avLst/>
            </a:prstGeom>
            <a:solidFill>
              <a:srgbClr val="949FF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28682" name="Oval 10"/>
            <p:cNvSpPr>
              <a:spLocks noChangeArrowheads="1"/>
            </p:cNvSpPr>
            <p:nvPr/>
          </p:nvSpPr>
          <p:spPr bwMode="auto">
            <a:xfrm>
              <a:off x="2304" y="912"/>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8683" name="Oval 11"/>
            <p:cNvSpPr>
              <a:spLocks noChangeArrowheads="1"/>
            </p:cNvSpPr>
            <p:nvPr/>
          </p:nvSpPr>
          <p:spPr bwMode="auto">
            <a:xfrm>
              <a:off x="2064" y="1248"/>
              <a:ext cx="1392" cy="624"/>
            </a:xfrm>
            <a:prstGeom prst="ellipse">
              <a:avLst/>
            </a:prstGeom>
            <a:solidFill>
              <a:srgbClr val="949FF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28684" name="Oval 12"/>
            <p:cNvSpPr>
              <a:spLocks noChangeArrowheads="1"/>
            </p:cNvSpPr>
            <p:nvPr/>
          </p:nvSpPr>
          <p:spPr bwMode="auto">
            <a:xfrm>
              <a:off x="2256" y="1344"/>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8685" name="Oval 13"/>
            <p:cNvSpPr>
              <a:spLocks noChangeArrowheads="1"/>
            </p:cNvSpPr>
            <p:nvPr/>
          </p:nvSpPr>
          <p:spPr bwMode="auto">
            <a:xfrm>
              <a:off x="2736" y="1152"/>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8686" name="Oval 14"/>
            <p:cNvSpPr>
              <a:spLocks noChangeArrowheads="1"/>
            </p:cNvSpPr>
            <p:nvPr/>
          </p:nvSpPr>
          <p:spPr bwMode="auto">
            <a:xfrm>
              <a:off x="2688" y="1344"/>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grpSp>
        <p:nvGrpSpPr>
          <p:cNvPr id="28687" name="Group 15"/>
          <p:cNvGrpSpPr>
            <a:grpSpLocks/>
          </p:cNvGrpSpPr>
          <p:nvPr/>
        </p:nvGrpSpPr>
        <p:grpSpPr bwMode="auto">
          <a:xfrm>
            <a:off x="6770688" y="2693988"/>
            <a:ext cx="1828800" cy="609600"/>
            <a:chOff x="1008" y="864"/>
            <a:chExt cx="3120" cy="1152"/>
          </a:xfrm>
        </p:grpSpPr>
        <p:sp>
          <p:nvSpPr>
            <p:cNvPr id="28688" name="Oval 16"/>
            <p:cNvSpPr>
              <a:spLocks noChangeArrowheads="1"/>
            </p:cNvSpPr>
            <p:nvPr/>
          </p:nvSpPr>
          <p:spPr bwMode="auto">
            <a:xfrm>
              <a:off x="1008" y="1104"/>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8689" name="Oval 17"/>
            <p:cNvSpPr>
              <a:spLocks noChangeArrowheads="1"/>
            </p:cNvSpPr>
            <p:nvPr/>
          </p:nvSpPr>
          <p:spPr bwMode="auto">
            <a:xfrm>
              <a:off x="1296" y="1392"/>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8690" name="Oval 18"/>
            <p:cNvSpPr>
              <a:spLocks noChangeArrowheads="1"/>
            </p:cNvSpPr>
            <p:nvPr/>
          </p:nvSpPr>
          <p:spPr bwMode="auto">
            <a:xfrm>
              <a:off x="1680" y="864"/>
              <a:ext cx="1392" cy="624"/>
            </a:xfrm>
            <a:prstGeom prst="ellipse">
              <a:avLst/>
            </a:prstGeom>
            <a:solidFill>
              <a:srgbClr val="949FF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28691" name="Oval 19"/>
            <p:cNvSpPr>
              <a:spLocks noChangeArrowheads="1"/>
            </p:cNvSpPr>
            <p:nvPr/>
          </p:nvSpPr>
          <p:spPr bwMode="auto">
            <a:xfrm>
              <a:off x="2304" y="912"/>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8692" name="Oval 20"/>
            <p:cNvSpPr>
              <a:spLocks noChangeArrowheads="1"/>
            </p:cNvSpPr>
            <p:nvPr/>
          </p:nvSpPr>
          <p:spPr bwMode="auto">
            <a:xfrm>
              <a:off x="2064" y="1248"/>
              <a:ext cx="1392" cy="624"/>
            </a:xfrm>
            <a:prstGeom prst="ellipse">
              <a:avLst/>
            </a:prstGeom>
            <a:solidFill>
              <a:srgbClr val="949FF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28693" name="Oval 21"/>
            <p:cNvSpPr>
              <a:spLocks noChangeArrowheads="1"/>
            </p:cNvSpPr>
            <p:nvPr/>
          </p:nvSpPr>
          <p:spPr bwMode="auto">
            <a:xfrm>
              <a:off x="2256" y="1344"/>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8694" name="Oval 22"/>
            <p:cNvSpPr>
              <a:spLocks noChangeArrowheads="1"/>
            </p:cNvSpPr>
            <p:nvPr/>
          </p:nvSpPr>
          <p:spPr bwMode="auto">
            <a:xfrm>
              <a:off x="2736" y="1152"/>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8695" name="Oval 23"/>
            <p:cNvSpPr>
              <a:spLocks noChangeArrowheads="1"/>
            </p:cNvSpPr>
            <p:nvPr/>
          </p:nvSpPr>
          <p:spPr bwMode="auto">
            <a:xfrm>
              <a:off x="2688" y="1344"/>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grpSp>
        <p:nvGrpSpPr>
          <p:cNvPr id="28696" name="Group 24"/>
          <p:cNvGrpSpPr>
            <a:grpSpLocks/>
          </p:cNvGrpSpPr>
          <p:nvPr/>
        </p:nvGrpSpPr>
        <p:grpSpPr bwMode="auto">
          <a:xfrm>
            <a:off x="7888288" y="4395788"/>
            <a:ext cx="1828800" cy="609600"/>
            <a:chOff x="1008" y="864"/>
            <a:chExt cx="3120" cy="1152"/>
          </a:xfrm>
        </p:grpSpPr>
        <p:sp>
          <p:nvSpPr>
            <p:cNvPr id="28697" name="Oval 25"/>
            <p:cNvSpPr>
              <a:spLocks noChangeArrowheads="1"/>
            </p:cNvSpPr>
            <p:nvPr/>
          </p:nvSpPr>
          <p:spPr bwMode="auto">
            <a:xfrm>
              <a:off x="1008" y="1104"/>
              <a:ext cx="1392" cy="624"/>
            </a:xfrm>
            <a:prstGeom prst="ellipse">
              <a:avLst/>
            </a:prstGeom>
            <a:solidFill>
              <a:schemeClr val="accent1"/>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8698" name="Oval 26"/>
            <p:cNvSpPr>
              <a:spLocks noChangeArrowheads="1"/>
            </p:cNvSpPr>
            <p:nvPr/>
          </p:nvSpPr>
          <p:spPr bwMode="auto">
            <a:xfrm>
              <a:off x="1296" y="1392"/>
              <a:ext cx="1392" cy="624"/>
            </a:xfrm>
            <a:prstGeom prst="ellipse">
              <a:avLst/>
            </a:prstGeom>
            <a:solidFill>
              <a:schemeClr val="accent1"/>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8699" name="Oval 27"/>
            <p:cNvSpPr>
              <a:spLocks noChangeArrowheads="1"/>
            </p:cNvSpPr>
            <p:nvPr/>
          </p:nvSpPr>
          <p:spPr bwMode="auto">
            <a:xfrm>
              <a:off x="1680" y="864"/>
              <a:ext cx="1392" cy="624"/>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28700" name="Oval 28"/>
            <p:cNvSpPr>
              <a:spLocks noChangeArrowheads="1"/>
            </p:cNvSpPr>
            <p:nvPr/>
          </p:nvSpPr>
          <p:spPr bwMode="auto">
            <a:xfrm>
              <a:off x="2304" y="912"/>
              <a:ext cx="1392" cy="624"/>
            </a:xfrm>
            <a:prstGeom prst="ellipse">
              <a:avLst/>
            </a:prstGeom>
            <a:solidFill>
              <a:schemeClr val="accent1"/>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8701" name="Oval 29"/>
            <p:cNvSpPr>
              <a:spLocks noChangeArrowheads="1"/>
            </p:cNvSpPr>
            <p:nvPr/>
          </p:nvSpPr>
          <p:spPr bwMode="auto">
            <a:xfrm>
              <a:off x="2064" y="1248"/>
              <a:ext cx="1392" cy="624"/>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28702" name="Oval 30"/>
            <p:cNvSpPr>
              <a:spLocks noChangeArrowheads="1"/>
            </p:cNvSpPr>
            <p:nvPr/>
          </p:nvSpPr>
          <p:spPr bwMode="auto">
            <a:xfrm>
              <a:off x="2256" y="1344"/>
              <a:ext cx="1392" cy="624"/>
            </a:xfrm>
            <a:prstGeom prst="ellipse">
              <a:avLst/>
            </a:prstGeom>
            <a:solidFill>
              <a:schemeClr val="accent1"/>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8703" name="Oval 31"/>
            <p:cNvSpPr>
              <a:spLocks noChangeArrowheads="1"/>
            </p:cNvSpPr>
            <p:nvPr/>
          </p:nvSpPr>
          <p:spPr bwMode="auto">
            <a:xfrm>
              <a:off x="2736" y="1152"/>
              <a:ext cx="1392" cy="624"/>
            </a:xfrm>
            <a:prstGeom prst="ellipse">
              <a:avLst/>
            </a:prstGeom>
            <a:solidFill>
              <a:schemeClr val="accent1"/>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8704" name="Oval 32"/>
            <p:cNvSpPr>
              <a:spLocks noChangeArrowheads="1"/>
            </p:cNvSpPr>
            <p:nvPr/>
          </p:nvSpPr>
          <p:spPr bwMode="auto">
            <a:xfrm>
              <a:off x="2688" y="1344"/>
              <a:ext cx="1392" cy="624"/>
            </a:xfrm>
            <a:prstGeom prst="ellipse">
              <a:avLst/>
            </a:prstGeom>
            <a:solidFill>
              <a:schemeClr val="accent1"/>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grpSp>
        <p:nvGrpSpPr>
          <p:cNvPr id="28705" name="Group 33"/>
          <p:cNvGrpSpPr>
            <a:grpSpLocks/>
          </p:cNvGrpSpPr>
          <p:nvPr/>
        </p:nvGrpSpPr>
        <p:grpSpPr bwMode="auto">
          <a:xfrm>
            <a:off x="5868988" y="4852988"/>
            <a:ext cx="1828800" cy="609600"/>
            <a:chOff x="1008" y="864"/>
            <a:chExt cx="3120" cy="1152"/>
          </a:xfrm>
        </p:grpSpPr>
        <p:sp>
          <p:nvSpPr>
            <p:cNvPr id="28706" name="Oval 34"/>
            <p:cNvSpPr>
              <a:spLocks noChangeArrowheads="1"/>
            </p:cNvSpPr>
            <p:nvPr/>
          </p:nvSpPr>
          <p:spPr bwMode="auto">
            <a:xfrm>
              <a:off x="1008" y="1104"/>
              <a:ext cx="1392" cy="624"/>
            </a:xfrm>
            <a:prstGeom prst="ellipse">
              <a:avLst/>
            </a:prstGeom>
            <a:solidFill>
              <a:srgbClr val="FFBF7F"/>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8707" name="Oval 35"/>
            <p:cNvSpPr>
              <a:spLocks noChangeArrowheads="1"/>
            </p:cNvSpPr>
            <p:nvPr/>
          </p:nvSpPr>
          <p:spPr bwMode="auto">
            <a:xfrm>
              <a:off x="1296" y="1392"/>
              <a:ext cx="1392" cy="624"/>
            </a:xfrm>
            <a:prstGeom prst="ellipse">
              <a:avLst/>
            </a:prstGeom>
            <a:solidFill>
              <a:srgbClr val="FFBF7F"/>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8708" name="Oval 36"/>
            <p:cNvSpPr>
              <a:spLocks noChangeArrowheads="1"/>
            </p:cNvSpPr>
            <p:nvPr/>
          </p:nvSpPr>
          <p:spPr bwMode="auto">
            <a:xfrm>
              <a:off x="1680" y="864"/>
              <a:ext cx="1392" cy="624"/>
            </a:xfrm>
            <a:prstGeom prst="ellipse">
              <a:avLst/>
            </a:prstGeom>
            <a:solidFill>
              <a:srgbClr val="FFBF7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28709" name="Oval 37"/>
            <p:cNvSpPr>
              <a:spLocks noChangeArrowheads="1"/>
            </p:cNvSpPr>
            <p:nvPr/>
          </p:nvSpPr>
          <p:spPr bwMode="auto">
            <a:xfrm>
              <a:off x="2304" y="912"/>
              <a:ext cx="1392" cy="624"/>
            </a:xfrm>
            <a:prstGeom prst="ellipse">
              <a:avLst/>
            </a:prstGeom>
            <a:solidFill>
              <a:srgbClr val="FFBF7F"/>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8710" name="Oval 38"/>
            <p:cNvSpPr>
              <a:spLocks noChangeArrowheads="1"/>
            </p:cNvSpPr>
            <p:nvPr/>
          </p:nvSpPr>
          <p:spPr bwMode="auto">
            <a:xfrm>
              <a:off x="2064" y="1248"/>
              <a:ext cx="1392" cy="624"/>
            </a:xfrm>
            <a:prstGeom prst="ellipse">
              <a:avLst/>
            </a:prstGeom>
            <a:solidFill>
              <a:srgbClr val="FFBF7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28711" name="Oval 39"/>
            <p:cNvSpPr>
              <a:spLocks noChangeArrowheads="1"/>
            </p:cNvSpPr>
            <p:nvPr/>
          </p:nvSpPr>
          <p:spPr bwMode="auto">
            <a:xfrm>
              <a:off x="2256" y="1344"/>
              <a:ext cx="1392" cy="624"/>
            </a:xfrm>
            <a:prstGeom prst="ellipse">
              <a:avLst/>
            </a:prstGeom>
            <a:solidFill>
              <a:srgbClr val="FFBF7F"/>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8712" name="Oval 40"/>
            <p:cNvSpPr>
              <a:spLocks noChangeArrowheads="1"/>
            </p:cNvSpPr>
            <p:nvPr/>
          </p:nvSpPr>
          <p:spPr bwMode="auto">
            <a:xfrm>
              <a:off x="2736" y="1152"/>
              <a:ext cx="1392" cy="624"/>
            </a:xfrm>
            <a:prstGeom prst="ellipse">
              <a:avLst/>
            </a:prstGeom>
            <a:solidFill>
              <a:srgbClr val="FFBF7F"/>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8713" name="Oval 41"/>
            <p:cNvSpPr>
              <a:spLocks noChangeArrowheads="1"/>
            </p:cNvSpPr>
            <p:nvPr/>
          </p:nvSpPr>
          <p:spPr bwMode="auto">
            <a:xfrm>
              <a:off x="2688" y="1344"/>
              <a:ext cx="1392" cy="624"/>
            </a:xfrm>
            <a:prstGeom prst="ellipse">
              <a:avLst/>
            </a:prstGeom>
            <a:solidFill>
              <a:srgbClr val="FFBF7F"/>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grpSp>
        <p:nvGrpSpPr>
          <p:cNvPr id="28714" name="Group 42"/>
          <p:cNvGrpSpPr>
            <a:grpSpLocks/>
          </p:cNvGrpSpPr>
          <p:nvPr/>
        </p:nvGrpSpPr>
        <p:grpSpPr bwMode="auto">
          <a:xfrm>
            <a:off x="2541588" y="3087688"/>
            <a:ext cx="1828800" cy="609600"/>
            <a:chOff x="1008" y="864"/>
            <a:chExt cx="3120" cy="1152"/>
          </a:xfrm>
        </p:grpSpPr>
        <p:sp>
          <p:nvSpPr>
            <p:cNvPr id="28715" name="Oval 43"/>
            <p:cNvSpPr>
              <a:spLocks noChangeArrowheads="1"/>
            </p:cNvSpPr>
            <p:nvPr/>
          </p:nvSpPr>
          <p:spPr bwMode="auto">
            <a:xfrm>
              <a:off x="1008" y="1104"/>
              <a:ext cx="1392" cy="624"/>
            </a:xfrm>
            <a:prstGeom prst="ellipse">
              <a:avLst/>
            </a:prstGeom>
            <a:solidFill>
              <a:srgbClr val="979797"/>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8716" name="Oval 44"/>
            <p:cNvSpPr>
              <a:spLocks noChangeArrowheads="1"/>
            </p:cNvSpPr>
            <p:nvPr/>
          </p:nvSpPr>
          <p:spPr bwMode="auto">
            <a:xfrm>
              <a:off x="1296" y="1392"/>
              <a:ext cx="1392" cy="624"/>
            </a:xfrm>
            <a:prstGeom prst="ellipse">
              <a:avLst/>
            </a:prstGeom>
            <a:solidFill>
              <a:srgbClr val="979797"/>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8717" name="Oval 45"/>
            <p:cNvSpPr>
              <a:spLocks noChangeArrowheads="1"/>
            </p:cNvSpPr>
            <p:nvPr/>
          </p:nvSpPr>
          <p:spPr bwMode="auto">
            <a:xfrm>
              <a:off x="1680" y="864"/>
              <a:ext cx="1392" cy="624"/>
            </a:xfrm>
            <a:prstGeom prst="ellipse">
              <a:avLst/>
            </a:prstGeom>
            <a:solidFill>
              <a:srgbClr val="97979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28718" name="Oval 46"/>
            <p:cNvSpPr>
              <a:spLocks noChangeArrowheads="1"/>
            </p:cNvSpPr>
            <p:nvPr/>
          </p:nvSpPr>
          <p:spPr bwMode="auto">
            <a:xfrm>
              <a:off x="2304" y="912"/>
              <a:ext cx="1392" cy="624"/>
            </a:xfrm>
            <a:prstGeom prst="ellipse">
              <a:avLst/>
            </a:prstGeom>
            <a:solidFill>
              <a:srgbClr val="979797"/>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8719" name="Oval 47"/>
            <p:cNvSpPr>
              <a:spLocks noChangeArrowheads="1"/>
            </p:cNvSpPr>
            <p:nvPr/>
          </p:nvSpPr>
          <p:spPr bwMode="auto">
            <a:xfrm>
              <a:off x="2064" y="1248"/>
              <a:ext cx="1392" cy="624"/>
            </a:xfrm>
            <a:prstGeom prst="ellipse">
              <a:avLst/>
            </a:prstGeom>
            <a:solidFill>
              <a:srgbClr val="97979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28720" name="Oval 48"/>
            <p:cNvSpPr>
              <a:spLocks noChangeArrowheads="1"/>
            </p:cNvSpPr>
            <p:nvPr/>
          </p:nvSpPr>
          <p:spPr bwMode="auto">
            <a:xfrm>
              <a:off x="2256" y="1344"/>
              <a:ext cx="1392" cy="624"/>
            </a:xfrm>
            <a:prstGeom prst="ellipse">
              <a:avLst/>
            </a:prstGeom>
            <a:solidFill>
              <a:srgbClr val="979797"/>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8721" name="Oval 49"/>
            <p:cNvSpPr>
              <a:spLocks noChangeArrowheads="1"/>
            </p:cNvSpPr>
            <p:nvPr/>
          </p:nvSpPr>
          <p:spPr bwMode="auto">
            <a:xfrm>
              <a:off x="2736" y="1152"/>
              <a:ext cx="1392" cy="624"/>
            </a:xfrm>
            <a:prstGeom prst="ellipse">
              <a:avLst/>
            </a:prstGeom>
            <a:solidFill>
              <a:srgbClr val="979797"/>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8722" name="Oval 50"/>
            <p:cNvSpPr>
              <a:spLocks noChangeArrowheads="1"/>
            </p:cNvSpPr>
            <p:nvPr/>
          </p:nvSpPr>
          <p:spPr bwMode="auto">
            <a:xfrm>
              <a:off x="2688" y="1344"/>
              <a:ext cx="1392" cy="624"/>
            </a:xfrm>
            <a:prstGeom prst="ellipse">
              <a:avLst/>
            </a:prstGeom>
            <a:solidFill>
              <a:srgbClr val="979797"/>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grpSp>
        <p:nvGrpSpPr>
          <p:cNvPr id="28723" name="Group 51"/>
          <p:cNvGrpSpPr>
            <a:grpSpLocks/>
          </p:cNvGrpSpPr>
          <p:nvPr/>
        </p:nvGrpSpPr>
        <p:grpSpPr bwMode="auto">
          <a:xfrm>
            <a:off x="2808288" y="4675188"/>
            <a:ext cx="1828800" cy="609600"/>
            <a:chOff x="1008" y="864"/>
            <a:chExt cx="3120" cy="1152"/>
          </a:xfrm>
        </p:grpSpPr>
        <p:sp>
          <p:nvSpPr>
            <p:cNvPr id="28724" name="Oval 52"/>
            <p:cNvSpPr>
              <a:spLocks noChangeArrowheads="1"/>
            </p:cNvSpPr>
            <p:nvPr/>
          </p:nvSpPr>
          <p:spPr bwMode="auto">
            <a:xfrm>
              <a:off x="1008" y="1104"/>
              <a:ext cx="1392" cy="624"/>
            </a:xfrm>
            <a:prstGeom prst="ellipse">
              <a:avLst/>
            </a:prstGeom>
            <a:solidFill>
              <a:srgbClr val="DEDEDE"/>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8725" name="Oval 53"/>
            <p:cNvSpPr>
              <a:spLocks noChangeArrowheads="1"/>
            </p:cNvSpPr>
            <p:nvPr/>
          </p:nvSpPr>
          <p:spPr bwMode="auto">
            <a:xfrm>
              <a:off x="1296" y="1392"/>
              <a:ext cx="1392" cy="624"/>
            </a:xfrm>
            <a:prstGeom prst="ellipse">
              <a:avLst/>
            </a:prstGeom>
            <a:solidFill>
              <a:srgbClr val="DEDEDE"/>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8726" name="Oval 54"/>
            <p:cNvSpPr>
              <a:spLocks noChangeArrowheads="1"/>
            </p:cNvSpPr>
            <p:nvPr/>
          </p:nvSpPr>
          <p:spPr bwMode="auto">
            <a:xfrm>
              <a:off x="1680" y="864"/>
              <a:ext cx="1392" cy="624"/>
            </a:xfrm>
            <a:prstGeom prst="ellipse">
              <a:avLst/>
            </a:prstGeom>
            <a:solidFill>
              <a:srgbClr val="DEDED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28727" name="Oval 55"/>
            <p:cNvSpPr>
              <a:spLocks noChangeArrowheads="1"/>
            </p:cNvSpPr>
            <p:nvPr/>
          </p:nvSpPr>
          <p:spPr bwMode="auto">
            <a:xfrm>
              <a:off x="2304" y="912"/>
              <a:ext cx="1392" cy="624"/>
            </a:xfrm>
            <a:prstGeom prst="ellipse">
              <a:avLst/>
            </a:prstGeom>
            <a:solidFill>
              <a:srgbClr val="DEDEDE"/>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8728" name="Oval 56"/>
            <p:cNvSpPr>
              <a:spLocks noChangeArrowheads="1"/>
            </p:cNvSpPr>
            <p:nvPr/>
          </p:nvSpPr>
          <p:spPr bwMode="auto">
            <a:xfrm>
              <a:off x="2064" y="1248"/>
              <a:ext cx="1392" cy="624"/>
            </a:xfrm>
            <a:prstGeom prst="ellipse">
              <a:avLst/>
            </a:prstGeom>
            <a:solidFill>
              <a:srgbClr val="DEDED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28729" name="Oval 57"/>
            <p:cNvSpPr>
              <a:spLocks noChangeArrowheads="1"/>
            </p:cNvSpPr>
            <p:nvPr/>
          </p:nvSpPr>
          <p:spPr bwMode="auto">
            <a:xfrm>
              <a:off x="2256" y="1344"/>
              <a:ext cx="1392" cy="624"/>
            </a:xfrm>
            <a:prstGeom prst="ellipse">
              <a:avLst/>
            </a:prstGeom>
            <a:solidFill>
              <a:srgbClr val="DEDEDE"/>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8730" name="Oval 58"/>
            <p:cNvSpPr>
              <a:spLocks noChangeArrowheads="1"/>
            </p:cNvSpPr>
            <p:nvPr/>
          </p:nvSpPr>
          <p:spPr bwMode="auto">
            <a:xfrm>
              <a:off x="2736" y="1152"/>
              <a:ext cx="1392" cy="624"/>
            </a:xfrm>
            <a:prstGeom prst="ellipse">
              <a:avLst/>
            </a:prstGeom>
            <a:solidFill>
              <a:srgbClr val="DEDEDE"/>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8731" name="Oval 59"/>
            <p:cNvSpPr>
              <a:spLocks noChangeArrowheads="1"/>
            </p:cNvSpPr>
            <p:nvPr/>
          </p:nvSpPr>
          <p:spPr bwMode="auto">
            <a:xfrm>
              <a:off x="2688" y="1344"/>
              <a:ext cx="1392" cy="624"/>
            </a:xfrm>
            <a:prstGeom prst="ellipse">
              <a:avLst/>
            </a:prstGeom>
            <a:solidFill>
              <a:srgbClr val="DEDEDE"/>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sp>
        <p:nvSpPr>
          <p:cNvPr id="28732" name="Line 60"/>
          <p:cNvSpPr>
            <a:spLocks noChangeShapeType="1"/>
          </p:cNvSpPr>
          <p:nvPr/>
        </p:nvSpPr>
        <p:spPr bwMode="auto">
          <a:xfrm flipV="1">
            <a:off x="4383089" y="4179888"/>
            <a:ext cx="1050925" cy="6477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33" name="Line 61"/>
          <p:cNvSpPr>
            <a:spLocks noChangeShapeType="1"/>
          </p:cNvSpPr>
          <p:nvPr/>
        </p:nvSpPr>
        <p:spPr bwMode="auto">
          <a:xfrm>
            <a:off x="4294188" y="3392489"/>
            <a:ext cx="723900" cy="23177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34" name="Line 62"/>
          <p:cNvSpPr>
            <a:spLocks noChangeShapeType="1"/>
          </p:cNvSpPr>
          <p:nvPr/>
        </p:nvSpPr>
        <p:spPr bwMode="auto">
          <a:xfrm>
            <a:off x="5373689" y="2935288"/>
            <a:ext cx="358775" cy="79375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35" name="Line 63"/>
          <p:cNvSpPr>
            <a:spLocks noChangeShapeType="1"/>
          </p:cNvSpPr>
          <p:nvPr/>
        </p:nvSpPr>
        <p:spPr bwMode="auto">
          <a:xfrm flipV="1">
            <a:off x="6710364" y="3201988"/>
            <a:ext cx="365125" cy="4572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36" name="Line 64"/>
          <p:cNvSpPr>
            <a:spLocks noChangeShapeType="1"/>
          </p:cNvSpPr>
          <p:nvPr/>
        </p:nvSpPr>
        <p:spPr bwMode="auto">
          <a:xfrm>
            <a:off x="6757988" y="4254500"/>
            <a:ext cx="1193800" cy="30638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37" name="Line 65"/>
          <p:cNvSpPr>
            <a:spLocks noChangeShapeType="1"/>
          </p:cNvSpPr>
          <p:nvPr/>
        </p:nvSpPr>
        <p:spPr bwMode="auto">
          <a:xfrm flipH="1" flipV="1">
            <a:off x="5872163" y="4138613"/>
            <a:ext cx="379412" cy="78581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888" name="Text Box 216"/>
          <p:cNvSpPr txBox="1">
            <a:spLocks noChangeArrowheads="1"/>
          </p:cNvSpPr>
          <p:nvPr/>
        </p:nvSpPr>
        <p:spPr bwMode="auto">
          <a:xfrm>
            <a:off x="7380289" y="3633789"/>
            <a:ext cx="1393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000">
                <a:latin typeface="Tahoma" charset="0"/>
              </a:rPr>
              <a:t>Exchange LAN Switch</a:t>
            </a:r>
          </a:p>
        </p:txBody>
      </p:sp>
      <p:grpSp>
        <p:nvGrpSpPr>
          <p:cNvPr id="28893" name="Group 221"/>
          <p:cNvGrpSpPr>
            <a:grpSpLocks/>
          </p:cNvGrpSpPr>
          <p:nvPr/>
        </p:nvGrpSpPr>
        <p:grpSpPr bwMode="auto">
          <a:xfrm>
            <a:off x="3914776" y="3282951"/>
            <a:ext cx="530225" cy="346075"/>
            <a:chOff x="3280" y="2330"/>
            <a:chExt cx="334" cy="218"/>
          </a:xfrm>
        </p:grpSpPr>
        <p:sp>
          <p:nvSpPr>
            <p:cNvPr id="28894" name="Line 222"/>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895" name="Line 223"/>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896" name="Oval 224"/>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28897" name="Rectangle 225"/>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898" name="Oval 226"/>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899" name="Freeform 227"/>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00" name="Freeform 228"/>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01" name="Freeform 229"/>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02" name="Freeform 230"/>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03" name="Freeform 231"/>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04" name="Freeform 232"/>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05" name="Freeform 233"/>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06" name="Freeform 234"/>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28935" name="Group 263"/>
          <p:cNvGrpSpPr>
            <a:grpSpLocks/>
          </p:cNvGrpSpPr>
          <p:nvPr/>
        </p:nvGrpSpPr>
        <p:grpSpPr bwMode="auto">
          <a:xfrm>
            <a:off x="6805614" y="3044826"/>
            <a:ext cx="530225" cy="346075"/>
            <a:chOff x="3280" y="2330"/>
            <a:chExt cx="334" cy="218"/>
          </a:xfrm>
        </p:grpSpPr>
        <p:sp>
          <p:nvSpPr>
            <p:cNvPr id="28936" name="Line 264"/>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37" name="Line 265"/>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38" name="Oval 266"/>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28939" name="Rectangle 267"/>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40" name="Oval 268"/>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41" name="Freeform 269"/>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42" name="Freeform 270"/>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43" name="Freeform 271"/>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44" name="Freeform 272"/>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45" name="Freeform 273"/>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46" name="Freeform 274"/>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47" name="Freeform 275"/>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48" name="Freeform 276"/>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28949" name="Group 277"/>
          <p:cNvGrpSpPr>
            <a:grpSpLocks/>
          </p:cNvGrpSpPr>
          <p:nvPr/>
        </p:nvGrpSpPr>
        <p:grpSpPr bwMode="auto">
          <a:xfrm>
            <a:off x="7675564" y="4411664"/>
            <a:ext cx="530225" cy="346075"/>
            <a:chOff x="3280" y="2330"/>
            <a:chExt cx="334" cy="218"/>
          </a:xfrm>
        </p:grpSpPr>
        <p:sp>
          <p:nvSpPr>
            <p:cNvPr id="28950" name="Line 278"/>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51" name="Line 279"/>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52" name="Oval 280"/>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28953" name="Rectangle 281"/>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54" name="Oval 282"/>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55" name="Freeform 283"/>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56" name="Freeform 284"/>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57" name="Freeform 285"/>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58" name="Freeform 286"/>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59" name="Freeform 287"/>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60" name="Freeform 288"/>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61" name="Freeform 289"/>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62" name="Freeform 290"/>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28963" name="Group 291"/>
          <p:cNvGrpSpPr>
            <a:grpSpLocks/>
          </p:cNvGrpSpPr>
          <p:nvPr/>
        </p:nvGrpSpPr>
        <p:grpSpPr bwMode="auto">
          <a:xfrm>
            <a:off x="5959476" y="4851401"/>
            <a:ext cx="530225" cy="346075"/>
            <a:chOff x="3280" y="2330"/>
            <a:chExt cx="334" cy="218"/>
          </a:xfrm>
        </p:grpSpPr>
        <p:sp>
          <p:nvSpPr>
            <p:cNvPr id="28964" name="Line 292"/>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65" name="Line 293"/>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66" name="Oval 294"/>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28967" name="Rectangle 295"/>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68" name="Oval 296"/>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69" name="Freeform 297"/>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70" name="Freeform 298"/>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71" name="Freeform 299"/>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72" name="Freeform 300"/>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73" name="Freeform 301"/>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74" name="Freeform 302"/>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75" name="Freeform 303"/>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76" name="Freeform 304"/>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28821" name="Line 149"/>
          <p:cNvSpPr>
            <a:spLocks noChangeShapeType="1"/>
          </p:cNvSpPr>
          <p:nvPr/>
        </p:nvSpPr>
        <p:spPr bwMode="auto">
          <a:xfrm flipV="1">
            <a:off x="4959350" y="3614738"/>
            <a:ext cx="0" cy="26035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822" name="Line 150"/>
          <p:cNvSpPr>
            <a:spLocks noChangeShapeType="1"/>
          </p:cNvSpPr>
          <p:nvPr/>
        </p:nvSpPr>
        <p:spPr bwMode="auto">
          <a:xfrm flipV="1">
            <a:off x="5780088" y="3602038"/>
            <a:ext cx="0" cy="26035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823" name="Line 151"/>
          <p:cNvSpPr>
            <a:spLocks noChangeShapeType="1"/>
          </p:cNvSpPr>
          <p:nvPr/>
        </p:nvSpPr>
        <p:spPr bwMode="auto">
          <a:xfrm flipV="1">
            <a:off x="6610350" y="3627438"/>
            <a:ext cx="0" cy="26035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824" name="Line 152"/>
          <p:cNvSpPr>
            <a:spLocks noChangeShapeType="1"/>
          </p:cNvSpPr>
          <p:nvPr/>
        </p:nvSpPr>
        <p:spPr bwMode="auto">
          <a:xfrm flipV="1">
            <a:off x="5213350" y="3875088"/>
            <a:ext cx="0" cy="26035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825" name="Line 153"/>
          <p:cNvSpPr>
            <a:spLocks noChangeShapeType="1"/>
          </p:cNvSpPr>
          <p:nvPr/>
        </p:nvSpPr>
        <p:spPr bwMode="auto">
          <a:xfrm flipV="1">
            <a:off x="5961063" y="3886200"/>
            <a:ext cx="0" cy="26035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826" name="Line 154"/>
          <p:cNvSpPr>
            <a:spLocks noChangeShapeType="1"/>
          </p:cNvSpPr>
          <p:nvPr/>
        </p:nvSpPr>
        <p:spPr bwMode="auto">
          <a:xfrm flipV="1">
            <a:off x="6804025" y="3887788"/>
            <a:ext cx="0" cy="26035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887" name="Line 215"/>
          <p:cNvSpPr>
            <a:spLocks noChangeShapeType="1"/>
          </p:cNvSpPr>
          <p:nvPr/>
        </p:nvSpPr>
        <p:spPr bwMode="auto">
          <a:xfrm>
            <a:off x="4803776" y="3884613"/>
            <a:ext cx="2074863"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889" name="Line 217"/>
          <p:cNvSpPr>
            <a:spLocks noChangeShapeType="1"/>
          </p:cNvSpPr>
          <p:nvPr/>
        </p:nvSpPr>
        <p:spPr bwMode="auto">
          <a:xfrm flipH="1">
            <a:off x="6707189" y="3719514"/>
            <a:ext cx="547687" cy="155575"/>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8977" name="Group 305"/>
          <p:cNvGrpSpPr>
            <a:grpSpLocks/>
          </p:cNvGrpSpPr>
          <p:nvPr/>
        </p:nvGrpSpPr>
        <p:grpSpPr bwMode="auto">
          <a:xfrm>
            <a:off x="6491288" y="4090989"/>
            <a:ext cx="531812" cy="331787"/>
            <a:chOff x="3280" y="2330"/>
            <a:chExt cx="334" cy="218"/>
          </a:xfrm>
        </p:grpSpPr>
        <p:sp>
          <p:nvSpPr>
            <p:cNvPr id="28978" name="Line 306"/>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79" name="Line 307"/>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80" name="Oval 308"/>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28981" name="Rectangle 309"/>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82" name="Oval 310"/>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83" name="Freeform 311"/>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84" name="Freeform 312"/>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85" name="Freeform 313"/>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86" name="Freeform 314"/>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87" name="Freeform 315"/>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88" name="Freeform 316"/>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89" name="Freeform 317"/>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90" name="Freeform 318"/>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28991" name="Group 319"/>
          <p:cNvGrpSpPr>
            <a:grpSpLocks/>
          </p:cNvGrpSpPr>
          <p:nvPr/>
        </p:nvGrpSpPr>
        <p:grpSpPr bwMode="auto">
          <a:xfrm>
            <a:off x="5683251" y="4154489"/>
            <a:ext cx="531813" cy="331787"/>
            <a:chOff x="3280" y="2330"/>
            <a:chExt cx="334" cy="218"/>
          </a:xfrm>
        </p:grpSpPr>
        <p:sp>
          <p:nvSpPr>
            <p:cNvPr id="28992" name="Line 320"/>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93" name="Line 321"/>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94" name="Oval 322"/>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28995" name="Rectangle 323"/>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96" name="Oval 324"/>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97" name="Freeform 325"/>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98" name="Freeform 326"/>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99" name="Freeform 327"/>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000" name="Freeform 328"/>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001" name="Freeform 329"/>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002" name="Freeform 330"/>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003" name="Freeform 331"/>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004" name="Freeform 332"/>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29005" name="Group 333"/>
          <p:cNvGrpSpPr>
            <a:grpSpLocks/>
          </p:cNvGrpSpPr>
          <p:nvPr/>
        </p:nvGrpSpPr>
        <p:grpSpPr bwMode="auto">
          <a:xfrm>
            <a:off x="4951413" y="4067175"/>
            <a:ext cx="531812" cy="330200"/>
            <a:chOff x="3280" y="2330"/>
            <a:chExt cx="334" cy="218"/>
          </a:xfrm>
        </p:grpSpPr>
        <p:sp>
          <p:nvSpPr>
            <p:cNvPr id="29006" name="Line 334"/>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007" name="Line 335"/>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008" name="Oval 336"/>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29009" name="Rectangle 337"/>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010" name="Oval 338"/>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011" name="Freeform 339"/>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012" name="Freeform 340"/>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013" name="Freeform 341"/>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014" name="Freeform 342"/>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015" name="Freeform 343"/>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016" name="Freeform 344"/>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017" name="Freeform 345"/>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018" name="Freeform 346"/>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29019" name="Group 347"/>
          <p:cNvGrpSpPr>
            <a:grpSpLocks/>
          </p:cNvGrpSpPr>
          <p:nvPr/>
        </p:nvGrpSpPr>
        <p:grpSpPr bwMode="auto">
          <a:xfrm>
            <a:off x="4745038" y="3481389"/>
            <a:ext cx="531812" cy="331787"/>
            <a:chOff x="3280" y="2330"/>
            <a:chExt cx="334" cy="218"/>
          </a:xfrm>
        </p:grpSpPr>
        <p:sp>
          <p:nvSpPr>
            <p:cNvPr id="29020" name="Line 348"/>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021" name="Line 349"/>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022" name="Oval 350"/>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29023" name="Rectangle 351"/>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024" name="Oval 352"/>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025" name="Freeform 353"/>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026" name="Freeform 354"/>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027" name="Freeform 355"/>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028" name="Freeform 356"/>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029" name="Freeform 357"/>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030" name="Freeform 358"/>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031" name="Freeform 359"/>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032" name="Freeform 360"/>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29033" name="Group 361"/>
          <p:cNvGrpSpPr>
            <a:grpSpLocks/>
          </p:cNvGrpSpPr>
          <p:nvPr/>
        </p:nvGrpSpPr>
        <p:grpSpPr bwMode="auto">
          <a:xfrm>
            <a:off x="5519738" y="3417889"/>
            <a:ext cx="531812" cy="331787"/>
            <a:chOff x="3280" y="2330"/>
            <a:chExt cx="334" cy="218"/>
          </a:xfrm>
        </p:grpSpPr>
        <p:sp>
          <p:nvSpPr>
            <p:cNvPr id="29034" name="Line 362"/>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035" name="Line 363"/>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036" name="Oval 364"/>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29037" name="Rectangle 365"/>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038" name="Oval 366"/>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039" name="Freeform 367"/>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040" name="Freeform 368"/>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041" name="Freeform 369"/>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042" name="Freeform 370"/>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043" name="Freeform 371"/>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044" name="Freeform 372"/>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045" name="Freeform 373"/>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046" name="Freeform 374"/>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29047" name="Group 375"/>
          <p:cNvGrpSpPr>
            <a:grpSpLocks/>
          </p:cNvGrpSpPr>
          <p:nvPr/>
        </p:nvGrpSpPr>
        <p:grpSpPr bwMode="auto">
          <a:xfrm>
            <a:off x="6370638" y="3465514"/>
            <a:ext cx="531812" cy="331787"/>
            <a:chOff x="3280" y="2330"/>
            <a:chExt cx="334" cy="218"/>
          </a:xfrm>
        </p:grpSpPr>
        <p:sp>
          <p:nvSpPr>
            <p:cNvPr id="29048" name="Line 376"/>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049" name="Line 377"/>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050" name="Oval 378"/>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29051" name="Rectangle 379"/>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052" name="Oval 380"/>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053" name="Freeform 381"/>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054" name="Freeform 382"/>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055" name="Freeform 383"/>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056" name="Freeform 384"/>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057" name="Freeform 385"/>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058" name="Freeform 386"/>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059" name="Freeform 387"/>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060" name="Freeform 388"/>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28907" name="Group 235"/>
          <p:cNvGrpSpPr>
            <a:grpSpLocks/>
          </p:cNvGrpSpPr>
          <p:nvPr/>
        </p:nvGrpSpPr>
        <p:grpSpPr bwMode="auto">
          <a:xfrm>
            <a:off x="5065714" y="2751139"/>
            <a:ext cx="530225" cy="346075"/>
            <a:chOff x="3280" y="2330"/>
            <a:chExt cx="334" cy="218"/>
          </a:xfrm>
        </p:grpSpPr>
        <p:sp>
          <p:nvSpPr>
            <p:cNvPr id="28908" name="Line 236"/>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09" name="Line 237"/>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10" name="Oval 238"/>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28911" name="Rectangle 239"/>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12" name="Oval 240"/>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13" name="Freeform 241"/>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14" name="Freeform 242"/>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15" name="Freeform 243"/>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16" name="Freeform 244"/>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17" name="Freeform 245"/>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18" name="Freeform 246"/>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19" name="Freeform 247"/>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20" name="Freeform 248"/>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28921" name="Group 249"/>
          <p:cNvGrpSpPr>
            <a:grpSpLocks/>
          </p:cNvGrpSpPr>
          <p:nvPr/>
        </p:nvGrpSpPr>
        <p:grpSpPr bwMode="auto">
          <a:xfrm>
            <a:off x="3971926" y="4694239"/>
            <a:ext cx="530225" cy="346075"/>
            <a:chOff x="3280" y="2330"/>
            <a:chExt cx="334" cy="218"/>
          </a:xfrm>
        </p:grpSpPr>
        <p:sp>
          <p:nvSpPr>
            <p:cNvPr id="28922" name="Line 250"/>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23" name="Line 251"/>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24" name="Oval 252"/>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28925" name="Rectangle 253"/>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26" name="Oval 254"/>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27" name="Freeform 255"/>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28" name="Freeform 256"/>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29" name="Freeform 257"/>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30" name="Freeform 258"/>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31" name="Freeform 259"/>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32" name="Freeform 260"/>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33" name="Freeform 261"/>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934" name="Freeform 262"/>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Tree>
    <p:extLst>
      <p:ext uri="{BB962C8B-B14F-4D97-AF65-F5344CB8AC3E}">
        <p14:creationId xmlns:p14="http://schemas.microsoft.com/office/powerpoint/2010/main" val="224993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8" name="Group 267"/>
          <p:cNvGrpSpPr/>
          <p:nvPr/>
        </p:nvGrpSpPr>
        <p:grpSpPr>
          <a:xfrm>
            <a:off x="-851665" y="0"/>
            <a:ext cx="13043665" cy="6869430"/>
            <a:chOff x="-861489" y="5504"/>
            <a:chExt cx="13043665" cy="6869430"/>
          </a:xfrm>
        </p:grpSpPr>
        <p:grpSp>
          <p:nvGrpSpPr>
            <p:cNvPr id="269" name="Group 268"/>
            <p:cNvGrpSpPr/>
            <p:nvPr/>
          </p:nvGrpSpPr>
          <p:grpSpPr>
            <a:xfrm>
              <a:off x="-861489" y="5504"/>
              <a:ext cx="13043665" cy="6869430"/>
              <a:chOff x="-810687" y="5504"/>
              <a:chExt cx="13043665" cy="6869430"/>
            </a:xfrm>
          </p:grpSpPr>
          <p:sp>
            <p:nvSpPr>
              <p:cNvPr id="287" name="Rectangle 286"/>
              <p:cNvSpPr/>
              <p:nvPr/>
            </p:nvSpPr>
            <p:spPr>
              <a:xfrm>
                <a:off x="40978" y="5504"/>
                <a:ext cx="12192000" cy="6869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8" name="Picture 287"/>
              <p:cNvPicPr>
                <a:picLocks noChangeAspect="1"/>
              </p:cNvPicPr>
              <p:nvPr/>
            </p:nvPicPr>
            <p:blipFill rotWithShape="1">
              <a:blip r:embed="rId2">
                <a:extLst>
                  <a:ext uri="{28A0092B-C50C-407E-A947-70E740481C1C}">
                    <a14:useLocalDpi xmlns:a14="http://schemas.microsoft.com/office/drawing/2010/main" val="0"/>
                  </a:ext>
                </a:extLst>
              </a:blip>
              <a:srcRect l="-11771" t="26046" r="9440" b="-653"/>
              <a:stretch/>
            </p:blipFill>
            <p:spPr>
              <a:xfrm>
                <a:off x="-810687" y="87633"/>
                <a:ext cx="12638619" cy="6770367"/>
              </a:xfrm>
              <a:prstGeom prst="rect">
                <a:avLst/>
              </a:prstGeom>
            </p:spPr>
          </p:pic>
          <p:sp>
            <p:nvSpPr>
              <p:cNvPr id="289" name="Frame 288"/>
              <p:cNvSpPr/>
              <p:nvPr/>
            </p:nvSpPr>
            <p:spPr>
              <a:xfrm>
                <a:off x="579882" y="16934"/>
                <a:ext cx="11327130" cy="6858000"/>
              </a:xfrm>
              <a:prstGeom prst="frame">
                <a:avLst>
                  <a:gd name="adj1" fmla="val 10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70" name="Rectangle 2"/>
            <p:cNvSpPr>
              <a:spLocks noChangeArrowheads="1"/>
            </p:cNvSpPr>
            <p:nvPr/>
          </p:nvSpPr>
          <p:spPr bwMode="auto">
            <a:xfrm>
              <a:off x="695227" y="6470731"/>
              <a:ext cx="3505200" cy="227012"/>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71" name="Group 11"/>
            <p:cNvGrpSpPr>
              <a:grpSpLocks/>
            </p:cNvGrpSpPr>
            <p:nvPr/>
          </p:nvGrpSpPr>
          <p:grpSpPr bwMode="auto">
            <a:xfrm>
              <a:off x="4548090" y="6588206"/>
              <a:ext cx="4332287" cy="65087"/>
              <a:chOff x="2859" y="4251"/>
              <a:chExt cx="2729" cy="41"/>
            </a:xfrm>
          </p:grpSpPr>
          <p:sp>
            <p:nvSpPr>
              <p:cNvPr id="279" name="Oval 278"/>
              <p:cNvSpPr>
                <a:spLocks noChangeArrowheads="1"/>
              </p:cNvSpPr>
              <p:nvPr/>
            </p:nvSpPr>
            <p:spPr bwMode="auto">
              <a:xfrm>
                <a:off x="285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0" name="Oval 279"/>
              <p:cNvSpPr>
                <a:spLocks noChangeArrowheads="1"/>
              </p:cNvSpPr>
              <p:nvPr/>
            </p:nvSpPr>
            <p:spPr bwMode="auto">
              <a:xfrm>
                <a:off x="324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1" name="Oval 280"/>
              <p:cNvSpPr>
                <a:spLocks noChangeArrowheads="1"/>
              </p:cNvSpPr>
              <p:nvPr/>
            </p:nvSpPr>
            <p:spPr bwMode="auto">
              <a:xfrm>
                <a:off x="362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2" name="Oval 281"/>
              <p:cNvSpPr>
                <a:spLocks noChangeArrowheads="1"/>
              </p:cNvSpPr>
              <p:nvPr/>
            </p:nvSpPr>
            <p:spPr bwMode="auto">
              <a:xfrm>
                <a:off x="4011"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3" name="Oval 282"/>
              <p:cNvSpPr>
                <a:spLocks noChangeArrowheads="1"/>
              </p:cNvSpPr>
              <p:nvPr/>
            </p:nvSpPr>
            <p:spPr bwMode="auto">
              <a:xfrm>
                <a:off x="4395"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4" name="Oval 283"/>
              <p:cNvSpPr>
                <a:spLocks noChangeArrowheads="1"/>
              </p:cNvSpPr>
              <p:nvPr/>
            </p:nvSpPr>
            <p:spPr bwMode="auto">
              <a:xfrm>
                <a:off x="477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5" name="Oval 284"/>
              <p:cNvSpPr>
                <a:spLocks noChangeArrowheads="1"/>
              </p:cNvSpPr>
              <p:nvPr/>
            </p:nvSpPr>
            <p:spPr bwMode="auto">
              <a:xfrm>
                <a:off x="516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 name="Oval 285"/>
              <p:cNvSpPr>
                <a:spLocks noChangeArrowheads="1"/>
              </p:cNvSpPr>
              <p:nvPr/>
            </p:nvSpPr>
            <p:spPr bwMode="auto">
              <a:xfrm>
                <a:off x="554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72" name="Rectangle 12"/>
            <p:cNvSpPr>
              <a:spLocks noChangeArrowheads="1"/>
            </p:cNvSpPr>
            <p:nvPr/>
          </p:nvSpPr>
          <p:spPr bwMode="auto">
            <a:xfrm>
              <a:off x="762000" y="820150"/>
              <a:ext cx="457200" cy="7620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3" name="Oval 13"/>
            <p:cNvSpPr>
              <a:spLocks noChangeArrowheads="1"/>
            </p:cNvSpPr>
            <p:nvPr/>
          </p:nvSpPr>
          <p:spPr bwMode="auto">
            <a:xfrm>
              <a:off x="804863" y="175625"/>
              <a:ext cx="66675" cy="66675"/>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4" name="Oval 14"/>
            <p:cNvSpPr>
              <a:spLocks noChangeArrowheads="1"/>
            </p:cNvSpPr>
            <p:nvPr/>
          </p:nvSpPr>
          <p:spPr bwMode="auto">
            <a:xfrm>
              <a:off x="804863" y="405812"/>
              <a:ext cx="66675" cy="65088"/>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5" name="Oval 15"/>
            <p:cNvSpPr>
              <a:spLocks noChangeArrowheads="1"/>
            </p:cNvSpPr>
            <p:nvPr/>
          </p:nvSpPr>
          <p:spPr bwMode="auto">
            <a:xfrm>
              <a:off x="804863" y="632825"/>
              <a:ext cx="66675" cy="65087"/>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 name="Oval 18"/>
            <p:cNvSpPr>
              <a:spLocks noChangeArrowheads="1"/>
            </p:cNvSpPr>
            <p:nvPr/>
          </p:nvSpPr>
          <p:spPr bwMode="auto">
            <a:xfrm>
              <a:off x="13716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7" name="Oval 19"/>
            <p:cNvSpPr>
              <a:spLocks noChangeArrowheads="1"/>
            </p:cNvSpPr>
            <p:nvPr/>
          </p:nvSpPr>
          <p:spPr bwMode="auto">
            <a:xfrm>
              <a:off x="16002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8" name="Oval 20"/>
            <p:cNvSpPr>
              <a:spLocks noChangeArrowheads="1"/>
            </p:cNvSpPr>
            <p:nvPr/>
          </p:nvSpPr>
          <p:spPr bwMode="auto">
            <a:xfrm>
              <a:off x="18288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30722" name="Line 2"/>
          <p:cNvSpPr>
            <a:spLocks noChangeShapeType="1"/>
          </p:cNvSpPr>
          <p:nvPr/>
        </p:nvSpPr>
        <p:spPr bwMode="auto">
          <a:xfrm flipV="1">
            <a:off x="8485188" y="5403850"/>
            <a:ext cx="63500" cy="7239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23" name="Line 3"/>
          <p:cNvSpPr>
            <a:spLocks noChangeShapeType="1"/>
          </p:cNvSpPr>
          <p:nvPr/>
        </p:nvSpPr>
        <p:spPr bwMode="auto">
          <a:xfrm flipH="1" flipV="1">
            <a:off x="7329488" y="5746750"/>
            <a:ext cx="1117600" cy="4191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30724" name="Group 4"/>
          <p:cNvGrpSpPr>
            <a:grpSpLocks/>
          </p:cNvGrpSpPr>
          <p:nvPr/>
        </p:nvGrpSpPr>
        <p:grpSpPr bwMode="auto">
          <a:xfrm>
            <a:off x="4535488" y="2800350"/>
            <a:ext cx="1828800" cy="609600"/>
            <a:chOff x="1008" y="864"/>
            <a:chExt cx="3120" cy="1152"/>
          </a:xfrm>
        </p:grpSpPr>
        <p:sp>
          <p:nvSpPr>
            <p:cNvPr id="30725" name="Oval 5"/>
            <p:cNvSpPr>
              <a:spLocks noChangeArrowheads="1"/>
            </p:cNvSpPr>
            <p:nvPr/>
          </p:nvSpPr>
          <p:spPr bwMode="auto">
            <a:xfrm>
              <a:off x="1008" y="1104"/>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726" name="Oval 6"/>
            <p:cNvSpPr>
              <a:spLocks noChangeArrowheads="1"/>
            </p:cNvSpPr>
            <p:nvPr/>
          </p:nvSpPr>
          <p:spPr bwMode="auto">
            <a:xfrm>
              <a:off x="1296" y="1392"/>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727" name="Oval 7"/>
            <p:cNvSpPr>
              <a:spLocks noChangeArrowheads="1"/>
            </p:cNvSpPr>
            <p:nvPr/>
          </p:nvSpPr>
          <p:spPr bwMode="auto">
            <a:xfrm>
              <a:off x="1680" y="864"/>
              <a:ext cx="1392" cy="624"/>
            </a:xfrm>
            <a:prstGeom prst="ellipse">
              <a:avLst/>
            </a:prstGeom>
            <a:solidFill>
              <a:srgbClr val="949FF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30728" name="Oval 8"/>
            <p:cNvSpPr>
              <a:spLocks noChangeArrowheads="1"/>
            </p:cNvSpPr>
            <p:nvPr/>
          </p:nvSpPr>
          <p:spPr bwMode="auto">
            <a:xfrm>
              <a:off x="2304" y="912"/>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729" name="Oval 9"/>
            <p:cNvSpPr>
              <a:spLocks noChangeArrowheads="1"/>
            </p:cNvSpPr>
            <p:nvPr/>
          </p:nvSpPr>
          <p:spPr bwMode="auto">
            <a:xfrm>
              <a:off x="2064" y="1248"/>
              <a:ext cx="1392" cy="624"/>
            </a:xfrm>
            <a:prstGeom prst="ellipse">
              <a:avLst/>
            </a:prstGeom>
            <a:solidFill>
              <a:srgbClr val="949FF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30730" name="Oval 10"/>
            <p:cNvSpPr>
              <a:spLocks noChangeArrowheads="1"/>
            </p:cNvSpPr>
            <p:nvPr/>
          </p:nvSpPr>
          <p:spPr bwMode="auto">
            <a:xfrm>
              <a:off x="2256" y="1344"/>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731" name="Oval 11"/>
            <p:cNvSpPr>
              <a:spLocks noChangeArrowheads="1"/>
            </p:cNvSpPr>
            <p:nvPr/>
          </p:nvSpPr>
          <p:spPr bwMode="auto">
            <a:xfrm>
              <a:off x="2736" y="1152"/>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732" name="Oval 12"/>
            <p:cNvSpPr>
              <a:spLocks noChangeArrowheads="1"/>
            </p:cNvSpPr>
            <p:nvPr/>
          </p:nvSpPr>
          <p:spPr bwMode="auto">
            <a:xfrm>
              <a:off x="2688" y="1344"/>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grpSp>
        <p:nvGrpSpPr>
          <p:cNvPr id="30733" name="Group 13"/>
          <p:cNvGrpSpPr>
            <a:grpSpLocks/>
          </p:cNvGrpSpPr>
          <p:nvPr/>
        </p:nvGrpSpPr>
        <p:grpSpPr bwMode="auto">
          <a:xfrm>
            <a:off x="6770688" y="3105150"/>
            <a:ext cx="1828800" cy="609600"/>
            <a:chOff x="1008" y="864"/>
            <a:chExt cx="3120" cy="1152"/>
          </a:xfrm>
        </p:grpSpPr>
        <p:sp>
          <p:nvSpPr>
            <p:cNvPr id="30734" name="Oval 14"/>
            <p:cNvSpPr>
              <a:spLocks noChangeArrowheads="1"/>
            </p:cNvSpPr>
            <p:nvPr/>
          </p:nvSpPr>
          <p:spPr bwMode="auto">
            <a:xfrm>
              <a:off x="1008" y="1104"/>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735" name="Oval 15"/>
            <p:cNvSpPr>
              <a:spLocks noChangeArrowheads="1"/>
            </p:cNvSpPr>
            <p:nvPr/>
          </p:nvSpPr>
          <p:spPr bwMode="auto">
            <a:xfrm>
              <a:off x="1296" y="1392"/>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736" name="Oval 16"/>
            <p:cNvSpPr>
              <a:spLocks noChangeArrowheads="1"/>
            </p:cNvSpPr>
            <p:nvPr/>
          </p:nvSpPr>
          <p:spPr bwMode="auto">
            <a:xfrm>
              <a:off x="1680" y="864"/>
              <a:ext cx="1392" cy="624"/>
            </a:xfrm>
            <a:prstGeom prst="ellipse">
              <a:avLst/>
            </a:prstGeom>
            <a:solidFill>
              <a:srgbClr val="949FF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30737" name="Oval 17"/>
            <p:cNvSpPr>
              <a:spLocks noChangeArrowheads="1"/>
            </p:cNvSpPr>
            <p:nvPr/>
          </p:nvSpPr>
          <p:spPr bwMode="auto">
            <a:xfrm>
              <a:off x="2304" y="912"/>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738" name="Oval 18"/>
            <p:cNvSpPr>
              <a:spLocks noChangeArrowheads="1"/>
            </p:cNvSpPr>
            <p:nvPr/>
          </p:nvSpPr>
          <p:spPr bwMode="auto">
            <a:xfrm>
              <a:off x="2064" y="1248"/>
              <a:ext cx="1392" cy="624"/>
            </a:xfrm>
            <a:prstGeom prst="ellipse">
              <a:avLst/>
            </a:prstGeom>
            <a:solidFill>
              <a:srgbClr val="949FF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30739" name="Oval 19"/>
            <p:cNvSpPr>
              <a:spLocks noChangeArrowheads="1"/>
            </p:cNvSpPr>
            <p:nvPr/>
          </p:nvSpPr>
          <p:spPr bwMode="auto">
            <a:xfrm>
              <a:off x="2256" y="1344"/>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740" name="Oval 20"/>
            <p:cNvSpPr>
              <a:spLocks noChangeArrowheads="1"/>
            </p:cNvSpPr>
            <p:nvPr/>
          </p:nvSpPr>
          <p:spPr bwMode="auto">
            <a:xfrm>
              <a:off x="2736" y="1152"/>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741" name="Oval 21"/>
            <p:cNvSpPr>
              <a:spLocks noChangeArrowheads="1"/>
            </p:cNvSpPr>
            <p:nvPr/>
          </p:nvSpPr>
          <p:spPr bwMode="auto">
            <a:xfrm>
              <a:off x="2688" y="1344"/>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grpSp>
        <p:nvGrpSpPr>
          <p:cNvPr id="30742" name="Group 22"/>
          <p:cNvGrpSpPr>
            <a:grpSpLocks/>
          </p:cNvGrpSpPr>
          <p:nvPr/>
        </p:nvGrpSpPr>
        <p:grpSpPr bwMode="auto">
          <a:xfrm>
            <a:off x="7888288" y="4806950"/>
            <a:ext cx="1828800" cy="609600"/>
            <a:chOff x="1008" y="864"/>
            <a:chExt cx="3120" cy="1152"/>
          </a:xfrm>
        </p:grpSpPr>
        <p:sp>
          <p:nvSpPr>
            <p:cNvPr id="30743" name="Oval 23"/>
            <p:cNvSpPr>
              <a:spLocks noChangeArrowheads="1"/>
            </p:cNvSpPr>
            <p:nvPr/>
          </p:nvSpPr>
          <p:spPr bwMode="auto">
            <a:xfrm>
              <a:off x="1008" y="1104"/>
              <a:ext cx="1392" cy="624"/>
            </a:xfrm>
            <a:prstGeom prst="ellipse">
              <a:avLst/>
            </a:prstGeom>
            <a:solidFill>
              <a:schemeClr val="accent1"/>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744" name="Oval 24"/>
            <p:cNvSpPr>
              <a:spLocks noChangeArrowheads="1"/>
            </p:cNvSpPr>
            <p:nvPr/>
          </p:nvSpPr>
          <p:spPr bwMode="auto">
            <a:xfrm>
              <a:off x="1296" y="1392"/>
              <a:ext cx="1392" cy="624"/>
            </a:xfrm>
            <a:prstGeom prst="ellipse">
              <a:avLst/>
            </a:prstGeom>
            <a:solidFill>
              <a:schemeClr val="accent1"/>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745" name="Oval 25"/>
            <p:cNvSpPr>
              <a:spLocks noChangeArrowheads="1"/>
            </p:cNvSpPr>
            <p:nvPr/>
          </p:nvSpPr>
          <p:spPr bwMode="auto">
            <a:xfrm>
              <a:off x="1680" y="864"/>
              <a:ext cx="1392" cy="624"/>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30746" name="Oval 26"/>
            <p:cNvSpPr>
              <a:spLocks noChangeArrowheads="1"/>
            </p:cNvSpPr>
            <p:nvPr/>
          </p:nvSpPr>
          <p:spPr bwMode="auto">
            <a:xfrm>
              <a:off x="2304" y="912"/>
              <a:ext cx="1392" cy="624"/>
            </a:xfrm>
            <a:prstGeom prst="ellipse">
              <a:avLst/>
            </a:prstGeom>
            <a:solidFill>
              <a:schemeClr val="accent1"/>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747" name="Oval 27"/>
            <p:cNvSpPr>
              <a:spLocks noChangeArrowheads="1"/>
            </p:cNvSpPr>
            <p:nvPr/>
          </p:nvSpPr>
          <p:spPr bwMode="auto">
            <a:xfrm>
              <a:off x="2064" y="1248"/>
              <a:ext cx="1392" cy="624"/>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30748" name="Oval 28"/>
            <p:cNvSpPr>
              <a:spLocks noChangeArrowheads="1"/>
            </p:cNvSpPr>
            <p:nvPr/>
          </p:nvSpPr>
          <p:spPr bwMode="auto">
            <a:xfrm>
              <a:off x="2256" y="1344"/>
              <a:ext cx="1392" cy="624"/>
            </a:xfrm>
            <a:prstGeom prst="ellipse">
              <a:avLst/>
            </a:prstGeom>
            <a:solidFill>
              <a:schemeClr val="accent1"/>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749" name="Oval 29"/>
            <p:cNvSpPr>
              <a:spLocks noChangeArrowheads="1"/>
            </p:cNvSpPr>
            <p:nvPr/>
          </p:nvSpPr>
          <p:spPr bwMode="auto">
            <a:xfrm>
              <a:off x="2736" y="1152"/>
              <a:ext cx="1392" cy="624"/>
            </a:xfrm>
            <a:prstGeom prst="ellipse">
              <a:avLst/>
            </a:prstGeom>
            <a:solidFill>
              <a:schemeClr val="accent1"/>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750" name="Oval 30"/>
            <p:cNvSpPr>
              <a:spLocks noChangeArrowheads="1"/>
            </p:cNvSpPr>
            <p:nvPr/>
          </p:nvSpPr>
          <p:spPr bwMode="auto">
            <a:xfrm>
              <a:off x="2688" y="1344"/>
              <a:ext cx="1392" cy="624"/>
            </a:xfrm>
            <a:prstGeom prst="ellipse">
              <a:avLst/>
            </a:prstGeom>
            <a:solidFill>
              <a:schemeClr val="accent1"/>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grpSp>
        <p:nvGrpSpPr>
          <p:cNvPr id="30751" name="Group 31"/>
          <p:cNvGrpSpPr>
            <a:grpSpLocks/>
          </p:cNvGrpSpPr>
          <p:nvPr/>
        </p:nvGrpSpPr>
        <p:grpSpPr bwMode="auto">
          <a:xfrm>
            <a:off x="5868988" y="5264150"/>
            <a:ext cx="1828800" cy="609600"/>
            <a:chOff x="1008" y="864"/>
            <a:chExt cx="3120" cy="1152"/>
          </a:xfrm>
        </p:grpSpPr>
        <p:sp>
          <p:nvSpPr>
            <p:cNvPr id="30752" name="Oval 32"/>
            <p:cNvSpPr>
              <a:spLocks noChangeArrowheads="1"/>
            </p:cNvSpPr>
            <p:nvPr/>
          </p:nvSpPr>
          <p:spPr bwMode="auto">
            <a:xfrm>
              <a:off x="1008" y="1104"/>
              <a:ext cx="1392" cy="624"/>
            </a:xfrm>
            <a:prstGeom prst="ellipse">
              <a:avLst/>
            </a:prstGeom>
            <a:solidFill>
              <a:srgbClr val="FFBF7F"/>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753" name="Oval 33"/>
            <p:cNvSpPr>
              <a:spLocks noChangeArrowheads="1"/>
            </p:cNvSpPr>
            <p:nvPr/>
          </p:nvSpPr>
          <p:spPr bwMode="auto">
            <a:xfrm>
              <a:off x="1296" y="1392"/>
              <a:ext cx="1392" cy="624"/>
            </a:xfrm>
            <a:prstGeom prst="ellipse">
              <a:avLst/>
            </a:prstGeom>
            <a:solidFill>
              <a:srgbClr val="FFBF7F"/>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754" name="Oval 34"/>
            <p:cNvSpPr>
              <a:spLocks noChangeArrowheads="1"/>
            </p:cNvSpPr>
            <p:nvPr/>
          </p:nvSpPr>
          <p:spPr bwMode="auto">
            <a:xfrm>
              <a:off x="1680" y="864"/>
              <a:ext cx="1392" cy="624"/>
            </a:xfrm>
            <a:prstGeom prst="ellipse">
              <a:avLst/>
            </a:prstGeom>
            <a:solidFill>
              <a:srgbClr val="FFBF7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30755" name="Oval 35"/>
            <p:cNvSpPr>
              <a:spLocks noChangeArrowheads="1"/>
            </p:cNvSpPr>
            <p:nvPr/>
          </p:nvSpPr>
          <p:spPr bwMode="auto">
            <a:xfrm>
              <a:off x="2304" y="912"/>
              <a:ext cx="1392" cy="624"/>
            </a:xfrm>
            <a:prstGeom prst="ellipse">
              <a:avLst/>
            </a:prstGeom>
            <a:solidFill>
              <a:srgbClr val="FFBF7F"/>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756" name="Oval 36"/>
            <p:cNvSpPr>
              <a:spLocks noChangeArrowheads="1"/>
            </p:cNvSpPr>
            <p:nvPr/>
          </p:nvSpPr>
          <p:spPr bwMode="auto">
            <a:xfrm>
              <a:off x="2064" y="1248"/>
              <a:ext cx="1392" cy="624"/>
            </a:xfrm>
            <a:prstGeom prst="ellipse">
              <a:avLst/>
            </a:prstGeom>
            <a:solidFill>
              <a:srgbClr val="FFBF7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30757" name="Oval 37"/>
            <p:cNvSpPr>
              <a:spLocks noChangeArrowheads="1"/>
            </p:cNvSpPr>
            <p:nvPr/>
          </p:nvSpPr>
          <p:spPr bwMode="auto">
            <a:xfrm>
              <a:off x="2256" y="1344"/>
              <a:ext cx="1392" cy="624"/>
            </a:xfrm>
            <a:prstGeom prst="ellipse">
              <a:avLst/>
            </a:prstGeom>
            <a:solidFill>
              <a:srgbClr val="FFBF7F"/>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758" name="Oval 38"/>
            <p:cNvSpPr>
              <a:spLocks noChangeArrowheads="1"/>
            </p:cNvSpPr>
            <p:nvPr/>
          </p:nvSpPr>
          <p:spPr bwMode="auto">
            <a:xfrm>
              <a:off x="2736" y="1152"/>
              <a:ext cx="1392" cy="624"/>
            </a:xfrm>
            <a:prstGeom prst="ellipse">
              <a:avLst/>
            </a:prstGeom>
            <a:solidFill>
              <a:srgbClr val="FFBF7F"/>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759" name="Oval 39"/>
            <p:cNvSpPr>
              <a:spLocks noChangeArrowheads="1"/>
            </p:cNvSpPr>
            <p:nvPr/>
          </p:nvSpPr>
          <p:spPr bwMode="auto">
            <a:xfrm>
              <a:off x="2688" y="1344"/>
              <a:ext cx="1392" cy="624"/>
            </a:xfrm>
            <a:prstGeom prst="ellipse">
              <a:avLst/>
            </a:prstGeom>
            <a:solidFill>
              <a:srgbClr val="FFBF7F"/>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grpSp>
        <p:nvGrpSpPr>
          <p:cNvPr id="30760" name="Group 40"/>
          <p:cNvGrpSpPr>
            <a:grpSpLocks/>
          </p:cNvGrpSpPr>
          <p:nvPr/>
        </p:nvGrpSpPr>
        <p:grpSpPr bwMode="auto">
          <a:xfrm>
            <a:off x="2541588" y="3498850"/>
            <a:ext cx="1828800" cy="609600"/>
            <a:chOff x="1008" y="864"/>
            <a:chExt cx="3120" cy="1152"/>
          </a:xfrm>
        </p:grpSpPr>
        <p:sp>
          <p:nvSpPr>
            <p:cNvPr id="30761" name="Oval 41"/>
            <p:cNvSpPr>
              <a:spLocks noChangeArrowheads="1"/>
            </p:cNvSpPr>
            <p:nvPr/>
          </p:nvSpPr>
          <p:spPr bwMode="auto">
            <a:xfrm>
              <a:off x="1008" y="1104"/>
              <a:ext cx="1392" cy="624"/>
            </a:xfrm>
            <a:prstGeom prst="ellipse">
              <a:avLst/>
            </a:prstGeom>
            <a:solidFill>
              <a:srgbClr val="979797"/>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762" name="Oval 42"/>
            <p:cNvSpPr>
              <a:spLocks noChangeArrowheads="1"/>
            </p:cNvSpPr>
            <p:nvPr/>
          </p:nvSpPr>
          <p:spPr bwMode="auto">
            <a:xfrm>
              <a:off x="1296" y="1392"/>
              <a:ext cx="1392" cy="624"/>
            </a:xfrm>
            <a:prstGeom prst="ellipse">
              <a:avLst/>
            </a:prstGeom>
            <a:solidFill>
              <a:srgbClr val="979797"/>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763" name="Oval 43"/>
            <p:cNvSpPr>
              <a:spLocks noChangeArrowheads="1"/>
            </p:cNvSpPr>
            <p:nvPr/>
          </p:nvSpPr>
          <p:spPr bwMode="auto">
            <a:xfrm>
              <a:off x="1680" y="864"/>
              <a:ext cx="1392" cy="624"/>
            </a:xfrm>
            <a:prstGeom prst="ellipse">
              <a:avLst/>
            </a:prstGeom>
            <a:solidFill>
              <a:srgbClr val="97979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30764" name="Oval 44"/>
            <p:cNvSpPr>
              <a:spLocks noChangeArrowheads="1"/>
            </p:cNvSpPr>
            <p:nvPr/>
          </p:nvSpPr>
          <p:spPr bwMode="auto">
            <a:xfrm>
              <a:off x="2304" y="912"/>
              <a:ext cx="1392" cy="624"/>
            </a:xfrm>
            <a:prstGeom prst="ellipse">
              <a:avLst/>
            </a:prstGeom>
            <a:solidFill>
              <a:srgbClr val="979797"/>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765" name="Oval 45"/>
            <p:cNvSpPr>
              <a:spLocks noChangeArrowheads="1"/>
            </p:cNvSpPr>
            <p:nvPr/>
          </p:nvSpPr>
          <p:spPr bwMode="auto">
            <a:xfrm>
              <a:off x="2064" y="1248"/>
              <a:ext cx="1392" cy="624"/>
            </a:xfrm>
            <a:prstGeom prst="ellipse">
              <a:avLst/>
            </a:prstGeom>
            <a:solidFill>
              <a:srgbClr val="97979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30766" name="Oval 46"/>
            <p:cNvSpPr>
              <a:spLocks noChangeArrowheads="1"/>
            </p:cNvSpPr>
            <p:nvPr/>
          </p:nvSpPr>
          <p:spPr bwMode="auto">
            <a:xfrm>
              <a:off x="2256" y="1344"/>
              <a:ext cx="1392" cy="624"/>
            </a:xfrm>
            <a:prstGeom prst="ellipse">
              <a:avLst/>
            </a:prstGeom>
            <a:solidFill>
              <a:srgbClr val="979797"/>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767" name="Oval 47"/>
            <p:cNvSpPr>
              <a:spLocks noChangeArrowheads="1"/>
            </p:cNvSpPr>
            <p:nvPr/>
          </p:nvSpPr>
          <p:spPr bwMode="auto">
            <a:xfrm>
              <a:off x="2736" y="1152"/>
              <a:ext cx="1392" cy="624"/>
            </a:xfrm>
            <a:prstGeom prst="ellipse">
              <a:avLst/>
            </a:prstGeom>
            <a:solidFill>
              <a:srgbClr val="979797"/>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768" name="Oval 48"/>
            <p:cNvSpPr>
              <a:spLocks noChangeArrowheads="1"/>
            </p:cNvSpPr>
            <p:nvPr/>
          </p:nvSpPr>
          <p:spPr bwMode="auto">
            <a:xfrm>
              <a:off x="2688" y="1344"/>
              <a:ext cx="1392" cy="624"/>
            </a:xfrm>
            <a:prstGeom prst="ellipse">
              <a:avLst/>
            </a:prstGeom>
            <a:solidFill>
              <a:srgbClr val="979797"/>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grpSp>
        <p:nvGrpSpPr>
          <p:cNvPr id="30769" name="Group 49"/>
          <p:cNvGrpSpPr>
            <a:grpSpLocks/>
          </p:cNvGrpSpPr>
          <p:nvPr/>
        </p:nvGrpSpPr>
        <p:grpSpPr bwMode="auto">
          <a:xfrm>
            <a:off x="2808288" y="5086350"/>
            <a:ext cx="1828800" cy="609600"/>
            <a:chOff x="1008" y="864"/>
            <a:chExt cx="3120" cy="1152"/>
          </a:xfrm>
        </p:grpSpPr>
        <p:sp>
          <p:nvSpPr>
            <p:cNvPr id="30770" name="Oval 50"/>
            <p:cNvSpPr>
              <a:spLocks noChangeArrowheads="1"/>
            </p:cNvSpPr>
            <p:nvPr/>
          </p:nvSpPr>
          <p:spPr bwMode="auto">
            <a:xfrm>
              <a:off x="1008" y="1104"/>
              <a:ext cx="1392" cy="624"/>
            </a:xfrm>
            <a:prstGeom prst="ellipse">
              <a:avLst/>
            </a:prstGeom>
            <a:solidFill>
              <a:srgbClr val="DEDEDE"/>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771" name="Oval 51"/>
            <p:cNvSpPr>
              <a:spLocks noChangeArrowheads="1"/>
            </p:cNvSpPr>
            <p:nvPr/>
          </p:nvSpPr>
          <p:spPr bwMode="auto">
            <a:xfrm>
              <a:off x="1296" y="1392"/>
              <a:ext cx="1392" cy="624"/>
            </a:xfrm>
            <a:prstGeom prst="ellipse">
              <a:avLst/>
            </a:prstGeom>
            <a:solidFill>
              <a:srgbClr val="DEDEDE"/>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772" name="Oval 52"/>
            <p:cNvSpPr>
              <a:spLocks noChangeArrowheads="1"/>
            </p:cNvSpPr>
            <p:nvPr/>
          </p:nvSpPr>
          <p:spPr bwMode="auto">
            <a:xfrm>
              <a:off x="1680" y="864"/>
              <a:ext cx="1392" cy="624"/>
            </a:xfrm>
            <a:prstGeom prst="ellipse">
              <a:avLst/>
            </a:prstGeom>
            <a:solidFill>
              <a:srgbClr val="DEDED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30773" name="Oval 53"/>
            <p:cNvSpPr>
              <a:spLocks noChangeArrowheads="1"/>
            </p:cNvSpPr>
            <p:nvPr/>
          </p:nvSpPr>
          <p:spPr bwMode="auto">
            <a:xfrm>
              <a:off x="2304" y="912"/>
              <a:ext cx="1392" cy="624"/>
            </a:xfrm>
            <a:prstGeom prst="ellipse">
              <a:avLst/>
            </a:prstGeom>
            <a:solidFill>
              <a:srgbClr val="DEDEDE"/>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774" name="Oval 54"/>
            <p:cNvSpPr>
              <a:spLocks noChangeArrowheads="1"/>
            </p:cNvSpPr>
            <p:nvPr/>
          </p:nvSpPr>
          <p:spPr bwMode="auto">
            <a:xfrm>
              <a:off x="2064" y="1248"/>
              <a:ext cx="1392" cy="624"/>
            </a:xfrm>
            <a:prstGeom prst="ellipse">
              <a:avLst/>
            </a:prstGeom>
            <a:solidFill>
              <a:srgbClr val="DEDED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30775" name="Oval 55"/>
            <p:cNvSpPr>
              <a:spLocks noChangeArrowheads="1"/>
            </p:cNvSpPr>
            <p:nvPr/>
          </p:nvSpPr>
          <p:spPr bwMode="auto">
            <a:xfrm>
              <a:off x="2256" y="1344"/>
              <a:ext cx="1392" cy="624"/>
            </a:xfrm>
            <a:prstGeom prst="ellipse">
              <a:avLst/>
            </a:prstGeom>
            <a:solidFill>
              <a:srgbClr val="DEDEDE"/>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776" name="Oval 56"/>
            <p:cNvSpPr>
              <a:spLocks noChangeArrowheads="1"/>
            </p:cNvSpPr>
            <p:nvPr/>
          </p:nvSpPr>
          <p:spPr bwMode="auto">
            <a:xfrm>
              <a:off x="2736" y="1152"/>
              <a:ext cx="1392" cy="624"/>
            </a:xfrm>
            <a:prstGeom prst="ellipse">
              <a:avLst/>
            </a:prstGeom>
            <a:solidFill>
              <a:srgbClr val="DEDEDE"/>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777" name="Oval 57"/>
            <p:cNvSpPr>
              <a:spLocks noChangeArrowheads="1"/>
            </p:cNvSpPr>
            <p:nvPr/>
          </p:nvSpPr>
          <p:spPr bwMode="auto">
            <a:xfrm>
              <a:off x="2688" y="1344"/>
              <a:ext cx="1392" cy="624"/>
            </a:xfrm>
            <a:prstGeom prst="ellipse">
              <a:avLst/>
            </a:prstGeom>
            <a:solidFill>
              <a:srgbClr val="DEDEDE"/>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sp>
        <p:nvSpPr>
          <p:cNvPr id="30778" name="Line 58"/>
          <p:cNvSpPr>
            <a:spLocks noChangeShapeType="1"/>
          </p:cNvSpPr>
          <p:nvPr/>
        </p:nvSpPr>
        <p:spPr bwMode="auto">
          <a:xfrm flipV="1">
            <a:off x="4383089" y="4591050"/>
            <a:ext cx="1050925" cy="6477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79" name="Line 59"/>
          <p:cNvSpPr>
            <a:spLocks noChangeShapeType="1"/>
          </p:cNvSpPr>
          <p:nvPr/>
        </p:nvSpPr>
        <p:spPr bwMode="auto">
          <a:xfrm>
            <a:off x="4294189" y="3803651"/>
            <a:ext cx="1006475" cy="33337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80" name="Line 60"/>
          <p:cNvSpPr>
            <a:spLocks noChangeShapeType="1"/>
          </p:cNvSpPr>
          <p:nvPr/>
        </p:nvSpPr>
        <p:spPr bwMode="auto">
          <a:xfrm>
            <a:off x="5373689" y="3346450"/>
            <a:ext cx="358775" cy="79375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81" name="Line 61"/>
          <p:cNvSpPr>
            <a:spLocks noChangeShapeType="1"/>
          </p:cNvSpPr>
          <p:nvPr/>
        </p:nvSpPr>
        <p:spPr bwMode="auto">
          <a:xfrm flipV="1">
            <a:off x="6246814" y="3613151"/>
            <a:ext cx="828675" cy="47942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82" name="Line 62"/>
          <p:cNvSpPr>
            <a:spLocks noChangeShapeType="1"/>
          </p:cNvSpPr>
          <p:nvPr/>
        </p:nvSpPr>
        <p:spPr bwMode="auto">
          <a:xfrm>
            <a:off x="6351588" y="4552950"/>
            <a:ext cx="1600200" cy="4191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83" name="Line 63"/>
          <p:cNvSpPr>
            <a:spLocks noChangeShapeType="1"/>
          </p:cNvSpPr>
          <p:nvPr/>
        </p:nvSpPr>
        <p:spPr bwMode="auto">
          <a:xfrm flipH="1" flipV="1">
            <a:off x="5872163" y="4549776"/>
            <a:ext cx="379412" cy="785813"/>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30784" name="Group 64"/>
          <p:cNvGrpSpPr>
            <a:grpSpLocks/>
          </p:cNvGrpSpPr>
          <p:nvPr/>
        </p:nvGrpSpPr>
        <p:grpSpPr bwMode="auto">
          <a:xfrm>
            <a:off x="8332788" y="6019800"/>
            <a:ext cx="381000" cy="488950"/>
            <a:chOff x="2688" y="2524"/>
            <a:chExt cx="240" cy="308"/>
          </a:xfrm>
        </p:grpSpPr>
        <p:sp>
          <p:nvSpPr>
            <p:cNvPr id="30785" name="Rectangle 65"/>
            <p:cNvSpPr>
              <a:spLocks noChangeArrowheads="1"/>
            </p:cNvSpPr>
            <p:nvPr/>
          </p:nvSpPr>
          <p:spPr bwMode="auto">
            <a:xfrm>
              <a:off x="2688" y="2736"/>
              <a:ext cx="240" cy="96"/>
            </a:xfrm>
            <a:prstGeom prst="rect">
              <a:avLst/>
            </a:prstGeom>
            <a:solidFill>
              <a:srgbClr val="DEDEDE"/>
            </a:solidFill>
            <a:ln w="9525">
              <a:miter lim="800000"/>
              <a:headEnd/>
              <a:tailEnd/>
            </a:ln>
            <a:effectLst/>
            <a:scene3d>
              <a:camera prst="legacyObliqueTopRight"/>
              <a:lightRig rig="legacyFlat3" dir="b"/>
            </a:scene3d>
            <a:sp3d extrusionH="227000" contourW="12700" prstMaterial="legacyMatte">
              <a:bevelT w="13500" h="13500" prst="angle"/>
              <a:bevelB w="13500" h="13500" prst="angle"/>
              <a:extrusionClr>
                <a:srgbClr val="DEDEDE"/>
              </a:extrusionClr>
              <a:contourClr>
                <a:srgbClr val="DEDEDE"/>
              </a:contour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endParaRPr lang="en-US"/>
            </a:p>
          </p:txBody>
        </p:sp>
        <p:sp>
          <p:nvSpPr>
            <p:cNvPr id="30786" name="Rectangle 66"/>
            <p:cNvSpPr>
              <a:spLocks noChangeArrowheads="1"/>
            </p:cNvSpPr>
            <p:nvPr/>
          </p:nvSpPr>
          <p:spPr bwMode="auto">
            <a:xfrm>
              <a:off x="2688" y="2524"/>
              <a:ext cx="240" cy="192"/>
            </a:xfrm>
            <a:prstGeom prst="rect">
              <a:avLst/>
            </a:prstGeom>
            <a:solidFill>
              <a:srgbClr val="DEDEDE"/>
            </a:solidFill>
            <a:ln w="9525">
              <a:miter lim="800000"/>
              <a:headEnd/>
              <a:tailEnd/>
            </a:ln>
            <a:effectLst/>
            <a:scene3d>
              <a:camera prst="legacyObliqueTopRight"/>
              <a:lightRig rig="legacyFlat3" dir="b"/>
            </a:scene3d>
            <a:sp3d extrusionH="125400" contourW="12700" prstMaterial="legacyMatte">
              <a:bevelT w="13500" h="13500" prst="angle"/>
              <a:bevelB w="13500" h="13500" prst="angle"/>
              <a:extrusionClr>
                <a:srgbClr val="DEDEDE"/>
              </a:extrusionClr>
              <a:contourClr>
                <a:srgbClr val="DEDEDE"/>
              </a:contour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endParaRPr lang="en-US"/>
            </a:p>
          </p:txBody>
        </p:sp>
        <p:sp>
          <p:nvSpPr>
            <p:cNvPr id="30787" name="Rectangle 67"/>
            <p:cNvSpPr>
              <a:spLocks noChangeArrowheads="1"/>
            </p:cNvSpPr>
            <p:nvPr/>
          </p:nvSpPr>
          <p:spPr bwMode="auto">
            <a:xfrm>
              <a:off x="2706" y="2540"/>
              <a:ext cx="192" cy="150"/>
            </a:xfrm>
            <a:prstGeom prst="rect">
              <a:avLst/>
            </a:prstGeom>
            <a:solidFill>
              <a:schemeClr val="tx1"/>
            </a:solidFill>
            <a:ln w="9525">
              <a:solidFill>
                <a:schemeClr val="accent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88" name="Line 68"/>
            <p:cNvSpPr>
              <a:spLocks noChangeShapeType="1"/>
            </p:cNvSpPr>
            <p:nvPr/>
          </p:nvSpPr>
          <p:spPr bwMode="auto">
            <a:xfrm>
              <a:off x="2718" y="2554"/>
              <a:ext cx="32"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89" name="Line 69"/>
            <p:cNvSpPr>
              <a:spLocks noChangeShapeType="1"/>
            </p:cNvSpPr>
            <p:nvPr/>
          </p:nvSpPr>
          <p:spPr bwMode="auto">
            <a:xfrm>
              <a:off x="2716" y="2554"/>
              <a:ext cx="0" cy="2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30790" name="Text Box 70"/>
          <p:cNvSpPr txBox="1">
            <a:spLocks noChangeArrowheads="1"/>
          </p:cNvSpPr>
          <p:nvPr/>
        </p:nvSpPr>
        <p:spPr bwMode="auto">
          <a:xfrm>
            <a:off x="8405813" y="6540501"/>
            <a:ext cx="2714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000" b="1">
                <a:solidFill>
                  <a:schemeClr val="bg2"/>
                </a:solidFill>
                <a:latin typeface="Tahoma" charset="0"/>
              </a:rPr>
              <a:t>A</a:t>
            </a:r>
          </a:p>
        </p:txBody>
      </p:sp>
      <p:sp>
        <p:nvSpPr>
          <p:cNvPr id="30791" name="Line 71"/>
          <p:cNvSpPr>
            <a:spLocks noChangeShapeType="1"/>
          </p:cNvSpPr>
          <p:nvPr/>
        </p:nvSpPr>
        <p:spPr bwMode="auto">
          <a:xfrm>
            <a:off x="5307013" y="4070350"/>
            <a:ext cx="133350" cy="488950"/>
          </a:xfrm>
          <a:prstGeom prst="line">
            <a:avLst/>
          </a:prstGeom>
          <a:noFill/>
          <a:ln w="63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92" name="Line 72"/>
          <p:cNvSpPr>
            <a:spLocks noChangeShapeType="1"/>
          </p:cNvSpPr>
          <p:nvPr/>
        </p:nvSpPr>
        <p:spPr bwMode="auto">
          <a:xfrm>
            <a:off x="5300663" y="4073525"/>
            <a:ext cx="590550" cy="546100"/>
          </a:xfrm>
          <a:prstGeom prst="line">
            <a:avLst/>
          </a:prstGeom>
          <a:noFill/>
          <a:ln w="63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93" name="Line 73"/>
          <p:cNvSpPr>
            <a:spLocks noChangeShapeType="1"/>
          </p:cNvSpPr>
          <p:nvPr/>
        </p:nvSpPr>
        <p:spPr bwMode="auto">
          <a:xfrm>
            <a:off x="5322889" y="4076701"/>
            <a:ext cx="1076325" cy="485775"/>
          </a:xfrm>
          <a:prstGeom prst="line">
            <a:avLst/>
          </a:prstGeom>
          <a:noFill/>
          <a:ln w="63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94" name="Line 74"/>
          <p:cNvSpPr>
            <a:spLocks noChangeShapeType="1"/>
          </p:cNvSpPr>
          <p:nvPr/>
        </p:nvSpPr>
        <p:spPr bwMode="auto">
          <a:xfrm flipV="1">
            <a:off x="5316538" y="4083051"/>
            <a:ext cx="952500" cy="3175"/>
          </a:xfrm>
          <a:prstGeom prst="line">
            <a:avLst/>
          </a:prstGeom>
          <a:noFill/>
          <a:ln w="63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95" name="Line 75"/>
          <p:cNvSpPr>
            <a:spLocks noChangeShapeType="1"/>
          </p:cNvSpPr>
          <p:nvPr/>
        </p:nvSpPr>
        <p:spPr bwMode="auto">
          <a:xfrm flipV="1">
            <a:off x="5303839" y="4032251"/>
            <a:ext cx="415925" cy="41275"/>
          </a:xfrm>
          <a:prstGeom prst="line">
            <a:avLst/>
          </a:prstGeom>
          <a:noFill/>
          <a:ln w="63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96" name="Line 76"/>
          <p:cNvSpPr>
            <a:spLocks noChangeShapeType="1"/>
          </p:cNvSpPr>
          <p:nvPr/>
        </p:nvSpPr>
        <p:spPr bwMode="auto">
          <a:xfrm flipH="1">
            <a:off x="5430838" y="4019550"/>
            <a:ext cx="298450" cy="546100"/>
          </a:xfrm>
          <a:prstGeom prst="line">
            <a:avLst/>
          </a:prstGeom>
          <a:noFill/>
          <a:ln w="63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97" name="Line 77"/>
          <p:cNvSpPr>
            <a:spLocks noChangeShapeType="1"/>
          </p:cNvSpPr>
          <p:nvPr/>
        </p:nvSpPr>
        <p:spPr bwMode="auto">
          <a:xfrm>
            <a:off x="5735639" y="4041775"/>
            <a:ext cx="149225" cy="565150"/>
          </a:xfrm>
          <a:prstGeom prst="line">
            <a:avLst/>
          </a:prstGeom>
          <a:noFill/>
          <a:ln w="63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98" name="Line 78"/>
          <p:cNvSpPr>
            <a:spLocks noChangeShapeType="1"/>
          </p:cNvSpPr>
          <p:nvPr/>
        </p:nvSpPr>
        <p:spPr bwMode="auto">
          <a:xfrm>
            <a:off x="5722939" y="4038601"/>
            <a:ext cx="669925" cy="517525"/>
          </a:xfrm>
          <a:prstGeom prst="line">
            <a:avLst/>
          </a:prstGeom>
          <a:noFill/>
          <a:ln w="63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99" name="Line 79"/>
          <p:cNvSpPr>
            <a:spLocks noChangeShapeType="1"/>
          </p:cNvSpPr>
          <p:nvPr/>
        </p:nvSpPr>
        <p:spPr bwMode="auto">
          <a:xfrm>
            <a:off x="5741988" y="4035426"/>
            <a:ext cx="546100" cy="53975"/>
          </a:xfrm>
          <a:prstGeom prst="line">
            <a:avLst/>
          </a:prstGeom>
          <a:noFill/>
          <a:ln w="63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00" name="Line 80"/>
          <p:cNvSpPr>
            <a:spLocks noChangeShapeType="1"/>
          </p:cNvSpPr>
          <p:nvPr/>
        </p:nvSpPr>
        <p:spPr bwMode="auto">
          <a:xfrm flipH="1">
            <a:off x="5440363" y="4092576"/>
            <a:ext cx="850900" cy="447675"/>
          </a:xfrm>
          <a:prstGeom prst="line">
            <a:avLst/>
          </a:prstGeom>
          <a:noFill/>
          <a:ln w="63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01" name="Line 81"/>
          <p:cNvSpPr>
            <a:spLocks noChangeShapeType="1"/>
          </p:cNvSpPr>
          <p:nvPr/>
        </p:nvSpPr>
        <p:spPr bwMode="auto">
          <a:xfrm flipH="1">
            <a:off x="5878513" y="4092576"/>
            <a:ext cx="425450" cy="542925"/>
          </a:xfrm>
          <a:prstGeom prst="line">
            <a:avLst/>
          </a:prstGeom>
          <a:noFill/>
          <a:ln w="63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02" name="Line 82"/>
          <p:cNvSpPr>
            <a:spLocks noChangeShapeType="1"/>
          </p:cNvSpPr>
          <p:nvPr/>
        </p:nvSpPr>
        <p:spPr bwMode="auto">
          <a:xfrm>
            <a:off x="6284913" y="4086225"/>
            <a:ext cx="114300" cy="488950"/>
          </a:xfrm>
          <a:prstGeom prst="line">
            <a:avLst/>
          </a:prstGeom>
          <a:noFill/>
          <a:ln w="63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03" name="Line 83"/>
          <p:cNvSpPr>
            <a:spLocks noChangeShapeType="1"/>
          </p:cNvSpPr>
          <p:nvPr/>
        </p:nvSpPr>
        <p:spPr bwMode="auto">
          <a:xfrm flipH="1" flipV="1">
            <a:off x="5427663" y="4546601"/>
            <a:ext cx="971550" cy="28575"/>
          </a:xfrm>
          <a:prstGeom prst="line">
            <a:avLst/>
          </a:prstGeom>
          <a:noFill/>
          <a:ln w="63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04" name="Line 84"/>
          <p:cNvSpPr>
            <a:spLocks noChangeShapeType="1"/>
          </p:cNvSpPr>
          <p:nvPr/>
        </p:nvSpPr>
        <p:spPr bwMode="auto">
          <a:xfrm flipH="1">
            <a:off x="5862639" y="4578350"/>
            <a:ext cx="555625" cy="57150"/>
          </a:xfrm>
          <a:prstGeom prst="line">
            <a:avLst/>
          </a:prstGeom>
          <a:noFill/>
          <a:ln w="63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05" name="Line 85"/>
          <p:cNvSpPr>
            <a:spLocks noChangeShapeType="1"/>
          </p:cNvSpPr>
          <p:nvPr/>
        </p:nvSpPr>
        <p:spPr bwMode="auto">
          <a:xfrm>
            <a:off x="5443539" y="4552950"/>
            <a:ext cx="422275" cy="69850"/>
          </a:xfrm>
          <a:prstGeom prst="line">
            <a:avLst/>
          </a:prstGeom>
          <a:noFill/>
          <a:ln w="63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06" name="Line 86"/>
          <p:cNvSpPr>
            <a:spLocks noChangeShapeType="1"/>
          </p:cNvSpPr>
          <p:nvPr/>
        </p:nvSpPr>
        <p:spPr bwMode="auto">
          <a:xfrm flipV="1">
            <a:off x="5294313" y="4067175"/>
            <a:ext cx="0" cy="19685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07" name="Line 87"/>
          <p:cNvSpPr>
            <a:spLocks noChangeShapeType="1"/>
          </p:cNvSpPr>
          <p:nvPr/>
        </p:nvSpPr>
        <p:spPr bwMode="auto">
          <a:xfrm flipV="1">
            <a:off x="5732463" y="4057650"/>
            <a:ext cx="0" cy="19685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08" name="Line 88"/>
          <p:cNvSpPr>
            <a:spLocks noChangeShapeType="1"/>
          </p:cNvSpPr>
          <p:nvPr/>
        </p:nvSpPr>
        <p:spPr bwMode="auto">
          <a:xfrm flipV="1">
            <a:off x="6269038" y="4076700"/>
            <a:ext cx="0" cy="19685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09" name="Line 89"/>
          <p:cNvSpPr>
            <a:spLocks noChangeShapeType="1"/>
          </p:cNvSpPr>
          <p:nvPr/>
        </p:nvSpPr>
        <p:spPr bwMode="auto">
          <a:xfrm flipV="1">
            <a:off x="5443538" y="4264025"/>
            <a:ext cx="0" cy="19685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10" name="Line 90"/>
          <p:cNvSpPr>
            <a:spLocks noChangeShapeType="1"/>
          </p:cNvSpPr>
          <p:nvPr/>
        </p:nvSpPr>
        <p:spPr bwMode="auto">
          <a:xfrm flipV="1">
            <a:off x="5865813" y="4289425"/>
            <a:ext cx="0" cy="19685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11" name="Line 91"/>
          <p:cNvSpPr>
            <a:spLocks noChangeShapeType="1"/>
          </p:cNvSpPr>
          <p:nvPr/>
        </p:nvSpPr>
        <p:spPr bwMode="auto">
          <a:xfrm flipV="1">
            <a:off x="6383338" y="4273550"/>
            <a:ext cx="0" cy="19685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12" name="Line 92"/>
          <p:cNvSpPr>
            <a:spLocks noChangeShapeType="1"/>
          </p:cNvSpPr>
          <p:nvPr/>
        </p:nvSpPr>
        <p:spPr bwMode="auto">
          <a:xfrm>
            <a:off x="5202238" y="4270375"/>
            <a:ext cx="122555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13" name="Text Box 93"/>
          <p:cNvSpPr txBox="1">
            <a:spLocks noChangeArrowheads="1"/>
          </p:cNvSpPr>
          <p:nvPr/>
        </p:nvSpPr>
        <p:spPr bwMode="auto">
          <a:xfrm>
            <a:off x="6611939" y="4022726"/>
            <a:ext cx="801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000" dirty="0">
                <a:latin typeface="Tahoma" charset="0"/>
              </a:rPr>
              <a:t>Route Peer</a:t>
            </a:r>
          </a:p>
          <a:p>
            <a:r>
              <a:rPr lang="en-US" altLang="x-none" sz="1000" dirty="0">
                <a:latin typeface="Tahoma" charset="0"/>
              </a:rPr>
              <a:t>Mesh</a:t>
            </a:r>
          </a:p>
        </p:txBody>
      </p:sp>
      <p:sp>
        <p:nvSpPr>
          <p:cNvPr id="30814" name="Line 94"/>
          <p:cNvSpPr>
            <a:spLocks noChangeShapeType="1"/>
          </p:cNvSpPr>
          <p:nvPr/>
        </p:nvSpPr>
        <p:spPr bwMode="auto">
          <a:xfrm flipH="1">
            <a:off x="6326188" y="4146551"/>
            <a:ext cx="323850" cy="117475"/>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15" name="Text Box 95"/>
          <p:cNvSpPr txBox="1">
            <a:spLocks noChangeArrowheads="1"/>
          </p:cNvSpPr>
          <p:nvPr/>
        </p:nvSpPr>
        <p:spPr bwMode="auto">
          <a:xfrm>
            <a:off x="8748713" y="3924301"/>
            <a:ext cx="174466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000">
                <a:latin typeface="Tahoma" charset="0"/>
              </a:rPr>
              <a:t>Bilateral peering allows</a:t>
            </a:r>
          </a:p>
          <a:p>
            <a:r>
              <a:rPr lang="en-US" altLang="x-none" sz="1000">
                <a:latin typeface="Tahoma" charset="0"/>
              </a:rPr>
              <a:t>each ISP to select preferred</a:t>
            </a:r>
          </a:p>
          <a:p>
            <a:r>
              <a:rPr lang="en-US" altLang="x-none" sz="1000">
                <a:latin typeface="Tahoma" charset="0"/>
              </a:rPr>
              <a:t>path to destination A</a:t>
            </a:r>
          </a:p>
        </p:txBody>
      </p:sp>
      <p:grpSp>
        <p:nvGrpSpPr>
          <p:cNvPr id="30816" name="Group 96"/>
          <p:cNvGrpSpPr>
            <a:grpSpLocks/>
          </p:cNvGrpSpPr>
          <p:nvPr/>
        </p:nvGrpSpPr>
        <p:grpSpPr bwMode="auto">
          <a:xfrm>
            <a:off x="3914776" y="3694114"/>
            <a:ext cx="530225" cy="346075"/>
            <a:chOff x="3280" y="2330"/>
            <a:chExt cx="334" cy="218"/>
          </a:xfrm>
        </p:grpSpPr>
        <p:sp>
          <p:nvSpPr>
            <p:cNvPr id="30817" name="Line 97"/>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18" name="Line 98"/>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19" name="Oval 99"/>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30820" name="Rectangle 100"/>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21" name="Oval 101"/>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22" name="Freeform 102"/>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23" name="Freeform 103"/>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24" name="Freeform 104"/>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25" name="Freeform 105"/>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26" name="Freeform 106"/>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27" name="Freeform 107"/>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28" name="Freeform 108"/>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29" name="Freeform 109"/>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0830" name="Group 110"/>
          <p:cNvGrpSpPr>
            <a:grpSpLocks/>
          </p:cNvGrpSpPr>
          <p:nvPr/>
        </p:nvGrpSpPr>
        <p:grpSpPr bwMode="auto">
          <a:xfrm>
            <a:off x="6805614" y="3455989"/>
            <a:ext cx="530225" cy="346075"/>
            <a:chOff x="3280" y="2330"/>
            <a:chExt cx="334" cy="218"/>
          </a:xfrm>
        </p:grpSpPr>
        <p:sp>
          <p:nvSpPr>
            <p:cNvPr id="30831" name="Line 111"/>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32" name="Line 112"/>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33" name="Oval 113"/>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30834" name="Rectangle 114"/>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35" name="Oval 115"/>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36" name="Freeform 116"/>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37" name="Freeform 117"/>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38" name="Freeform 118"/>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39" name="Freeform 119"/>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40" name="Freeform 120"/>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41" name="Freeform 121"/>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42" name="Freeform 122"/>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43" name="Freeform 123"/>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0844" name="Group 124"/>
          <p:cNvGrpSpPr>
            <a:grpSpLocks/>
          </p:cNvGrpSpPr>
          <p:nvPr/>
        </p:nvGrpSpPr>
        <p:grpSpPr bwMode="auto">
          <a:xfrm>
            <a:off x="7675564" y="4822826"/>
            <a:ext cx="530225" cy="346075"/>
            <a:chOff x="3280" y="2330"/>
            <a:chExt cx="334" cy="218"/>
          </a:xfrm>
        </p:grpSpPr>
        <p:sp>
          <p:nvSpPr>
            <p:cNvPr id="30845" name="Line 125"/>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46" name="Line 126"/>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47" name="Oval 127"/>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30848" name="Rectangle 128"/>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49" name="Oval 129"/>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50" name="Freeform 130"/>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51" name="Freeform 131"/>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52" name="Freeform 132"/>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53" name="Freeform 133"/>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54" name="Freeform 134"/>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55" name="Freeform 135"/>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56" name="Freeform 136"/>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57" name="Freeform 137"/>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0858" name="Group 138"/>
          <p:cNvGrpSpPr>
            <a:grpSpLocks/>
          </p:cNvGrpSpPr>
          <p:nvPr/>
        </p:nvGrpSpPr>
        <p:grpSpPr bwMode="auto">
          <a:xfrm>
            <a:off x="5959476" y="5262564"/>
            <a:ext cx="530225" cy="346075"/>
            <a:chOff x="3280" y="2330"/>
            <a:chExt cx="334" cy="218"/>
          </a:xfrm>
        </p:grpSpPr>
        <p:sp>
          <p:nvSpPr>
            <p:cNvPr id="30859" name="Line 139"/>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60" name="Line 140"/>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61" name="Oval 141"/>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30862" name="Rectangle 142"/>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63" name="Oval 143"/>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64" name="Freeform 144"/>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65" name="Freeform 145"/>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66" name="Freeform 146"/>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67" name="Freeform 147"/>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68" name="Freeform 148"/>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69" name="Freeform 149"/>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70" name="Freeform 150"/>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71" name="Freeform 151"/>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0872" name="Group 152"/>
          <p:cNvGrpSpPr>
            <a:grpSpLocks/>
          </p:cNvGrpSpPr>
          <p:nvPr/>
        </p:nvGrpSpPr>
        <p:grpSpPr bwMode="auto">
          <a:xfrm>
            <a:off x="6199189" y="4427539"/>
            <a:ext cx="314325" cy="250825"/>
            <a:chOff x="3280" y="2330"/>
            <a:chExt cx="334" cy="218"/>
          </a:xfrm>
        </p:grpSpPr>
        <p:sp>
          <p:nvSpPr>
            <p:cNvPr id="30873" name="Line 153"/>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74" name="Line 154"/>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75" name="Oval 155"/>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30876" name="Rectangle 156"/>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77" name="Oval 157"/>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78" name="Freeform 158"/>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79" name="Freeform 159"/>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80" name="Freeform 160"/>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81" name="Freeform 161"/>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82" name="Freeform 162"/>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83" name="Freeform 163"/>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84" name="Freeform 164"/>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85" name="Freeform 165"/>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0886" name="Group 166"/>
          <p:cNvGrpSpPr>
            <a:grpSpLocks/>
          </p:cNvGrpSpPr>
          <p:nvPr/>
        </p:nvGrpSpPr>
        <p:grpSpPr bwMode="auto">
          <a:xfrm>
            <a:off x="5721351" y="4475164"/>
            <a:ext cx="314325" cy="250825"/>
            <a:chOff x="3280" y="2330"/>
            <a:chExt cx="334" cy="218"/>
          </a:xfrm>
        </p:grpSpPr>
        <p:sp>
          <p:nvSpPr>
            <p:cNvPr id="30887" name="Line 167"/>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88" name="Line 168"/>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89" name="Oval 169"/>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30890" name="Rectangle 170"/>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91" name="Oval 171"/>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92" name="Freeform 172"/>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93" name="Freeform 173"/>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94" name="Freeform 174"/>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95" name="Freeform 175"/>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96" name="Freeform 176"/>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97" name="Freeform 177"/>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98" name="Freeform 178"/>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99" name="Freeform 179"/>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0900" name="Group 180"/>
          <p:cNvGrpSpPr>
            <a:grpSpLocks/>
          </p:cNvGrpSpPr>
          <p:nvPr/>
        </p:nvGrpSpPr>
        <p:grpSpPr bwMode="auto">
          <a:xfrm>
            <a:off x="5289551" y="4408489"/>
            <a:ext cx="314325" cy="250825"/>
            <a:chOff x="3280" y="2330"/>
            <a:chExt cx="334" cy="218"/>
          </a:xfrm>
        </p:grpSpPr>
        <p:sp>
          <p:nvSpPr>
            <p:cNvPr id="30901" name="Line 181"/>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902" name="Line 182"/>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903" name="Oval 183"/>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30904" name="Rectangle 184"/>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905" name="Oval 185"/>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906" name="Freeform 186"/>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07" name="Freeform 187"/>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08" name="Freeform 188"/>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09" name="Freeform 189"/>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10" name="Freeform 190"/>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11" name="Freeform 191"/>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12" name="Freeform 192"/>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13" name="Freeform 193"/>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0914" name="Group 194"/>
          <p:cNvGrpSpPr>
            <a:grpSpLocks/>
          </p:cNvGrpSpPr>
          <p:nvPr/>
        </p:nvGrpSpPr>
        <p:grpSpPr bwMode="auto">
          <a:xfrm>
            <a:off x="5167314" y="3965576"/>
            <a:ext cx="314325" cy="250825"/>
            <a:chOff x="3280" y="2330"/>
            <a:chExt cx="334" cy="218"/>
          </a:xfrm>
        </p:grpSpPr>
        <p:sp>
          <p:nvSpPr>
            <p:cNvPr id="30915" name="Line 195"/>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916" name="Line 196"/>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917" name="Oval 197"/>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30918" name="Rectangle 198"/>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919" name="Oval 199"/>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920" name="Freeform 200"/>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21" name="Freeform 201"/>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22" name="Freeform 202"/>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23" name="Freeform 203"/>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24" name="Freeform 204"/>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25" name="Freeform 205"/>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26" name="Freeform 206"/>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27" name="Freeform 207"/>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0928" name="Group 208"/>
          <p:cNvGrpSpPr>
            <a:grpSpLocks/>
          </p:cNvGrpSpPr>
          <p:nvPr/>
        </p:nvGrpSpPr>
        <p:grpSpPr bwMode="auto">
          <a:xfrm>
            <a:off x="5624514" y="3917951"/>
            <a:ext cx="314325" cy="250825"/>
            <a:chOff x="3280" y="2330"/>
            <a:chExt cx="334" cy="218"/>
          </a:xfrm>
        </p:grpSpPr>
        <p:sp>
          <p:nvSpPr>
            <p:cNvPr id="30929" name="Line 209"/>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930" name="Line 210"/>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931" name="Oval 211"/>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30932" name="Rectangle 212"/>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933" name="Oval 213"/>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934" name="Freeform 214"/>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35" name="Freeform 215"/>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36" name="Freeform 216"/>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37" name="Freeform 217"/>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38" name="Freeform 218"/>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39" name="Freeform 219"/>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40" name="Freeform 220"/>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41" name="Freeform 221"/>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0942" name="Group 222"/>
          <p:cNvGrpSpPr>
            <a:grpSpLocks/>
          </p:cNvGrpSpPr>
          <p:nvPr/>
        </p:nvGrpSpPr>
        <p:grpSpPr bwMode="auto">
          <a:xfrm>
            <a:off x="6127751" y="3954464"/>
            <a:ext cx="314325" cy="250825"/>
            <a:chOff x="3280" y="2330"/>
            <a:chExt cx="334" cy="218"/>
          </a:xfrm>
        </p:grpSpPr>
        <p:sp>
          <p:nvSpPr>
            <p:cNvPr id="30943" name="Line 223"/>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944" name="Line 224"/>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945" name="Oval 225"/>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30946" name="Rectangle 226"/>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947" name="Oval 227"/>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948" name="Freeform 228"/>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49" name="Freeform 229"/>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50" name="Freeform 230"/>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51" name="Freeform 231"/>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52" name="Freeform 232"/>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53" name="Freeform 233"/>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54" name="Freeform 234"/>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55" name="Freeform 235"/>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30956" name="Freeform 236"/>
          <p:cNvSpPr>
            <a:spLocks/>
          </p:cNvSpPr>
          <p:nvPr/>
        </p:nvSpPr>
        <p:spPr bwMode="auto">
          <a:xfrm>
            <a:off x="4184650" y="4548188"/>
            <a:ext cx="4160838" cy="1414462"/>
          </a:xfrm>
          <a:custGeom>
            <a:avLst/>
            <a:gdLst>
              <a:gd name="T0" fmla="*/ 101 w 2621"/>
              <a:gd name="T1" fmla="*/ 443 h 891"/>
              <a:gd name="T2" fmla="*/ 157 w 2621"/>
              <a:gd name="T3" fmla="*/ 435 h 891"/>
              <a:gd name="T4" fmla="*/ 1045 w 2621"/>
              <a:gd name="T5" fmla="*/ 19 h 891"/>
              <a:gd name="T6" fmla="*/ 1565 w 2621"/>
              <a:gd name="T7" fmla="*/ 547 h 891"/>
              <a:gd name="T8" fmla="*/ 2621 w 2621"/>
              <a:gd name="T9" fmla="*/ 891 h 891"/>
            </a:gdLst>
            <a:ahLst/>
            <a:cxnLst>
              <a:cxn ang="0">
                <a:pos x="T0" y="T1"/>
              </a:cxn>
              <a:cxn ang="0">
                <a:pos x="T2" y="T3"/>
              </a:cxn>
              <a:cxn ang="0">
                <a:pos x="T4" y="T5"/>
              </a:cxn>
              <a:cxn ang="0">
                <a:pos x="T6" y="T7"/>
              </a:cxn>
              <a:cxn ang="0">
                <a:pos x="T8" y="T9"/>
              </a:cxn>
            </a:cxnLst>
            <a:rect l="0" t="0" r="r" b="b"/>
            <a:pathLst>
              <a:path w="2621" h="891">
                <a:moveTo>
                  <a:pt x="101" y="443"/>
                </a:moveTo>
                <a:cubicBezTo>
                  <a:pt x="50" y="474"/>
                  <a:pt x="0" y="506"/>
                  <a:pt x="157" y="435"/>
                </a:cubicBezTo>
                <a:cubicBezTo>
                  <a:pt x="314" y="364"/>
                  <a:pt x="810" y="0"/>
                  <a:pt x="1045" y="19"/>
                </a:cubicBezTo>
                <a:cubicBezTo>
                  <a:pt x="1280" y="38"/>
                  <a:pt x="1302" y="402"/>
                  <a:pt x="1565" y="547"/>
                </a:cubicBezTo>
                <a:cubicBezTo>
                  <a:pt x="1828" y="692"/>
                  <a:pt x="2224" y="791"/>
                  <a:pt x="2621" y="891"/>
                </a:cubicBezTo>
              </a:path>
            </a:pathLst>
          </a:custGeom>
          <a:noFill/>
          <a:ln w="28575" cmpd="sng">
            <a:solidFill>
              <a:srgbClr val="CC33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957" name="Freeform 237"/>
          <p:cNvSpPr>
            <a:spLocks/>
          </p:cNvSpPr>
          <p:nvPr/>
        </p:nvSpPr>
        <p:spPr bwMode="auto">
          <a:xfrm>
            <a:off x="5407025" y="3357564"/>
            <a:ext cx="3378200" cy="2566987"/>
          </a:xfrm>
          <a:custGeom>
            <a:avLst/>
            <a:gdLst>
              <a:gd name="T0" fmla="*/ 0 w 2128"/>
              <a:gd name="T1" fmla="*/ 0 h 1617"/>
              <a:gd name="T2" fmla="*/ 235 w 2128"/>
              <a:gd name="T3" fmla="*/ 405 h 1617"/>
              <a:gd name="T4" fmla="*/ 643 w 2128"/>
              <a:gd name="T5" fmla="*/ 761 h 1617"/>
              <a:gd name="T6" fmla="*/ 1627 w 2128"/>
              <a:gd name="T7" fmla="*/ 993 h 1617"/>
              <a:gd name="T8" fmla="*/ 2059 w 2128"/>
              <a:gd name="T9" fmla="*/ 1209 h 1617"/>
              <a:gd name="T10" fmla="*/ 2043 w 2128"/>
              <a:gd name="T11" fmla="*/ 1617 h 1617"/>
            </a:gdLst>
            <a:ahLst/>
            <a:cxnLst>
              <a:cxn ang="0">
                <a:pos x="T0" y="T1"/>
              </a:cxn>
              <a:cxn ang="0">
                <a:pos x="T2" y="T3"/>
              </a:cxn>
              <a:cxn ang="0">
                <a:pos x="T4" y="T5"/>
              </a:cxn>
              <a:cxn ang="0">
                <a:pos x="T6" y="T7"/>
              </a:cxn>
              <a:cxn ang="0">
                <a:pos x="T8" y="T9"/>
              </a:cxn>
              <a:cxn ang="0">
                <a:pos x="T10" y="T11"/>
              </a:cxn>
            </a:cxnLst>
            <a:rect l="0" t="0" r="r" b="b"/>
            <a:pathLst>
              <a:path w="2128" h="1617">
                <a:moveTo>
                  <a:pt x="0" y="0"/>
                </a:moveTo>
                <a:cubicBezTo>
                  <a:pt x="39" y="67"/>
                  <a:pt x="128" y="278"/>
                  <a:pt x="235" y="405"/>
                </a:cubicBezTo>
                <a:cubicBezTo>
                  <a:pt x="342" y="532"/>
                  <a:pt x="411" y="663"/>
                  <a:pt x="643" y="761"/>
                </a:cubicBezTo>
                <a:cubicBezTo>
                  <a:pt x="875" y="859"/>
                  <a:pt x="1391" y="918"/>
                  <a:pt x="1627" y="993"/>
                </a:cubicBezTo>
                <a:cubicBezTo>
                  <a:pt x="1863" y="1068"/>
                  <a:pt x="1990" y="1105"/>
                  <a:pt x="2059" y="1209"/>
                </a:cubicBezTo>
                <a:cubicBezTo>
                  <a:pt x="2128" y="1313"/>
                  <a:pt x="2085" y="1465"/>
                  <a:pt x="2043" y="1617"/>
                </a:cubicBezTo>
              </a:path>
            </a:pathLst>
          </a:custGeom>
          <a:noFill/>
          <a:ln w="38100" cmpd="sng">
            <a:solidFill>
              <a:schemeClr val="accent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30958" name="Group 238"/>
          <p:cNvGrpSpPr>
            <a:grpSpLocks/>
          </p:cNvGrpSpPr>
          <p:nvPr/>
        </p:nvGrpSpPr>
        <p:grpSpPr bwMode="auto">
          <a:xfrm>
            <a:off x="5065714" y="3162301"/>
            <a:ext cx="530225" cy="346075"/>
            <a:chOff x="3280" y="2330"/>
            <a:chExt cx="334" cy="218"/>
          </a:xfrm>
        </p:grpSpPr>
        <p:sp>
          <p:nvSpPr>
            <p:cNvPr id="30959" name="Line 239"/>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960" name="Line 240"/>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961" name="Oval 241"/>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30962" name="Rectangle 242"/>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963" name="Oval 243"/>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964" name="Freeform 244"/>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65" name="Freeform 245"/>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66" name="Freeform 246"/>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67" name="Freeform 247"/>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68" name="Freeform 248"/>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69" name="Freeform 249"/>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70" name="Freeform 250"/>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71" name="Freeform 251"/>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0972" name="Group 252"/>
          <p:cNvGrpSpPr>
            <a:grpSpLocks/>
          </p:cNvGrpSpPr>
          <p:nvPr/>
        </p:nvGrpSpPr>
        <p:grpSpPr bwMode="auto">
          <a:xfrm>
            <a:off x="3971926" y="5105401"/>
            <a:ext cx="530225" cy="346075"/>
            <a:chOff x="3280" y="2330"/>
            <a:chExt cx="334" cy="218"/>
          </a:xfrm>
        </p:grpSpPr>
        <p:sp>
          <p:nvSpPr>
            <p:cNvPr id="30973" name="Line 253"/>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974" name="Line 254"/>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975" name="Oval 255"/>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30976" name="Rectangle 256"/>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977" name="Oval 257"/>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978" name="Freeform 258"/>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79" name="Freeform 259"/>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80" name="Freeform 260"/>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81" name="Freeform 261"/>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82" name="Freeform 262"/>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83" name="Freeform 263"/>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84" name="Freeform 264"/>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985" name="Freeform 265"/>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30986" name="Rectangle 266"/>
          <p:cNvSpPr>
            <a:spLocks noGrp="1" noChangeArrowheads="1"/>
          </p:cNvSpPr>
          <p:nvPr>
            <p:ph type="title" idx="4294967295"/>
          </p:nvPr>
        </p:nvSpPr>
        <p:spPr>
          <a:xfrm>
            <a:off x="1735139" y="459581"/>
            <a:ext cx="10515600" cy="1325563"/>
          </a:xfrm>
        </p:spPr>
        <p:txBody>
          <a:bodyPr/>
          <a:lstStyle/>
          <a:p>
            <a:r>
              <a:rPr lang="en-US" altLang="x-none"/>
              <a:t>The Exchange L2 Switch</a:t>
            </a:r>
          </a:p>
        </p:txBody>
      </p:sp>
      <p:sp>
        <p:nvSpPr>
          <p:cNvPr id="30987" name="Rectangle 267"/>
          <p:cNvSpPr>
            <a:spLocks noGrp="1" noChangeArrowheads="1"/>
          </p:cNvSpPr>
          <p:nvPr>
            <p:ph type="body" idx="4294967295"/>
          </p:nvPr>
        </p:nvSpPr>
        <p:spPr/>
        <p:txBody>
          <a:bodyPr/>
          <a:lstStyle/>
          <a:p>
            <a:pPr lvl="1"/>
            <a:r>
              <a:rPr lang="en-US" altLang="x-none"/>
              <a:t>An L2 switch does not implement routing policy</a:t>
            </a:r>
          </a:p>
          <a:p>
            <a:pPr lvl="1"/>
            <a:r>
              <a:rPr lang="en-US" altLang="x-none"/>
              <a:t>Routing policy is then the outcome of bilateral agreements</a:t>
            </a:r>
          </a:p>
        </p:txBody>
      </p:sp>
    </p:spTree>
    <p:extLst>
      <p:ext uri="{BB962C8B-B14F-4D97-AF65-F5344CB8AC3E}">
        <p14:creationId xmlns:p14="http://schemas.microsoft.com/office/powerpoint/2010/main" val="1896670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0" name="Group 189"/>
          <p:cNvGrpSpPr/>
          <p:nvPr/>
        </p:nvGrpSpPr>
        <p:grpSpPr>
          <a:xfrm>
            <a:off x="-851665" y="13335"/>
            <a:ext cx="13043665" cy="6869430"/>
            <a:chOff x="-861489" y="5504"/>
            <a:chExt cx="13043665" cy="6869430"/>
          </a:xfrm>
        </p:grpSpPr>
        <p:grpSp>
          <p:nvGrpSpPr>
            <p:cNvPr id="191" name="Group 190"/>
            <p:cNvGrpSpPr/>
            <p:nvPr/>
          </p:nvGrpSpPr>
          <p:grpSpPr>
            <a:xfrm>
              <a:off x="-861489" y="5504"/>
              <a:ext cx="13043665" cy="6869430"/>
              <a:chOff x="-810687" y="5504"/>
              <a:chExt cx="13043665" cy="6869430"/>
            </a:xfrm>
          </p:grpSpPr>
          <p:sp>
            <p:nvSpPr>
              <p:cNvPr id="209" name="Rectangle 208"/>
              <p:cNvSpPr/>
              <p:nvPr/>
            </p:nvSpPr>
            <p:spPr>
              <a:xfrm>
                <a:off x="40978" y="5504"/>
                <a:ext cx="12192000" cy="6869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0" name="Picture 209"/>
              <p:cNvPicPr>
                <a:picLocks noChangeAspect="1"/>
              </p:cNvPicPr>
              <p:nvPr/>
            </p:nvPicPr>
            <p:blipFill rotWithShape="1">
              <a:blip r:embed="rId2">
                <a:extLst>
                  <a:ext uri="{28A0092B-C50C-407E-A947-70E740481C1C}">
                    <a14:useLocalDpi xmlns:a14="http://schemas.microsoft.com/office/drawing/2010/main" val="0"/>
                  </a:ext>
                </a:extLst>
              </a:blip>
              <a:srcRect l="-11771" t="26046" r="9440" b="-653"/>
              <a:stretch/>
            </p:blipFill>
            <p:spPr>
              <a:xfrm>
                <a:off x="-810687" y="87633"/>
                <a:ext cx="12638619" cy="6770367"/>
              </a:xfrm>
              <a:prstGeom prst="rect">
                <a:avLst/>
              </a:prstGeom>
            </p:spPr>
          </p:pic>
          <p:sp>
            <p:nvSpPr>
              <p:cNvPr id="211" name="Frame 210"/>
              <p:cNvSpPr/>
              <p:nvPr/>
            </p:nvSpPr>
            <p:spPr>
              <a:xfrm>
                <a:off x="579882" y="16934"/>
                <a:ext cx="11327130" cy="6858000"/>
              </a:xfrm>
              <a:prstGeom prst="frame">
                <a:avLst>
                  <a:gd name="adj1" fmla="val 10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92" name="Rectangle 2"/>
            <p:cNvSpPr>
              <a:spLocks noChangeArrowheads="1"/>
            </p:cNvSpPr>
            <p:nvPr/>
          </p:nvSpPr>
          <p:spPr bwMode="auto">
            <a:xfrm>
              <a:off x="695227" y="6470731"/>
              <a:ext cx="3505200" cy="227012"/>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93" name="Group 11"/>
            <p:cNvGrpSpPr>
              <a:grpSpLocks/>
            </p:cNvGrpSpPr>
            <p:nvPr/>
          </p:nvGrpSpPr>
          <p:grpSpPr bwMode="auto">
            <a:xfrm>
              <a:off x="4548090" y="6588206"/>
              <a:ext cx="4332287" cy="65087"/>
              <a:chOff x="2859" y="4251"/>
              <a:chExt cx="2729" cy="41"/>
            </a:xfrm>
          </p:grpSpPr>
          <p:sp>
            <p:nvSpPr>
              <p:cNvPr id="201" name="Oval 200"/>
              <p:cNvSpPr>
                <a:spLocks noChangeArrowheads="1"/>
              </p:cNvSpPr>
              <p:nvPr/>
            </p:nvSpPr>
            <p:spPr bwMode="auto">
              <a:xfrm>
                <a:off x="285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2" name="Oval 201"/>
              <p:cNvSpPr>
                <a:spLocks noChangeArrowheads="1"/>
              </p:cNvSpPr>
              <p:nvPr/>
            </p:nvSpPr>
            <p:spPr bwMode="auto">
              <a:xfrm>
                <a:off x="324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3" name="Oval 202"/>
              <p:cNvSpPr>
                <a:spLocks noChangeArrowheads="1"/>
              </p:cNvSpPr>
              <p:nvPr/>
            </p:nvSpPr>
            <p:spPr bwMode="auto">
              <a:xfrm>
                <a:off x="362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4" name="Oval 203"/>
              <p:cNvSpPr>
                <a:spLocks noChangeArrowheads="1"/>
              </p:cNvSpPr>
              <p:nvPr/>
            </p:nvSpPr>
            <p:spPr bwMode="auto">
              <a:xfrm>
                <a:off x="4011"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 name="Oval 204"/>
              <p:cNvSpPr>
                <a:spLocks noChangeArrowheads="1"/>
              </p:cNvSpPr>
              <p:nvPr/>
            </p:nvSpPr>
            <p:spPr bwMode="auto">
              <a:xfrm>
                <a:off x="4395"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 name="Oval 205"/>
              <p:cNvSpPr>
                <a:spLocks noChangeArrowheads="1"/>
              </p:cNvSpPr>
              <p:nvPr/>
            </p:nvSpPr>
            <p:spPr bwMode="auto">
              <a:xfrm>
                <a:off x="477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7" name="Oval 206"/>
              <p:cNvSpPr>
                <a:spLocks noChangeArrowheads="1"/>
              </p:cNvSpPr>
              <p:nvPr/>
            </p:nvSpPr>
            <p:spPr bwMode="auto">
              <a:xfrm>
                <a:off x="516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 name="Oval 207"/>
              <p:cNvSpPr>
                <a:spLocks noChangeArrowheads="1"/>
              </p:cNvSpPr>
              <p:nvPr/>
            </p:nvSpPr>
            <p:spPr bwMode="auto">
              <a:xfrm>
                <a:off x="554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94" name="Rectangle 12"/>
            <p:cNvSpPr>
              <a:spLocks noChangeArrowheads="1"/>
            </p:cNvSpPr>
            <p:nvPr/>
          </p:nvSpPr>
          <p:spPr bwMode="auto">
            <a:xfrm>
              <a:off x="762000" y="820150"/>
              <a:ext cx="457200" cy="7620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5" name="Oval 13"/>
            <p:cNvSpPr>
              <a:spLocks noChangeArrowheads="1"/>
            </p:cNvSpPr>
            <p:nvPr/>
          </p:nvSpPr>
          <p:spPr bwMode="auto">
            <a:xfrm>
              <a:off x="804863" y="175625"/>
              <a:ext cx="66675" cy="66675"/>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6" name="Oval 14"/>
            <p:cNvSpPr>
              <a:spLocks noChangeArrowheads="1"/>
            </p:cNvSpPr>
            <p:nvPr/>
          </p:nvSpPr>
          <p:spPr bwMode="auto">
            <a:xfrm>
              <a:off x="804863" y="405812"/>
              <a:ext cx="66675" cy="65088"/>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 name="Oval 15"/>
            <p:cNvSpPr>
              <a:spLocks noChangeArrowheads="1"/>
            </p:cNvSpPr>
            <p:nvPr/>
          </p:nvSpPr>
          <p:spPr bwMode="auto">
            <a:xfrm>
              <a:off x="804863" y="632825"/>
              <a:ext cx="66675" cy="65087"/>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8" name="Oval 18"/>
            <p:cNvSpPr>
              <a:spLocks noChangeArrowheads="1"/>
            </p:cNvSpPr>
            <p:nvPr/>
          </p:nvSpPr>
          <p:spPr bwMode="auto">
            <a:xfrm>
              <a:off x="13716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9" name="Oval 19"/>
            <p:cNvSpPr>
              <a:spLocks noChangeArrowheads="1"/>
            </p:cNvSpPr>
            <p:nvPr/>
          </p:nvSpPr>
          <p:spPr bwMode="auto">
            <a:xfrm>
              <a:off x="16002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0" name="Oval 20"/>
            <p:cNvSpPr>
              <a:spLocks noChangeArrowheads="1"/>
            </p:cNvSpPr>
            <p:nvPr/>
          </p:nvSpPr>
          <p:spPr bwMode="auto">
            <a:xfrm>
              <a:off x="18288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93186" name="Rectangle 2"/>
          <p:cNvSpPr>
            <a:spLocks noGrp="1" noChangeArrowheads="1"/>
          </p:cNvSpPr>
          <p:nvPr>
            <p:ph type="title" idx="4294967295"/>
          </p:nvPr>
        </p:nvSpPr>
        <p:spPr>
          <a:xfrm>
            <a:off x="1767928" y="365125"/>
            <a:ext cx="9585872" cy="1325563"/>
          </a:xfrm>
        </p:spPr>
        <p:txBody>
          <a:bodyPr/>
          <a:lstStyle/>
          <a:p>
            <a:r>
              <a:rPr lang="en-US" altLang="x-none"/>
              <a:t>The Distributed Exchange</a:t>
            </a:r>
          </a:p>
        </p:txBody>
      </p:sp>
      <p:sp>
        <p:nvSpPr>
          <p:cNvPr id="93242" name="Line 58"/>
          <p:cNvSpPr>
            <a:spLocks noChangeShapeType="1"/>
          </p:cNvSpPr>
          <p:nvPr/>
        </p:nvSpPr>
        <p:spPr bwMode="auto">
          <a:xfrm flipV="1">
            <a:off x="4540251" y="5003800"/>
            <a:ext cx="1050925" cy="6477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243" name="Line 59"/>
          <p:cNvSpPr>
            <a:spLocks noChangeShapeType="1"/>
          </p:cNvSpPr>
          <p:nvPr/>
        </p:nvSpPr>
        <p:spPr bwMode="auto">
          <a:xfrm>
            <a:off x="4451351" y="4216401"/>
            <a:ext cx="1006475" cy="3333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244" name="Line 60"/>
          <p:cNvSpPr>
            <a:spLocks noChangeShapeType="1"/>
          </p:cNvSpPr>
          <p:nvPr/>
        </p:nvSpPr>
        <p:spPr bwMode="auto">
          <a:xfrm>
            <a:off x="5530851" y="3759200"/>
            <a:ext cx="358775" cy="7937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245" name="Line 61"/>
          <p:cNvSpPr>
            <a:spLocks noChangeShapeType="1"/>
          </p:cNvSpPr>
          <p:nvPr/>
        </p:nvSpPr>
        <p:spPr bwMode="auto">
          <a:xfrm flipV="1">
            <a:off x="6403976" y="4025901"/>
            <a:ext cx="828675" cy="4794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246" name="Text Box 62"/>
          <p:cNvSpPr txBox="1">
            <a:spLocks noChangeArrowheads="1"/>
          </p:cNvSpPr>
          <p:nvPr/>
        </p:nvSpPr>
        <p:spPr bwMode="auto">
          <a:xfrm>
            <a:off x="6769100" y="4435476"/>
            <a:ext cx="10541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000">
                <a:latin typeface="Tahoma" charset="0"/>
              </a:rPr>
              <a:t>Switching Mesh</a:t>
            </a:r>
          </a:p>
        </p:txBody>
      </p:sp>
      <p:grpSp>
        <p:nvGrpSpPr>
          <p:cNvPr id="93247" name="Group 63"/>
          <p:cNvGrpSpPr>
            <a:grpSpLocks/>
          </p:cNvGrpSpPr>
          <p:nvPr/>
        </p:nvGrpSpPr>
        <p:grpSpPr bwMode="auto">
          <a:xfrm>
            <a:off x="5022850" y="4287838"/>
            <a:ext cx="1828800" cy="855662"/>
            <a:chOff x="1008" y="864"/>
            <a:chExt cx="3120" cy="1152"/>
          </a:xfrm>
        </p:grpSpPr>
        <p:sp>
          <p:nvSpPr>
            <p:cNvPr id="93248" name="Oval 64"/>
            <p:cNvSpPr>
              <a:spLocks noChangeArrowheads="1"/>
            </p:cNvSpPr>
            <p:nvPr/>
          </p:nvSpPr>
          <p:spPr bwMode="auto">
            <a:xfrm>
              <a:off x="1008" y="1104"/>
              <a:ext cx="1392" cy="624"/>
            </a:xfrm>
            <a:prstGeom prst="ellipse">
              <a:avLst/>
            </a:prstGeom>
            <a:solidFill>
              <a:schemeClr val="bg1"/>
            </a:solidFill>
            <a:ln w="9525">
              <a:solidFill>
                <a:schemeClr val="tx1"/>
              </a:solidFill>
              <a:round/>
              <a:headEnd/>
              <a:tailEnd/>
            </a:ln>
            <a:effectLst>
              <a:outerShdw blurRad="63500" dist="107763" dir="2700000" algn="ctr" rotWithShape="0">
                <a:schemeClr val="bg2">
                  <a:alpha val="74998"/>
                </a:schemeClr>
              </a:outerShdw>
            </a:effectLst>
          </p:spPr>
          <p:txBody>
            <a:bodyPr wrap="none" anchor="ctr"/>
            <a:lstStyle/>
            <a:p>
              <a:endParaRPr lang="en-US"/>
            </a:p>
          </p:txBody>
        </p:sp>
        <p:sp>
          <p:nvSpPr>
            <p:cNvPr id="93249" name="Oval 65"/>
            <p:cNvSpPr>
              <a:spLocks noChangeArrowheads="1"/>
            </p:cNvSpPr>
            <p:nvPr/>
          </p:nvSpPr>
          <p:spPr bwMode="auto">
            <a:xfrm>
              <a:off x="1296" y="1392"/>
              <a:ext cx="1392" cy="624"/>
            </a:xfrm>
            <a:prstGeom prst="ellipse">
              <a:avLst/>
            </a:prstGeom>
            <a:solidFill>
              <a:schemeClr val="bg1"/>
            </a:solidFill>
            <a:ln w="9525">
              <a:solidFill>
                <a:schemeClr val="tx1"/>
              </a:solidFill>
              <a:round/>
              <a:headEnd/>
              <a:tailEnd/>
            </a:ln>
            <a:effectLst>
              <a:outerShdw blurRad="63500" dist="107763" dir="2700000" algn="ctr" rotWithShape="0">
                <a:schemeClr val="bg2">
                  <a:alpha val="74998"/>
                </a:schemeClr>
              </a:outerShdw>
            </a:effectLst>
          </p:spPr>
          <p:txBody>
            <a:bodyPr wrap="none" anchor="ctr"/>
            <a:lstStyle/>
            <a:p>
              <a:endParaRPr lang="en-US"/>
            </a:p>
          </p:txBody>
        </p:sp>
        <p:sp>
          <p:nvSpPr>
            <p:cNvPr id="93250" name="Oval 66"/>
            <p:cNvSpPr>
              <a:spLocks noChangeArrowheads="1"/>
            </p:cNvSpPr>
            <p:nvPr/>
          </p:nvSpPr>
          <p:spPr bwMode="auto">
            <a:xfrm>
              <a:off x="1680" y="864"/>
              <a:ext cx="1392"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93251" name="Oval 67"/>
            <p:cNvSpPr>
              <a:spLocks noChangeArrowheads="1"/>
            </p:cNvSpPr>
            <p:nvPr/>
          </p:nvSpPr>
          <p:spPr bwMode="auto">
            <a:xfrm>
              <a:off x="2304" y="912"/>
              <a:ext cx="1392" cy="624"/>
            </a:xfrm>
            <a:prstGeom prst="ellipse">
              <a:avLst/>
            </a:prstGeom>
            <a:solidFill>
              <a:schemeClr val="bg1"/>
            </a:solidFill>
            <a:ln w="9525">
              <a:solidFill>
                <a:schemeClr val="tx1"/>
              </a:solidFill>
              <a:round/>
              <a:headEnd/>
              <a:tailEnd/>
            </a:ln>
            <a:effectLst>
              <a:outerShdw blurRad="63500" dist="107763" dir="2700000" algn="ctr" rotWithShape="0">
                <a:schemeClr val="bg2">
                  <a:alpha val="74998"/>
                </a:schemeClr>
              </a:outerShdw>
            </a:effectLst>
          </p:spPr>
          <p:txBody>
            <a:bodyPr wrap="none" anchor="ctr"/>
            <a:lstStyle/>
            <a:p>
              <a:endParaRPr lang="en-US"/>
            </a:p>
          </p:txBody>
        </p:sp>
        <p:sp>
          <p:nvSpPr>
            <p:cNvPr id="93252" name="Oval 68"/>
            <p:cNvSpPr>
              <a:spLocks noChangeArrowheads="1"/>
            </p:cNvSpPr>
            <p:nvPr/>
          </p:nvSpPr>
          <p:spPr bwMode="auto">
            <a:xfrm>
              <a:off x="2064" y="1248"/>
              <a:ext cx="1392" cy="6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93253" name="Oval 69"/>
            <p:cNvSpPr>
              <a:spLocks noChangeArrowheads="1"/>
            </p:cNvSpPr>
            <p:nvPr/>
          </p:nvSpPr>
          <p:spPr bwMode="auto">
            <a:xfrm>
              <a:off x="2256" y="1344"/>
              <a:ext cx="1392" cy="624"/>
            </a:xfrm>
            <a:prstGeom prst="ellipse">
              <a:avLst/>
            </a:prstGeom>
            <a:solidFill>
              <a:schemeClr val="bg1"/>
            </a:solidFill>
            <a:ln w="9525">
              <a:solidFill>
                <a:schemeClr val="tx1"/>
              </a:solidFill>
              <a:round/>
              <a:headEnd/>
              <a:tailEnd/>
            </a:ln>
            <a:effectLst>
              <a:outerShdw blurRad="63500" dist="107763" dir="2700000" algn="ctr" rotWithShape="0">
                <a:schemeClr val="bg2">
                  <a:alpha val="74998"/>
                </a:schemeClr>
              </a:outerShdw>
            </a:effectLst>
          </p:spPr>
          <p:txBody>
            <a:bodyPr wrap="none" anchor="ctr"/>
            <a:lstStyle/>
            <a:p>
              <a:endParaRPr lang="en-US"/>
            </a:p>
          </p:txBody>
        </p:sp>
        <p:sp>
          <p:nvSpPr>
            <p:cNvPr id="93254" name="Oval 70"/>
            <p:cNvSpPr>
              <a:spLocks noChangeArrowheads="1"/>
            </p:cNvSpPr>
            <p:nvPr/>
          </p:nvSpPr>
          <p:spPr bwMode="auto">
            <a:xfrm>
              <a:off x="2736" y="1152"/>
              <a:ext cx="1392" cy="624"/>
            </a:xfrm>
            <a:prstGeom prst="ellipse">
              <a:avLst/>
            </a:prstGeom>
            <a:solidFill>
              <a:schemeClr val="bg1"/>
            </a:solidFill>
            <a:ln w="9525">
              <a:solidFill>
                <a:schemeClr val="tx1"/>
              </a:solidFill>
              <a:round/>
              <a:headEnd/>
              <a:tailEnd/>
            </a:ln>
            <a:effectLst>
              <a:outerShdw blurRad="63500" dist="107763" dir="2700000" algn="ctr" rotWithShape="0">
                <a:schemeClr val="bg2">
                  <a:alpha val="74998"/>
                </a:schemeClr>
              </a:outerShdw>
            </a:effectLst>
          </p:spPr>
          <p:txBody>
            <a:bodyPr wrap="none" anchor="ctr"/>
            <a:lstStyle/>
            <a:p>
              <a:endParaRPr lang="en-US"/>
            </a:p>
          </p:txBody>
        </p:sp>
        <p:sp>
          <p:nvSpPr>
            <p:cNvPr id="93255" name="Oval 71"/>
            <p:cNvSpPr>
              <a:spLocks noChangeArrowheads="1"/>
            </p:cNvSpPr>
            <p:nvPr/>
          </p:nvSpPr>
          <p:spPr bwMode="auto">
            <a:xfrm>
              <a:off x="2688" y="1344"/>
              <a:ext cx="1392" cy="624"/>
            </a:xfrm>
            <a:prstGeom prst="ellipse">
              <a:avLst/>
            </a:prstGeom>
            <a:solidFill>
              <a:schemeClr val="bg1"/>
            </a:solidFill>
            <a:ln w="9525">
              <a:solidFill>
                <a:schemeClr val="tx1"/>
              </a:solidFill>
              <a:round/>
              <a:headEnd/>
              <a:tailEnd/>
            </a:ln>
            <a:effectLst>
              <a:outerShdw blurRad="63500" dist="107763" dir="2700000" algn="ctr" rotWithShape="0">
                <a:schemeClr val="bg2">
                  <a:alpha val="74998"/>
                </a:schemeClr>
              </a:outerShdw>
            </a:effectLst>
          </p:spPr>
          <p:txBody>
            <a:bodyPr wrap="none" anchor="ctr"/>
            <a:lstStyle/>
            <a:p>
              <a:endParaRPr lang="en-US"/>
            </a:p>
          </p:txBody>
        </p:sp>
      </p:grpSp>
      <p:sp>
        <p:nvSpPr>
          <p:cNvPr id="93256" name="Oval 72"/>
          <p:cNvSpPr>
            <a:spLocks noChangeArrowheads="1"/>
          </p:cNvSpPr>
          <p:nvPr/>
        </p:nvSpPr>
        <p:spPr bwMode="auto">
          <a:xfrm>
            <a:off x="5208588" y="4411663"/>
            <a:ext cx="1452562" cy="584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257" name="AutoShape 73"/>
          <p:cNvSpPr>
            <a:spLocks noChangeArrowheads="1"/>
          </p:cNvSpPr>
          <p:nvPr/>
        </p:nvSpPr>
        <p:spPr bwMode="auto">
          <a:xfrm>
            <a:off x="5327651" y="4521200"/>
            <a:ext cx="182563" cy="173038"/>
          </a:xfrm>
          <a:prstGeom prst="pentagon">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93258" name="AutoShape 74"/>
          <p:cNvSpPr>
            <a:spLocks noChangeArrowheads="1"/>
          </p:cNvSpPr>
          <p:nvPr/>
        </p:nvSpPr>
        <p:spPr bwMode="auto">
          <a:xfrm>
            <a:off x="5475288" y="4889500"/>
            <a:ext cx="182562" cy="173038"/>
          </a:xfrm>
          <a:prstGeom prst="pentagon">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93259" name="AutoShape 75"/>
          <p:cNvSpPr>
            <a:spLocks noChangeArrowheads="1"/>
          </p:cNvSpPr>
          <p:nvPr/>
        </p:nvSpPr>
        <p:spPr bwMode="auto">
          <a:xfrm>
            <a:off x="6191251" y="4627564"/>
            <a:ext cx="182563" cy="173037"/>
          </a:xfrm>
          <a:prstGeom prst="pentagon">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93260" name="AutoShape 76"/>
          <p:cNvSpPr>
            <a:spLocks noChangeArrowheads="1"/>
          </p:cNvSpPr>
          <p:nvPr/>
        </p:nvSpPr>
        <p:spPr bwMode="auto">
          <a:xfrm>
            <a:off x="5781676" y="4360864"/>
            <a:ext cx="182563" cy="173037"/>
          </a:xfrm>
          <a:prstGeom prst="pentagon">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93261" name="Line 77"/>
          <p:cNvSpPr>
            <a:spLocks noChangeShapeType="1"/>
          </p:cNvSpPr>
          <p:nvPr/>
        </p:nvSpPr>
        <p:spPr bwMode="auto">
          <a:xfrm flipV="1">
            <a:off x="5510214" y="4432300"/>
            <a:ext cx="269875"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262" name="Line 78"/>
          <p:cNvSpPr>
            <a:spLocks noChangeShapeType="1"/>
          </p:cNvSpPr>
          <p:nvPr/>
        </p:nvSpPr>
        <p:spPr bwMode="auto">
          <a:xfrm>
            <a:off x="5480050" y="4694238"/>
            <a:ext cx="76200" cy="1952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263" name="Line 79"/>
          <p:cNvSpPr>
            <a:spLocks noChangeShapeType="1"/>
          </p:cNvSpPr>
          <p:nvPr/>
        </p:nvSpPr>
        <p:spPr bwMode="auto">
          <a:xfrm flipV="1">
            <a:off x="5649914" y="4694238"/>
            <a:ext cx="541337" cy="2587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264" name="Line 80"/>
          <p:cNvSpPr>
            <a:spLocks noChangeShapeType="1"/>
          </p:cNvSpPr>
          <p:nvPr/>
        </p:nvSpPr>
        <p:spPr bwMode="auto">
          <a:xfrm>
            <a:off x="5957889" y="4424363"/>
            <a:ext cx="314325" cy="20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265" name="Line 81"/>
          <p:cNvSpPr>
            <a:spLocks noChangeShapeType="1"/>
          </p:cNvSpPr>
          <p:nvPr/>
        </p:nvSpPr>
        <p:spPr bwMode="auto">
          <a:xfrm flipH="1">
            <a:off x="6356350" y="4432300"/>
            <a:ext cx="173038" cy="279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266" name="Line 82"/>
          <p:cNvSpPr>
            <a:spLocks noChangeShapeType="1"/>
          </p:cNvSpPr>
          <p:nvPr/>
        </p:nvSpPr>
        <p:spPr bwMode="auto">
          <a:xfrm flipH="1" flipV="1">
            <a:off x="5772150" y="4279901"/>
            <a:ext cx="88900" cy="809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267" name="Line 83"/>
          <p:cNvSpPr>
            <a:spLocks noChangeShapeType="1"/>
          </p:cNvSpPr>
          <p:nvPr/>
        </p:nvSpPr>
        <p:spPr bwMode="auto">
          <a:xfrm flipH="1" flipV="1">
            <a:off x="5268914" y="4483100"/>
            <a:ext cx="130175" cy="381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268" name="Line 84"/>
          <p:cNvSpPr>
            <a:spLocks noChangeShapeType="1"/>
          </p:cNvSpPr>
          <p:nvPr/>
        </p:nvSpPr>
        <p:spPr bwMode="auto">
          <a:xfrm flipH="1">
            <a:off x="5383213" y="5062538"/>
            <a:ext cx="127000" cy="50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269" name="Line 85"/>
          <p:cNvSpPr>
            <a:spLocks noChangeShapeType="1"/>
          </p:cNvSpPr>
          <p:nvPr/>
        </p:nvSpPr>
        <p:spPr bwMode="auto">
          <a:xfrm flipH="1">
            <a:off x="6059489" y="4792664"/>
            <a:ext cx="161925" cy="3254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270" name="Line 86"/>
          <p:cNvSpPr>
            <a:spLocks noChangeShapeType="1"/>
          </p:cNvSpPr>
          <p:nvPr/>
        </p:nvSpPr>
        <p:spPr bwMode="auto">
          <a:xfrm>
            <a:off x="6343651" y="4808538"/>
            <a:ext cx="398463" cy="1905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271" name="Line 87"/>
          <p:cNvSpPr>
            <a:spLocks noChangeShapeType="1"/>
          </p:cNvSpPr>
          <p:nvPr/>
        </p:nvSpPr>
        <p:spPr bwMode="auto">
          <a:xfrm>
            <a:off x="6753225" y="5029200"/>
            <a:ext cx="1092200" cy="279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272" name="Line 88"/>
          <p:cNvSpPr>
            <a:spLocks noChangeShapeType="1"/>
          </p:cNvSpPr>
          <p:nvPr/>
        </p:nvSpPr>
        <p:spPr bwMode="auto">
          <a:xfrm flipH="1" flipV="1">
            <a:off x="6067426" y="5124450"/>
            <a:ext cx="119063" cy="5524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273" name="Freeform 89"/>
          <p:cNvSpPr>
            <a:spLocks/>
          </p:cNvSpPr>
          <p:nvPr/>
        </p:nvSpPr>
        <p:spPr bwMode="auto">
          <a:xfrm>
            <a:off x="4502150" y="3822701"/>
            <a:ext cx="1225550" cy="658813"/>
          </a:xfrm>
          <a:custGeom>
            <a:avLst/>
            <a:gdLst>
              <a:gd name="T0" fmla="*/ 0 w 772"/>
              <a:gd name="T1" fmla="*/ 256 h 415"/>
              <a:gd name="T2" fmla="*/ 624 w 772"/>
              <a:gd name="T3" fmla="*/ 408 h 415"/>
              <a:gd name="T4" fmla="*/ 768 w 772"/>
              <a:gd name="T5" fmla="*/ 296 h 415"/>
              <a:gd name="T6" fmla="*/ 648 w 772"/>
              <a:gd name="T7" fmla="*/ 0 h 415"/>
            </a:gdLst>
            <a:ahLst/>
            <a:cxnLst>
              <a:cxn ang="0">
                <a:pos x="T0" y="T1"/>
              </a:cxn>
              <a:cxn ang="0">
                <a:pos x="T2" y="T3"/>
              </a:cxn>
              <a:cxn ang="0">
                <a:pos x="T4" y="T5"/>
              </a:cxn>
              <a:cxn ang="0">
                <a:pos x="T6" y="T7"/>
              </a:cxn>
            </a:cxnLst>
            <a:rect l="0" t="0" r="r" b="b"/>
            <a:pathLst>
              <a:path w="772" h="415">
                <a:moveTo>
                  <a:pt x="0" y="256"/>
                </a:moveTo>
                <a:cubicBezTo>
                  <a:pt x="248" y="328"/>
                  <a:pt x="496" y="401"/>
                  <a:pt x="624" y="408"/>
                </a:cubicBezTo>
                <a:cubicBezTo>
                  <a:pt x="752" y="415"/>
                  <a:pt x="764" y="364"/>
                  <a:pt x="768" y="296"/>
                </a:cubicBezTo>
                <a:cubicBezTo>
                  <a:pt x="772" y="228"/>
                  <a:pt x="710" y="114"/>
                  <a:pt x="648" y="0"/>
                </a:cubicBezTo>
              </a:path>
            </a:pathLst>
          </a:custGeom>
          <a:noFill/>
          <a:ln w="31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274" name="Freeform 90"/>
          <p:cNvSpPr>
            <a:spLocks/>
          </p:cNvSpPr>
          <p:nvPr/>
        </p:nvSpPr>
        <p:spPr bwMode="auto">
          <a:xfrm>
            <a:off x="5568950" y="3810001"/>
            <a:ext cx="1384300" cy="735013"/>
          </a:xfrm>
          <a:custGeom>
            <a:avLst/>
            <a:gdLst>
              <a:gd name="T0" fmla="*/ 0 w 872"/>
              <a:gd name="T1" fmla="*/ 0 h 463"/>
              <a:gd name="T2" fmla="*/ 232 w 872"/>
              <a:gd name="T3" fmla="*/ 336 h 463"/>
              <a:gd name="T4" fmla="*/ 480 w 872"/>
              <a:gd name="T5" fmla="*/ 432 h 463"/>
              <a:gd name="T6" fmla="*/ 872 w 872"/>
              <a:gd name="T7" fmla="*/ 152 h 463"/>
            </a:gdLst>
            <a:ahLst/>
            <a:cxnLst>
              <a:cxn ang="0">
                <a:pos x="T0" y="T1"/>
              </a:cxn>
              <a:cxn ang="0">
                <a:pos x="T2" y="T3"/>
              </a:cxn>
              <a:cxn ang="0">
                <a:pos x="T4" y="T5"/>
              </a:cxn>
              <a:cxn ang="0">
                <a:pos x="T6" y="T7"/>
              </a:cxn>
            </a:cxnLst>
            <a:rect l="0" t="0" r="r" b="b"/>
            <a:pathLst>
              <a:path w="872" h="463">
                <a:moveTo>
                  <a:pt x="0" y="0"/>
                </a:moveTo>
                <a:cubicBezTo>
                  <a:pt x="76" y="132"/>
                  <a:pt x="152" y="264"/>
                  <a:pt x="232" y="336"/>
                </a:cubicBezTo>
                <a:cubicBezTo>
                  <a:pt x="312" y="408"/>
                  <a:pt x="373" y="463"/>
                  <a:pt x="480" y="432"/>
                </a:cubicBezTo>
                <a:cubicBezTo>
                  <a:pt x="587" y="401"/>
                  <a:pt x="729" y="276"/>
                  <a:pt x="872" y="152"/>
                </a:cubicBezTo>
              </a:path>
            </a:pathLst>
          </a:custGeom>
          <a:noFill/>
          <a:ln w="31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275" name="Freeform 91"/>
          <p:cNvSpPr>
            <a:spLocks/>
          </p:cNvSpPr>
          <p:nvPr/>
        </p:nvSpPr>
        <p:spPr bwMode="auto">
          <a:xfrm>
            <a:off x="6249988" y="4092575"/>
            <a:ext cx="1795462" cy="1257300"/>
          </a:xfrm>
          <a:custGeom>
            <a:avLst/>
            <a:gdLst>
              <a:gd name="T0" fmla="*/ 597 w 1131"/>
              <a:gd name="T1" fmla="*/ 0 h 792"/>
              <a:gd name="T2" fmla="*/ 175 w 1131"/>
              <a:gd name="T3" fmla="*/ 258 h 792"/>
              <a:gd name="T4" fmla="*/ 159 w 1131"/>
              <a:gd name="T5" fmla="*/ 478 h 792"/>
              <a:gd name="T6" fmla="*/ 1131 w 1131"/>
              <a:gd name="T7" fmla="*/ 792 h 792"/>
            </a:gdLst>
            <a:ahLst/>
            <a:cxnLst>
              <a:cxn ang="0">
                <a:pos x="T0" y="T1"/>
              </a:cxn>
              <a:cxn ang="0">
                <a:pos x="T2" y="T3"/>
              </a:cxn>
              <a:cxn ang="0">
                <a:pos x="T4" y="T5"/>
              </a:cxn>
              <a:cxn ang="0">
                <a:pos x="T6" y="T7"/>
              </a:cxn>
            </a:cxnLst>
            <a:rect l="0" t="0" r="r" b="b"/>
            <a:pathLst>
              <a:path w="1131" h="792">
                <a:moveTo>
                  <a:pt x="597" y="0"/>
                </a:moveTo>
                <a:cubicBezTo>
                  <a:pt x="422" y="89"/>
                  <a:pt x="248" y="178"/>
                  <a:pt x="175" y="258"/>
                </a:cubicBezTo>
                <a:cubicBezTo>
                  <a:pt x="102" y="338"/>
                  <a:pt x="0" y="389"/>
                  <a:pt x="159" y="478"/>
                </a:cubicBezTo>
                <a:cubicBezTo>
                  <a:pt x="318" y="567"/>
                  <a:pt x="724" y="679"/>
                  <a:pt x="1131" y="792"/>
                </a:cubicBezTo>
              </a:path>
            </a:pathLst>
          </a:custGeom>
          <a:noFill/>
          <a:ln w="31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276" name="Freeform 92"/>
          <p:cNvSpPr>
            <a:spLocks/>
          </p:cNvSpPr>
          <p:nvPr/>
        </p:nvSpPr>
        <p:spPr bwMode="auto">
          <a:xfrm>
            <a:off x="6202364" y="4778375"/>
            <a:ext cx="1830387" cy="958850"/>
          </a:xfrm>
          <a:custGeom>
            <a:avLst/>
            <a:gdLst>
              <a:gd name="T0" fmla="*/ 1153 w 1153"/>
              <a:gd name="T1" fmla="*/ 374 h 604"/>
              <a:gd name="T2" fmla="*/ 281 w 1153"/>
              <a:gd name="T3" fmla="*/ 174 h 604"/>
              <a:gd name="T4" fmla="*/ 39 w 1153"/>
              <a:gd name="T5" fmla="*/ 72 h 604"/>
              <a:gd name="T6" fmla="*/ 45 w 1153"/>
              <a:gd name="T7" fmla="*/ 604 h 604"/>
            </a:gdLst>
            <a:ahLst/>
            <a:cxnLst>
              <a:cxn ang="0">
                <a:pos x="T0" y="T1"/>
              </a:cxn>
              <a:cxn ang="0">
                <a:pos x="T2" y="T3"/>
              </a:cxn>
              <a:cxn ang="0">
                <a:pos x="T4" y="T5"/>
              </a:cxn>
              <a:cxn ang="0">
                <a:pos x="T6" y="T7"/>
              </a:cxn>
            </a:cxnLst>
            <a:rect l="0" t="0" r="r" b="b"/>
            <a:pathLst>
              <a:path w="1153" h="604">
                <a:moveTo>
                  <a:pt x="1153" y="374"/>
                </a:moveTo>
                <a:cubicBezTo>
                  <a:pt x="810" y="299"/>
                  <a:pt x="467" y="224"/>
                  <a:pt x="281" y="174"/>
                </a:cubicBezTo>
                <a:cubicBezTo>
                  <a:pt x="95" y="124"/>
                  <a:pt x="78" y="0"/>
                  <a:pt x="39" y="72"/>
                </a:cubicBezTo>
                <a:cubicBezTo>
                  <a:pt x="0" y="144"/>
                  <a:pt x="22" y="374"/>
                  <a:pt x="45" y="604"/>
                </a:cubicBezTo>
              </a:path>
            </a:pathLst>
          </a:custGeom>
          <a:noFill/>
          <a:ln w="31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277" name="Freeform 93"/>
          <p:cNvSpPr>
            <a:spLocks/>
          </p:cNvSpPr>
          <p:nvPr/>
        </p:nvSpPr>
        <p:spPr bwMode="auto">
          <a:xfrm>
            <a:off x="4586289" y="4913314"/>
            <a:ext cx="1550987" cy="852487"/>
          </a:xfrm>
          <a:custGeom>
            <a:avLst/>
            <a:gdLst>
              <a:gd name="T0" fmla="*/ 37 w 977"/>
              <a:gd name="T1" fmla="*/ 455 h 537"/>
              <a:gd name="T2" fmla="*/ 99 w 977"/>
              <a:gd name="T3" fmla="*/ 449 h 537"/>
              <a:gd name="T4" fmla="*/ 633 w 977"/>
              <a:gd name="T5" fmla="*/ 101 h 537"/>
              <a:gd name="T6" fmla="*/ 887 w 977"/>
              <a:gd name="T7" fmla="*/ 73 h 537"/>
              <a:gd name="T8" fmla="*/ 977 w 977"/>
              <a:gd name="T9" fmla="*/ 537 h 537"/>
            </a:gdLst>
            <a:ahLst/>
            <a:cxnLst>
              <a:cxn ang="0">
                <a:pos x="T0" y="T1"/>
              </a:cxn>
              <a:cxn ang="0">
                <a:pos x="T2" y="T3"/>
              </a:cxn>
              <a:cxn ang="0">
                <a:pos x="T4" y="T5"/>
              </a:cxn>
              <a:cxn ang="0">
                <a:pos x="T6" y="T7"/>
              </a:cxn>
              <a:cxn ang="0">
                <a:pos x="T8" y="T9"/>
              </a:cxn>
            </a:cxnLst>
            <a:rect l="0" t="0" r="r" b="b"/>
            <a:pathLst>
              <a:path w="977" h="537">
                <a:moveTo>
                  <a:pt x="37" y="455"/>
                </a:moveTo>
                <a:cubicBezTo>
                  <a:pt x="18" y="481"/>
                  <a:pt x="0" y="508"/>
                  <a:pt x="99" y="449"/>
                </a:cubicBezTo>
                <a:cubicBezTo>
                  <a:pt x="198" y="390"/>
                  <a:pt x="502" y="164"/>
                  <a:pt x="633" y="101"/>
                </a:cubicBezTo>
                <a:cubicBezTo>
                  <a:pt x="764" y="38"/>
                  <a:pt x="830" y="0"/>
                  <a:pt x="887" y="73"/>
                </a:cubicBezTo>
                <a:cubicBezTo>
                  <a:pt x="944" y="146"/>
                  <a:pt x="962" y="459"/>
                  <a:pt x="977" y="537"/>
                </a:cubicBezTo>
              </a:path>
            </a:pathLst>
          </a:custGeom>
          <a:noFill/>
          <a:ln w="31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278" name="Freeform 94"/>
          <p:cNvSpPr>
            <a:spLocks/>
          </p:cNvSpPr>
          <p:nvPr/>
        </p:nvSpPr>
        <p:spPr bwMode="auto">
          <a:xfrm>
            <a:off x="4505325" y="4241800"/>
            <a:ext cx="814388" cy="1333500"/>
          </a:xfrm>
          <a:custGeom>
            <a:avLst/>
            <a:gdLst>
              <a:gd name="T0" fmla="*/ 0 w 513"/>
              <a:gd name="T1" fmla="*/ 0 h 840"/>
              <a:gd name="T2" fmla="*/ 496 w 513"/>
              <a:gd name="T3" fmla="*/ 326 h 840"/>
              <a:gd name="T4" fmla="*/ 102 w 513"/>
              <a:gd name="T5" fmla="*/ 840 h 840"/>
            </a:gdLst>
            <a:ahLst/>
            <a:cxnLst>
              <a:cxn ang="0">
                <a:pos x="T0" y="T1"/>
              </a:cxn>
              <a:cxn ang="0">
                <a:pos x="T2" y="T3"/>
              </a:cxn>
              <a:cxn ang="0">
                <a:pos x="T4" y="T5"/>
              </a:cxn>
            </a:cxnLst>
            <a:rect l="0" t="0" r="r" b="b"/>
            <a:pathLst>
              <a:path w="513" h="840">
                <a:moveTo>
                  <a:pt x="0" y="0"/>
                </a:moveTo>
                <a:cubicBezTo>
                  <a:pt x="239" y="93"/>
                  <a:pt x="479" y="186"/>
                  <a:pt x="496" y="326"/>
                </a:cubicBezTo>
                <a:cubicBezTo>
                  <a:pt x="513" y="466"/>
                  <a:pt x="307" y="653"/>
                  <a:pt x="102" y="840"/>
                </a:cubicBezTo>
              </a:path>
            </a:pathLst>
          </a:custGeom>
          <a:noFill/>
          <a:ln w="31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279" name="Freeform 95"/>
          <p:cNvSpPr>
            <a:spLocks/>
          </p:cNvSpPr>
          <p:nvPr/>
        </p:nvSpPr>
        <p:spPr bwMode="auto">
          <a:xfrm>
            <a:off x="4364038" y="4010026"/>
            <a:ext cx="2709862" cy="606425"/>
          </a:xfrm>
          <a:custGeom>
            <a:avLst/>
            <a:gdLst>
              <a:gd name="T0" fmla="*/ 87 w 1707"/>
              <a:gd name="T1" fmla="*/ 146 h 382"/>
              <a:gd name="T2" fmla="*/ 99 w 1707"/>
              <a:gd name="T3" fmla="*/ 146 h 382"/>
              <a:gd name="T4" fmla="*/ 681 w 1707"/>
              <a:gd name="T5" fmla="*/ 304 h 382"/>
              <a:gd name="T6" fmla="*/ 925 w 1707"/>
              <a:gd name="T7" fmla="*/ 182 h 382"/>
              <a:gd name="T8" fmla="*/ 1219 w 1707"/>
              <a:gd name="T9" fmla="*/ 352 h 382"/>
              <a:gd name="T10" fmla="*/ 1707 w 1707"/>
              <a:gd name="T11" fmla="*/ 0 h 382"/>
            </a:gdLst>
            <a:ahLst/>
            <a:cxnLst>
              <a:cxn ang="0">
                <a:pos x="T0" y="T1"/>
              </a:cxn>
              <a:cxn ang="0">
                <a:pos x="T2" y="T3"/>
              </a:cxn>
              <a:cxn ang="0">
                <a:pos x="T4" y="T5"/>
              </a:cxn>
              <a:cxn ang="0">
                <a:pos x="T6" y="T7"/>
              </a:cxn>
              <a:cxn ang="0">
                <a:pos x="T8" y="T9"/>
              </a:cxn>
              <a:cxn ang="0">
                <a:pos x="T10" y="T11"/>
              </a:cxn>
            </a:cxnLst>
            <a:rect l="0" t="0" r="r" b="b"/>
            <a:pathLst>
              <a:path w="1707" h="382">
                <a:moveTo>
                  <a:pt x="87" y="146"/>
                </a:moveTo>
                <a:cubicBezTo>
                  <a:pt x="43" y="133"/>
                  <a:pt x="0" y="120"/>
                  <a:pt x="99" y="146"/>
                </a:cubicBezTo>
                <a:cubicBezTo>
                  <a:pt x="198" y="172"/>
                  <a:pt x="543" y="298"/>
                  <a:pt x="681" y="304"/>
                </a:cubicBezTo>
                <a:cubicBezTo>
                  <a:pt x="819" y="310"/>
                  <a:pt x="835" y="174"/>
                  <a:pt x="925" y="182"/>
                </a:cubicBezTo>
                <a:cubicBezTo>
                  <a:pt x="1015" y="190"/>
                  <a:pt x="1089" y="382"/>
                  <a:pt x="1219" y="352"/>
                </a:cubicBezTo>
                <a:cubicBezTo>
                  <a:pt x="1349" y="322"/>
                  <a:pt x="1528" y="161"/>
                  <a:pt x="1707" y="0"/>
                </a:cubicBezTo>
              </a:path>
            </a:pathLst>
          </a:custGeom>
          <a:noFill/>
          <a:ln w="31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280" name="Freeform 96"/>
          <p:cNvSpPr>
            <a:spLocks/>
          </p:cNvSpPr>
          <p:nvPr/>
        </p:nvSpPr>
        <p:spPr bwMode="auto">
          <a:xfrm>
            <a:off x="4371975" y="4194176"/>
            <a:ext cx="3703638" cy="1135063"/>
          </a:xfrm>
          <a:custGeom>
            <a:avLst/>
            <a:gdLst>
              <a:gd name="T0" fmla="*/ 74 w 2333"/>
              <a:gd name="T1" fmla="*/ 25 h 715"/>
              <a:gd name="T2" fmla="*/ 106 w 2333"/>
              <a:gd name="T3" fmla="*/ 27 h 715"/>
              <a:gd name="T4" fmla="*/ 711 w 2333"/>
              <a:gd name="T5" fmla="*/ 187 h 715"/>
              <a:gd name="T6" fmla="*/ 943 w 2333"/>
              <a:gd name="T7" fmla="*/ 75 h 715"/>
              <a:gd name="T8" fmla="*/ 1290 w 2333"/>
              <a:gd name="T9" fmla="*/ 313 h 715"/>
              <a:gd name="T10" fmla="*/ 2333 w 2333"/>
              <a:gd name="T11" fmla="*/ 715 h 715"/>
            </a:gdLst>
            <a:ahLst/>
            <a:cxnLst>
              <a:cxn ang="0">
                <a:pos x="T0" y="T1"/>
              </a:cxn>
              <a:cxn ang="0">
                <a:pos x="T2" y="T3"/>
              </a:cxn>
              <a:cxn ang="0">
                <a:pos x="T4" y="T5"/>
              </a:cxn>
              <a:cxn ang="0">
                <a:pos x="T6" y="T7"/>
              </a:cxn>
              <a:cxn ang="0">
                <a:pos x="T8" y="T9"/>
              </a:cxn>
              <a:cxn ang="0">
                <a:pos x="T10" y="T11"/>
              </a:cxn>
            </a:cxnLst>
            <a:rect l="0" t="0" r="r" b="b"/>
            <a:pathLst>
              <a:path w="2333" h="715">
                <a:moveTo>
                  <a:pt x="74" y="25"/>
                </a:moveTo>
                <a:cubicBezTo>
                  <a:pt x="37" y="12"/>
                  <a:pt x="0" y="0"/>
                  <a:pt x="106" y="27"/>
                </a:cubicBezTo>
                <a:cubicBezTo>
                  <a:pt x="212" y="54"/>
                  <a:pt x="572" y="179"/>
                  <a:pt x="711" y="187"/>
                </a:cubicBezTo>
                <a:cubicBezTo>
                  <a:pt x="850" y="195"/>
                  <a:pt x="847" y="54"/>
                  <a:pt x="943" y="75"/>
                </a:cubicBezTo>
                <a:cubicBezTo>
                  <a:pt x="1039" y="96"/>
                  <a:pt x="1058" y="206"/>
                  <a:pt x="1290" y="313"/>
                </a:cubicBezTo>
                <a:cubicBezTo>
                  <a:pt x="1522" y="420"/>
                  <a:pt x="1927" y="567"/>
                  <a:pt x="2333" y="715"/>
                </a:cubicBezTo>
              </a:path>
            </a:pathLst>
          </a:custGeom>
          <a:noFill/>
          <a:ln w="31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281" name="Freeform 97"/>
          <p:cNvSpPr>
            <a:spLocks/>
          </p:cNvSpPr>
          <p:nvPr/>
        </p:nvSpPr>
        <p:spPr bwMode="auto">
          <a:xfrm>
            <a:off x="4456113" y="4221164"/>
            <a:ext cx="1739900" cy="1557337"/>
          </a:xfrm>
          <a:custGeom>
            <a:avLst/>
            <a:gdLst>
              <a:gd name="T0" fmla="*/ 0 w 1096"/>
              <a:gd name="T1" fmla="*/ 0 h 981"/>
              <a:gd name="T2" fmla="*/ 522 w 1096"/>
              <a:gd name="T3" fmla="*/ 277 h 981"/>
              <a:gd name="T4" fmla="*/ 632 w 1096"/>
              <a:gd name="T5" fmla="*/ 546 h 981"/>
              <a:gd name="T6" fmla="*/ 984 w 1096"/>
              <a:gd name="T7" fmla="*/ 432 h 981"/>
              <a:gd name="T8" fmla="*/ 1096 w 1096"/>
              <a:gd name="T9" fmla="*/ 981 h 981"/>
            </a:gdLst>
            <a:ahLst/>
            <a:cxnLst>
              <a:cxn ang="0">
                <a:pos x="T0" y="T1"/>
              </a:cxn>
              <a:cxn ang="0">
                <a:pos x="T2" y="T3"/>
              </a:cxn>
              <a:cxn ang="0">
                <a:pos x="T4" y="T5"/>
              </a:cxn>
              <a:cxn ang="0">
                <a:pos x="T6" y="T7"/>
              </a:cxn>
              <a:cxn ang="0">
                <a:pos x="T8" y="T9"/>
              </a:cxn>
            </a:cxnLst>
            <a:rect l="0" t="0" r="r" b="b"/>
            <a:pathLst>
              <a:path w="1096" h="981">
                <a:moveTo>
                  <a:pt x="0" y="0"/>
                </a:moveTo>
                <a:cubicBezTo>
                  <a:pt x="208" y="93"/>
                  <a:pt x="417" y="186"/>
                  <a:pt x="522" y="277"/>
                </a:cubicBezTo>
                <a:cubicBezTo>
                  <a:pt x="627" y="368"/>
                  <a:pt x="555" y="520"/>
                  <a:pt x="632" y="546"/>
                </a:cubicBezTo>
                <a:cubicBezTo>
                  <a:pt x="709" y="572"/>
                  <a:pt x="907" y="360"/>
                  <a:pt x="984" y="432"/>
                </a:cubicBezTo>
                <a:cubicBezTo>
                  <a:pt x="1061" y="504"/>
                  <a:pt x="1078" y="742"/>
                  <a:pt x="1096" y="981"/>
                </a:cubicBezTo>
              </a:path>
            </a:pathLst>
          </a:custGeom>
          <a:noFill/>
          <a:ln w="31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282" name="Freeform 98"/>
          <p:cNvSpPr>
            <a:spLocks/>
          </p:cNvSpPr>
          <p:nvPr/>
        </p:nvSpPr>
        <p:spPr bwMode="auto">
          <a:xfrm>
            <a:off x="5543550" y="3810000"/>
            <a:ext cx="2527300" cy="1531938"/>
          </a:xfrm>
          <a:custGeom>
            <a:avLst/>
            <a:gdLst>
              <a:gd name="T0" fmla="*/ 0 w 1592"/>
              <a:gd name="T1" fmla="*/ 0 h 965"/>
              <a:gd name="T2" fmla="*/ 269 w 1592"/>
              <a:gd name="T3" fmla="*/ 360 h 965"/>
              <a:gd name="T4" fmla="*/ 544 w 1592"/>
              <a:gd name="T5" fmla="*/ 533 h 965"/>
              <a:gd name="T6" fmla="*/ 1592 w 1592"/>
              <a:gd name="T7" fmla="*/ 965 h 965"/>
            </a:gdLst>
            <a:ahLst/>
            <a:cxnLst>
              <a:cxn ang="0">
                <a:pos x="T0" y="T1"/>
              </a:cxn>
              <a:cxn ang="0">
                <a:pos x="T2" y="T3"/>
              </a:cxn>
              <a:cxn ang="0">
                <a:pos x="T4" y="T5"/>
              </a:cxn>
              <a:cxn ang="0">
                <a:pos x="T6" y="T7"/>
              </a:cxn>
            </a:cxnLst>
            <a:rect l="0" t="0" r="r" b="b"/>
            <a:pathLst>
              <a:path w="1592" h="965">
                <a:moveTo>
                  <a:pt x="0" y="0"/>
                </a:moveTo>
                <a:cubicBezTo>
                  <a:pt x="89" y="135"/>
                  <a:pt x="178" y="271"/>
                  <a:pt x="269" y="360"/>
                </a:cubicBezTo>
                <a:cubicBezTo>
                  <a:pt x="360" y="449"/>
                  <a:pt x="324" y="432"/>
                  <a:pt x="544" y="533"/>
                </a:cubicBezTo>
                <a:cubicBezTo>
                  <a:pt x="764" y="634"/>
                  <a:pt x="1178" y="799"/>
                  <a:pt x="1592" y="965"/>
                </a:cubicBezTo>
              </a:path>
            </a:pathLst>
          </a:custGeom>
          <a:noFill/>
          <a:ln w="31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283" name="Freeform 99"/>
          <p:cNvSpPr>
            <a:spLocks/>
          </p:cNvSpPr>
          <p:nvPr/>
        </p:nvSpPr>
        <p:spPr bwMode="auto">
          <a:xfrm>
            <a:off x="5564189" y="3814763"/>
            <a:ext cx="947737" cy="1917700"/>
          </a:xfrm>
          <a:custGeom>
            <a:avLst/>
            <a:gdLst>
              <a:gd name="T0" fmla="*/ 0 w 597"/>
              <a:gd name="T1" fmla="*/ 0 h 1208"/>
              <a:gd name="T2" fmla="*/ 246 w 597"/>
              <a:gd name="T3" fmla="*/ 360 h 1208"/>
              <a:gd name="T4" fmla="*/ 566 w 597"/>
              <a:gd name="T5" fmla="*/ 570 h 1208"/>
              <a:gd name="T6" fmla="*/ 432 w 597"/>
              <a:gd name="T7" fmla="*/ 693 h 1208"/>
              <a:gd name="T8" fmla="*/ 422 w 597"/>
              <a:gd name="T9" fmla="*/ 1208 h 1208"/>
            </a:gdLst>
            <a:ahLst/>
            <a:cxnLst>
              <a:cxn ang="0">
                <a:pos x="T0" y="T1"/>
              </a:cxn>
              <a:cxn ang="0">
                <a:pos x="T2" y="T3"/>
              </a:cxn>
              <a:cxn ang="0">
                <a:pos x="T4" y="T5"/>
              </a:cxn>
              <a:cxn ang="0">
                <a:pos x="T6" y="T7"/>
              </a:cxn>
              <a:cxn ang="0">
                <a:pos x="T8" y="T9"/>
              </a:cxn>
            </a:cxnLst>
            <a:rect l="0" t="0" r="r" b="b"/>
            <a:pathLst>
              <a:path w="597" h="1208">
                <a:moveTo>
                  <a:pt x="0" y="0"/>
                </a:moveTo>
                <a:cubicBezTo>
                  <a:pt x="76" y="132"/>
                  <a:pt x="152" y="265"/>
                  <a:pt x="246" y="360"/>
                </a:cubicBezTo>
                <a:cubicBezTo>
                  <a:pt x="340" y="455"/>
                  <a:pt x="535" y="515"/>
                  <a:pt x="566" y="570"/>
                </a:cubicBezTo>
                <a:cubicBezTo>
                  <a:pt x="597" y="625"/>
                  <a:pt x="456" y="587"/>
                  <a:pt x="432" y="693"/>
                </a:cubicBezTo>
                <a:cubicBezTo>
                  <a:pt x="408" y="799"/>
                  <a:pt x="415" y="1003"/>
                  <a:pt x="422" y="1208"/>
                </a:cubicBezTo>
              </a:path>
            </a:pathLst>
          </a:custGeom>
          <a:noFill/>
          <a:ln w="31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284" name="Freeform 100"/>
          <p:cNvSpPr>
            <a:spLocks/>
          </p:cNvSpPr>
          <p:nvPr/>
        </p:nvSpPr>
        <p:spPr bwMode="auto">
          <a:xfrm>
            <a:off x="4637088" y="3822701"/>
            <a:ext cx="1109662" cy="1820863"/>
          </a:xfrm>
          <a:custGeom>
            <a:avLst/>
            <a:gdLst>
              <a:gd name="T0" fmla="*/ 566 w 699"/>
              <a:gd name="T1" fmla="*/ 0 h 1147"/>
              <a:gd name="T2" fmla="*/ 694 w 699"/>
              <a:gd name="T3" fmla="*/ 336 h 1147"/>
              <a:gd name="T4" fmla="*/ 534 w 699"/>
              <a:gd name="T5" fmla="*/ 432 h 1147"/>
              <a:gd name="T6" fmla="*/ 427 w 699"/>
              <a:gd name="T7" fmla="*/ 413 h 1147"/>
              <a:gd name="T8" fmla="*/ 432 w 699"/>
              <a:gd name="T9" fmla="*/ 619 h 1147"/>
              <a:gd name="T10" fmla="*/ 454 w 699"/>
              <a:gd name="T11" fmla="*/ 755 h 1147"/>
              <a:gd name="T12" fmla="*/ 0 w 699"/>
              <a:gd name="T13" fmla="*/ 1147 h 1147"/>
            </a:gdLst>
            <a:ahLst/>
            <a:cxnLst>
              <a:cxn ang="0">
                <a:pos x="T0" y="T1"/>
              </a:cxn>
              <a:cxn ang="0">
                <a:pos x="T2" y="T3"/>
              </a:cxn>
              <a:cxn ang="0">
                <a:pos x="T4" y="T5"/>
              </a:cxn>
              <a:cxn ang="0">
                <a:pos x="T6" y="T7"/>
              </a:cxn>
              <a:cxn ang="0">
                <a:pos x="T8" y="T9"/>
              </a:cxn>
              <a:cxn ang="0">
                <a:pos x="T10" y="T11"/>
              </a:cxn>
              <a:cxn ang="0">
                <a:pos x="T12" y="T13"/>
              </a:cxn>
            </a:cxnLst>
            <a:rect l="0" t="0" r="r" b="b"/>
            <a:pathLst>
              <a:path w="699" h="1147">
                <a:moveTo>
                  <a:pt x="566" y="0"/>
                </a:moveTo>
                <a:cubicBezTo>
                  <a:pt x="632" y="132"/>
                  <a:pt x="699" y="264"/>
                  <a:pt x="694" y="336"/>
                </a:cubicBezTo>
                <a:cubicBezTo>
                  <a:pt x="689" y="408"/>
                  <a:pt x="578" y="419"/>
                  <a:pt x="534" y="432"/>
                </a:cubicBezTo>
                <a:cubicBezTo>
                  <a:pt x="490" y="445"/>
                  <a:pt x="444" y="382"/>
                  <a:pt x="427" y="413"/>
                </a:cubicBezTo>
                <a:cubicBezTo>
                  <a:pt x="410" y="444"/>
                  <a:pt x="428" y="562"/>
                  <a:pt x="432" y="619"/>
                </a:cubicBezTo>
                <a:cubicBezTo>
                  <a:pt x="436" y="676"/>
                  <a:pt x="526" y="667"/>
                  <a:pt x="454" y="755"/>
                </a:cubicBezTo>
                <a:cubicBezTo>
                  <a:pt x="382" y="843"/>
                  <a:pt x="191" y="995"/>
                  <a:pt x="0" y="1147"/>
                </a:cubicBezTo>
              </a:path>
            </a:pathLst>
          </a:custGeom>
          <a:noFill/>
          <a:ln w="31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285" name="Freeform 101"/>
          <p:cNvSpPr>
            <a:spLocks/>
          </p:cNvSpPr>
          <p:nvPr/>
        </p:nvSpPr>
        <p:spPr bwMode="auto">
          <a:xfrm>
            <a:off x="6188076" y="4116389"/>
            <a:ext cx="931863" cy="1685925"/>
          </a:xfrm>
          <a:custGeom>
            <a:avLst/>
            <a:gdLst>
              <a:gd name="T0" fmla="*/ 587 w 587"/>
              <a:gd name="T1" fmla="*/ 0 h 1062"/>
              <a:gd name="T2" fmla="*/ 166 w 587"/>
              <a:gd name="T3" fmla="*/ 275 h 1062"/>
              <a:gd name="T4" fmla="*/ 182 w 587"/>
              <a:gd name="T5" fmla="*/ 427 h 1062"/>
              <a:gd name="T6" fmla="*/ 27 w 587"/>
              <a:gd name="T7" fmla="*/ 502 h 1062"/>
              <a:gd name="T8" fmla="*/ 22 w 587"/>
              <a:gd name="T9" fmla="*/ 1062 h 1062"/>
            </a:gdLst>
            <a:ahLst/>
            <a:cxnLst>
              <a:cxn ang="0">
                <a:pos x="T0" y="T1"/>
              </a:cxn>
              <a:cxn ang="0">
                <a:pos x="T2" y="T3"/>
              </a:cxn>
              <a:cxn ang="0">
                <a:pos x="T4" y="T5"/>
              </a:cxn>
              <a:cxn ang="0">
                <a:pos x="T6" y="T7"/>
              </a:cxn>
              <a:cxn ang="0">
                <a:pos x="T8" y="T9"/>
              </a:cxn>
            </a:cxnLst>
            <a:rect l="0" t="0" r="r" b="b"/>
            <a:pathLst>
              <a:path w="587" h="1062">
                <a:moveTo>
                  <a:pt x="587" y="0"/>
                </a:moveTo>
                <a:cubicBezTo>
                  <a:pt x="410" y="102"/>
                  <a:pt x="233" y="204"/>
                  <a:pt x="166" y="275"/>
                </a:cubicBezTo>
                <a:cubicBezTo>
                  <a:pt x="99" y="346"/>
                  <a:pt x="205" y="389"/>
                  <a:pt x="182" y="427"/>
                </a:cubicBezTo>
                <a:cubicBezTo>
                  <a:pt x="159" y="465"/>
                  <a:pt x="54" y="396"/>
                  <a:pt x="27" y="502"/>
                </a:cubicBezTo>
                <a:cubicBezTo>
                  <a:pt x="0" y="608"/>
                  <a:pt x="11" y="835"/>
                  <a:pt x="22" y="1062"/>
                </a:cubicBezTo>
              </a:path>
            </a:pathLst>
          </a:custGeom>
          <a:noFill/>
          <a:ln w="31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286" name="Freeform 102"/>
          <p:cNvSpPr>
            <a:spLocks/>
          </p:cNvSpPr>
          <p:nvPr/>
        </p:nvSpPr>
        <p:spPr bwMode="auto">
          <a:xfrm>
            <a:off x="4573589" y="4025901"/>
            <a:ext cx="2574925" cy="1668463"/>
          </a:xfrm>
          <a:custGeom>
            <a:avLst/>
            <a:gdLst>
              <a:gd name="T0" fmla="*/ 1622 w 1622"/>
              <a:gd name="T1" fmla="*/ 0 h 1051"/>
              <a:gd name="T2" fmla="*/ 1208 w 1622"/>
              <a:gd name="T3" fmla="*/ 293 h 1051"/>
              <a:gd name="T4" fmla="*/ 1200 w 1622"/>
              <a:gd name="T5" fmla="*/ 461 h 1051"/>
              <a:gd name="T6" fmla="*/ 734 w 1622"/>
              <a:gd name="T7" fmla="*/ 619 h 1051"/>
              <a:gd name="T8" fmla="*/ 0 w 1622"/>
              <a:gd name="T9" fmla="*/ 1051 h 1051"/>
            </a:gdLst>
            <a:ahLst/>
            <a:cxnLst>
              <a:cxn ang="0">
                <a:pos x="T0" y="T1"/>
              </a:cxn>
              <a:cxn ang="0">
                <a:pos x="T2" y="T3"/>
              </a:cxn>
              <a:cxn ang="0">
                <a:pos x="T4" y="T5"/>
              </a:cxn>
              <a:cxn ang="0">
                <a:pos x="T6" y="T7"/>
              </a:cxn>
              <a:cxn ang="0">
                <a:pos x="T8" y="T9"/>
              </a:cxn>
            </a:cxnLst>
            <a:rect l="0" t="0" r="r" b="b"/>
            <a:pathLst>
              <a:path w="1622" h="1051">
                <a:moveTo>
                  <a:pt x="1622" y="0"/>
                </a:moveTo>
                <a:cubicBezTo>
                  <a:pt x="1450" y="108"/>
                  <a:pt x="1278" y="216"/>
                  <a:pt x="1208" y="293"/>
                </a:cubicBezTo>
                <a:cubicBezTo>
                  <a:pt x="1138" y="370"/>
                  <a:pt x="1279" y="407"/>
                  <a:pt x="1200" y="461"/>
                </a:cubicBezTo>
                <a:cubicBezTo>
                  <a:pt x="1121" y="515"/>
                  <a:pt x="934" y="521"/>
                  <a:pt x="734" y="619"/>
                </a:cubicBezTo>
                <a:cubicBezTo>
                  <a:pt x="534" y="717"/>
                  <a:pt x="267" y="884"/>
                  <a:pt x="0" y="1051"/>
                </a:cubicBezTo>
              </a:path>
            </a:pathLst>
          </a:custGeom>
          <a:noFill/>
          <a:ln w="31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348" name="Text Box 164"/>
          <p:cNvSpPr txBox="1">
            <a:spLocks noChangeArrowheads="1"/>
          </p:cNvSpPr>
          <p:nvPr/>
        </p:nvSpPr>
        <p:spPr bwMode="auto">
          <a:xfrm>
            <a:off x="5143500" y="5549901"/>
            <a:ext cx="6032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x-none" sz="1000">
                <a:latin typeface="Tahoma" charset="0"/>
              </a:rPr>
              <a:t>Peering</a:t>
            </a:r>
          </a:p>
          <a:p>
            <a:pPr algn="ctr"/>
            <a:r>
              <a:rPr lang="en-US" altLang="x-none" sz="1000">
                <a:latin typeface="Tahoma" charset="0"/>
              </a:rPr>
              <a:t>Virtual </a:t>
            </a:r>
          </a:p>
          <a:p>
            <a:pPr algn="ctr"/>
            <a:r>
              <a:rPr lang="en-US" altLang="x-none" sz="1000">
                <a:latin typeface="Tahoma" charset="0"/>
              </a:rPr>
              <a:t>Circuits</a:t>
            </a:r>
          </a:p>
        </p:txBody>
      </p:sp>
      <p:sp>
        <p:nvSpPr>
          <p:cNvPr id="93349" name="Line 165"/>
          <p:cNvSpPr>
            <a:spLocks noChangeShapeType="1"/>
          </p:cNvSpPr>
          <p:nvPr/>
        </p:nvSpPr>
        <p:spPr bwMode="auto">
          <a:xfrm flipV="1">
            <a:off x="5581650" y="4983164"/>
            <a:ext cx="369888" cy="5540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350" name="Line 166"/>
          <p:cNvSpPr>
            <a:spLocks noChangeShapeType="1"/>
          </p:cNvSpPr>
          <p:nvPr/>
        </p:nvSpPr>
        <p:spPr bwMode="auto">
          <a:xfrm flipH="1">
            <a:off x="6483350" y="4559301"/>
            <a:ext cx="323850" cy="1174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93351" name="Group 167"/>
          <p:cNvGrpSpPr>
            <a:grpSpLocks/>
          </p:cNvGrpSpPr>
          <p:nvPr/>
        </p:nvGrpSpPr>
        <p:grpSpPr bwMode="auto">
          <a:xfrm>
            <a:off x="4645025" y="3168650"/>
            <a:ext cx="1828800" cy="609600"/>
            <a:chOff x="1008" y="864"/>
            <a:chExt cx="3120" cy="1152"/>
          </a:xfrm>
        </p:grpSpPr>
        <p:sp>
          <p:nvSpPr>
            <p:cNvPr id="93352" name="Oval 168"/>
            <p:cNvSpPr>
              <a:spLocks noChangeArrowheads="1"/>
            </p:cNvSpPr>
            <p:nvPr/>
          </p:nvSpPr>
          <p:spPr bwMode="auto">
            <a:xfrm>
              <a:off x="1008" y="1104"/>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93353" name="Oval 169"/>
            <p:cNvSpPr>
              <a:spLocks noChangeArrowheads="1"/>
            </p:cNvSpPr>
            <p:nvPr/>
          </p:nvSpPr>
          <p:spPr bwMode="auto">
            <a:xfrm>
              <a:off x="1296" y="1392"/>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93354" name="Oval 170"/>
            <p:cNvSpPr>
              <a:spLocks noChangeArrowheads="1"/>
            </p:cNvSpPr>
            <p:nvPr/>
          </p:nvSpPr>
          <p:spPr bwMode="auto">
            <a:xfrm>
              <a:off x="1680" y="864"/>
              <a:ext cx="1392" cy="624"/>
            </a:xfrm>
            <a:prstGeom prst="ellipse">
              <a:avLst/>
            </a:prstGeom>
            <a:solidFill>
              <a:srgbClr val="949FF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93355" name="Oval 171"/>
            <p:cNvSpPr>
              <a:spLocks noChangeArrowheads="1"/>
            </p:cNvSpPr>
            <p:nvPr/>
          </p:nvSpPr>
          <p:spPr bwMode="auto">
            <a:xfrm>
              <a:off x="2304" y="912"/>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93356" name="Oval 172"/>
            <p:cNvSpPr>
              <a:spLocks noChangeArrowheads="1"/>
            </p:cNvSpPr>
            <p:nvPr/>
          </p:nvSpPr>
          <p:spPr bwMode="auto">
            <a:xfrm>
              <a:off x="2064" y="1248"/>
              <a:ext cx="1392" cy="624"/>
            </a:xfrm>
            <a:prstGeom prst="ellipse">
              <a:avLst/>
            </a:prstGeom>
            <a:solidFill>
              <a:srgbClr val="949FF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93357" name="Oval 173"/>
            <p:cNvSpPr>
              <a:spLocks noChangeArrowheads="1"/>
            </p:cNvSpPr>
            <p:nvPr/>
          </p:nvSpPr>
          <p:spPr bwMode="auto">
            <a:xfrm>
              <a:off x="2256" y="1344"/>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93358" name="Oval 174"/>
            <p:cNvSpPr>
              <a:spLocks noChangeArrowheads="1"/>
            </p:cNvSpPr>
            <p:nvPr/>
          </p:nvSpPr>
          <p:spPr bwMode="auto">
            <a:xfrm>
              <a:off x="2736" y="1152"/>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93359" name="Oval 175"/>
            <p:cNvSpPr>
              <a:spLocks noChangeArrowheads="1"/>
            </p:cNvSpPr>
            <p:nvPr/>
          </p:nvSpPr>
          <p:spPr bwMode="auto">
            <a:xfrm>
              <a:off x="2688" y="1344"/>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grpSp>
        <p:nvGrpSpPr>
          <p:cNvPr id="93360" name="Group 176"/>
          <p:cNvGrpSpPr>
            <a:grpSpLocks/>
          </p:cNvGrpSpPr>
          <p:nvPr/>
        </p:nvGrpSpPr>
        <p:grpSpPr bwMode="auto">
          <a:xfrm>
            <a:off x="6880225" y="3473450"/>
            <a:ext cx="1828800" cy="609600"/>
            <a:chOff x="1008" y="864"/>
            <a:chExt cx="3120" cy="1152"/>
          </a:xfrm>
        </p:grpSpPr>
        <p:sp>
          <p:nvSpPr>
            <p:cNvPr id="93361" name="Oval 177"/>
            <p:cNvSpPr>
              <a:spLocks noChangeArrowheads="1"/>
            </p:cNvSpPr>
            <p:nvPr/>
          </p:nvSpPr>
          <p:spPr bwMode="auto">
            <a:xfrm>
              <a:off x="1008" y="1104"/>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93362" name="Oval 178"/>
            <p:cNvSpPr>
              <a:spLocks noChangeArrowheads="1"/>
            </p:cNvSpPr>
            <p:nvPr/>
          </p:nvSpPr>
          <p:spPr bwMode="auto">
            <a:xfrm>
              <a:off x="1296" y="1392"/>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93363" name="Oval 179"/>
            <p:cNvSpPr>
              <a:spLocks noChangeArrowheads="1"/>
            </p:cNvSpPr>
            <p:nvPr/>
          </p:nvSpPr>
          <p:spPr bwMode="auto">
            <a:xfrm>
              <a:off x="1680" y="864"/>
              <a:ext cx="1392" cy="624"/>
            </a:xfrm>
            <a:prstGeom prst="ellipse">
              <a:avLst/>
            </a:prstGeom>
            <a:solidFill>
              <a:srgbClr val="949FF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93364" name="Oval 180"/>
            <p:cNvSpPr>
              <a:spLocks noChangeArrowheads="1"/>
            </p:cNvSpPr>
            <p:nvPr/>
          </p:nvSpPr>
          <p:spPr bwMode="auto">
            <a:xfrm>
              <a:off x="2304" y="912"/>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93365" name="Oval 181"/>
            <p:cNvSpPr>
              <a:spLocks noChangeArrowheads="1"/>
            </p:cNvSpPr>
            <p:nvPr/>
          </p:nvSpPr>
          <p:spPr bwMode="auto">
            <a:xfrm>
              <a:off x="2064" y="1248"/>
              <a:ext cx="1392" cy="624"/>
            </a:xfrm>
            <a:prstGeom prst="ellipse">
              <a:avLst/>
            </a:prstGeom>
            <a:solidFill>
              <a:srgbClr val="949FF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93366" name="Oval 182"/>
            <p:cNvSpPr>
              <a:spLocks noChangeArrowheads="1"/>
            </p:cNvSpPr>
            <p:nvPr/>
          </p:nvSpPr>
          <p:spPr bwMode="auto">
            <a:xfrm>
              <a:off x="2256" y="1344"/>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93367" name="Oval 183"/>
            <p:cNvSpPr>
              <a:spLocks noChangeArrowheads="1"/>
            </p:cNvSpPr>
            <p:nvPr/>
          </p:nvSpPr>
          <p:spPr bwMode="auto">
            <a:xfrm>
              <a:off x="2736" y="1152"/>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93368" name="Oval 184"/>
            <p:cNvSpPr>
              <a:spLocks noChangeArrowheads="1"/>
            </p:cNvSpPr>
            <p:nvPr/>
          </p:nvSpPr>
          <p:spPr bwMode="auto">
            <a:xfrm>
              <a:off x="2688" y="1344"/>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grpSp>
        <p:nvGrpSpPr>
          <p:cNvPr id="93369" name="Group 185"/>
          <p:cNvGrpSpPr>
            <a:grpSpLocks/>
          </p:cNvGrpSpPr>
          <p:nvPr/>
        </p:nvGrpSpPr>
        <p:grpSpPr bwMode="auto">
          <a:xfrm>
            <a:off x="7997825" y="5175250"/>
            <a:ext cx="1828800" cy="609600"/>
            <a:chOff x="1008" y="864"/>
            <a:chExt cx="3120" cy="1152"/>
          </a:xfrm>
        </p:grpSpPr>
        <p:sp>
          <p:nvSpPr>
            <p:cNvPr id="93370" name="Oval 186"/>
            <p:cNvSpPr>
              <a:spLocks noChangeArrowheads="1"/>
            </p:cNvSpPr>
            <p:nvPr/>
          </p:nvSpPr>
          <p:spPr bwMode="auto">
            <a:xfrm>
              <a:off x="1008" y="1104"/>
              <a:ext cx="1392" cy="624"/>
            </a:xfrm>
            <a:prstGeom prst="ellipse">
              <a:avLst/>
            </a:prstGeom>
            <a:solidFill>
              <a:schemeClr val="accent1"/>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93371" name="Oval 187"/>
            <p:cNvSpPr>
              <a:spLocks noChangeArrowheads="1"/>
            </p:cNvSpPr>
            <p:nvPr/>
          </p:nvSpPr>
          <p:spPr bwMode="auto">
            <a:xfrm>
              <a:off x="1296" y="1392"/>
              <a:ext cx="1392" cy="624"/>
            </a:xfrm>
            <a:prstGeom prst="ellipse">
              <a:avLst/>
            </a:prstGeom>
            <a:solidFill>
              <a:schemeClr val="accent1"/>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93372" name="Oval 188"/>
            <p:cNvSpPr>
              <a:spLocks noChangeArrowheads="1"/>
            </p:cNvSpPr>
            <p:nvPr/>
          </p:nvSpPr>
          <p:spPr bwMode="auto">
            <a:xfrm>
              <a:off x="1680" y="864"/>
              <a:ext cx="1392" cy="624"/>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93373" name="Oval 189"/>
            <p:cNvSpPr>
              <a:spLocks noChangeArrowheads="1"/>
            </p:cNvSpPr>
            <p:nvPr/>
          </p:nvSpPr>
          <p:spPr bwMode="auto">
            <a:xfrm>
              <a:off x="2304" y="912"/>
              <a:ext cx="1392" cy="624"/>
            </a:xfrm>
            <a:prstGeom prst="ellipse">
              <a:avLst/>
            </a:prstGeom>
            <a:solidFill>
              <a:schemeClr val="accent1"/>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93374" name="Oval 190"/>
            <p:cNvSpPr>
              <a:spLocks noChangeArrowheads="1"/>
            </p:cNvSpPr>
            <p:nvPr/>
          </p:nvSpPr>
          <p:spPr bwMode="auto">
            <a:xfrm>
              <a:off x="2064" y="1248"/>
              <a:ext cx="1392" cy="624"/>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93375" name="Oval 191"/>
            <p:cNvSpPr>
              <a:spLocks noChangeArrowheads="1"/>
            </p:cNvSpPr>
            <p:nvPr/>
          </p:nvSpPr>
          <p:spPr bwMode="auto">
            <a:xfrm>
              <a:off x="2256" y="1344"/>
              <a:ext cx="1392" cy="624"/>
            </a:xfrm>
            <a:prstGeom prst="ellipse">
              <a:avLst/>
            </a:prstGeom>
            <a:solidFill>
              <a:schemeClr val="accent1"/>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93376" name="Oval 192"/>
            <p:cNvSpPr>
              <a:spLocks noChangeArrowheads="1"/>
            </p:cNvSpPr>
            <p:nvPr/>
          </p:nvSpPr>
          <p:spPr bwMode="auto">
            <a:xfrm>
              <a:off x="2736" y="1152"/>
              <a:ext cx="1392" cy="624"/>
            </a:xfrm>
            <a:prstGeom prst="ellipse">
              <a:avLst/>
            </a:prstGeom>
            <a:solidFill>
              <a:schemeClr val="accent1"/>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93377" name="Oval 193"/>
            <p:cNvSpPr>
              <a:spLocks noChangeArrowheads="1"/>
            </p:cNvSpPr>
            <p:nvPr/>
          </p:nvSpPr>
          <p:spPr bwMode="auto">
            <a:xfrm>
              <a:off x="2688" y="1344"/>
              <a:ext cx="1392" cy="624"/>
            </a:xfrm>
            <a:prstGeom prst="ellipse">
              <a:avLst/>
            </a:prstGeom>
            <a:solidFill>
              <a:schemeClr val="accent1"/>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grpSp>
        <p:nvGrpSpPr>
          <p:cNvPr id="93378" name="Group 194"/>
          <p:cNvGrpSpPr>
            <a:grpSpLocks/>
          </p:cNvGrpSpPr>
          <p:nvPr/>
        </p:nvGrpSpPr>
        <p:grpSpPr bwMode="auto">
          <a:xfrm>
            <a:off x="5978525" y="5632450"/>
            <a:ext cx="1828800" cy="609600"/>
            <a:chOff x="1008" y="864"/>
            <a:chExt cx="3120" cy="1152"/>
          </a:xfrm>
        </p:grpSpPr>
        <p:sp>
          <p:nvSpPr>
            <p:cNvPr id="93379" name="Oval 195"/>
            <p:cNvSpPr>
              <a:spLocks noChangeArrowheads="1"/>
            </p:cNvSpPr>
            <p:nvPr/>
          </p:nvSpPr>
          <p:spPr bwMode="auto">
            <a:xfrm>
              <a:off x="1008" y="1104"/>
              <a:ext cx="1392" cy="624"/>
            </a:xfrm>
            <a:prstGeom prst="ellipse">
              <a:avLst/>
            </a:prstGeom>
            <a:solidFill>
              <a:srgbClr val="FFBF7F"/>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93380" name="Oval 196"/>
            <p:cNvSpPr>
              <a:spLocks noChangeArrowheads="1"/>
            </p:cNvSpPr>
            <p:nvPr/>
          </p:nvSpPr>
          <p:spPr bwMode="auto">
            <a:xfrm>
              <a:off x="1296" y="1392"/>
              <a:ext cx="1392" cy="624"/>
            </a:xfrm>
            <a:prstGeom prst="ellipse">
              <a:avLst/>
            </a:prstGeom>
            <a:solidFill>
              <a:srgbClr val="FFBF7F"/>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93381" name="Oval 197"/>
            <p:cNvSpPr>
              <a:spLocks noChangeArrowheads="1"/>
            </p:cNvSpPr>
            <p:nvPr/>
          </p:nvSpPr>
          <p:spPr bwMode="auto">
            <a:xfrm>
              <a:off x="1680" y="864"/>
              <a:ext cx="1392" cy="624"/>
            </a:xfrm>
            <a:prstGeom prst="ellipse">
              <a:avLst/>
            </a:prstGeom>
            <a:solidFill>
              <a:srgbClr val="FFBF7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93382" name="Oval 198"/>
            <p:cNvSpPr>
              <a:spLocks noChangeArrowheads="1"/>
            </p:cNvSpPr>
            <p:nvPr/>
          </p:nvSpPr>
          <p:spPr bwMode="auto">
            <a:xfrm>
              <a:off x="2304" y="912"/>
              <a:ext cx="1392" cy="624"/>
            </a:xfrm>
            <a:prstGeom prst="ellipse">
              <a:avLst/>
            </a:prstGeom>
            <a:solidFill>
              <a:srgbClr val="FFBF7F"/>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93383" name="Oval 199"/>
            <p:cNvSpPr>
              <a:spLocks noChangeArrowheads="1"/>
            </p:cNvSpPr>
            <p:nvPr/>
          </p:nvSpPr>
          <p:spPr bwMode="auto">
            <a:xfrm>
              <a:off x="2064" y="1248"/>
              <a:ext cx="1392" cy="624"/>
            </a:xfrm>
            <a:prstGeom prst="ellipse">
              <a:avLst/>
            </a:prstGeom>
            <a:solidFill>
              <a:srgbClr val="FFBF7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93384" name="Oval 200"/>
            <p:cNvSpPr>
              <a:spLocks noChangeArrowheads="1"/>
            </p:cNvSpPr>
            <p:nvPr/>
          </p:nvSpPr>
          <p:spPr bwMode="auto">
            <a:xfrm>
              <a:off x="2256" y="1344"/>
              <a:ext cx="1392" cy="624"/>
            </a:xfrm>
            <a:prstGeom prst="ellipse">
              <a:avLst/>
            </a:prstGeom>
            <a:solidFill>
              <a:srgbClr val="FFBF7F"/>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93385" name="Oval 201"/>
            <p:cNvSpPr>
              <a:spLocks noChangeArrowheads="1"/>
            </p:cNvSpPr>
            <p:nvPr/>
          </p:nvSpPr>
          <p:spPr bwMode="auto">
            <a:xfrm>
              <a:off x="2736" y="1152"/>
              <a:ext cx="1392" cy="624"/>
            </a:xfrm>
            <a:prstGeom prst="ellipse">
              <a:avLst/>
            </a:prstGeom>
            <a:solidFill>
              <a:srgbClr val="FFBF7F"/>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93386" name="Oval 202"/>
            <p:cNvSpPr>
              <a:spLocks noChangeArrowheads="1"/>
            </p:cNvSpPr>
            <p:nvPr/>
          </p:nvSpPr>
          <p:spPr bwMode="auto">
            <a:xfrm>
              <a:off x="2688" y="1344"/>
              <a:ext cx="1392" cy="624"/>
            </a:xfrm>
            <a:prstGeom prst="ellipse">
              <a:avLst/>
            </a:prstGeom>
            <a:solidFill>
              <a:srgbClr val="FFBF7F"/>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grpSp>
        <p:nvGrpSpPr>
          <p:cNvPr id="93387" name="Group 203"/>
          <p:cNvGrpSpPr>
            <a:grpSpLocks/>
          </p:cNvGrpSpPr>
          <p:nvPr/>
        </p:nvGrpSpPr>
        <p:grpSpPr bwMode="auto">
          <a:xfrm>
            <a:off x="2651125" y="3867150"/>
            <a:ext cx="1828800" cy="609600"/>
            <a:chOff x="1008" y="864"/>
            <a:chExt cx="3120" cy="1152"/>
          </a:xfrm>
        </p:grpSpPr>
        <p:sp>
          <p:nvSpPr>
            <p:cNvPr id="93388" name="Oval 204"/>
            <p:cNvSpPr>
              <a:spLocks noChangeArrowheads="1"/>
            </p:cNvSpPr>
            <p:nvPr/>
          </p:nvSpPr>
          <p:spPr bwMode="auto">
            <a:xfrm>
              <a:off x="1008" y="1104"/>
              <a:ext cx="1392" cy="624"/>
            </a:xfrm>
            <a:prstGeom prst="ellipse">
              <a:avLst/>
            </a:prstGeom>
            <a:solidFill>
              <a:srgbClr val="979797"/>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93389" name="Oval 205"/>
            <p:cNvSpPr>
              <a:spLocks noChangeArrowheads="1"/>
            </p:cNvSpPr>
            <p:nvPr/>
          </p:nvSpPr>
          <p:spPr bwMode="auto">
            <a:xfrm>
              <a:off x="1296" y="1392"/>
              <a:ext cx="1392" cy="624"/>
            </a:xfrm>
            <a:prstGeom prst="ellipse">
              <a:avLst/>
            </a:prstGeom>
            <a:solidFill>
              <a:srgbClr val="979797"/>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93390" name="Oval 206"/>
            <p:cNvSpPr>
              <a:spLocks noChangeArrowheads="1"/>
            </p:cNvSpPr>
            <p:nvPr/>
          </p:nvSpPr>
          <p:spPr bwMode="auto">
            <a:xfrm>
              <a:off x="1680" y="864"/>
              <a:ext cx="1392" cy="624"/>
            </a:xfrm>
            <a:prstGeom prst="ellipse">
              <a:avLst/>
            </a:prstGeom>
            <a:solidFill>
              <a:srgbClr val="97979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93391" name="Oval 207"/>
            <p:cNvSpPr>
              <a:spLocks noChangeArrowheads="1"/>
            </p:cNvSpPr>
            <p:nvPr/>
          </p:nvSpPr>
          <p:spPr bwMode="auto">
            <a:xfrm>
              <a:off x="2304" y="912"/>
              <a:ext cx="1392" cy="624"/>
            </a:xfrm>
            <a:prstGeom prst="ellipse">
              <a:avLst/>
            </a:prstGeom>
            <a:solidFill>
              <a:srgbClr val="979797"/>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93392" name="Oval 208"/>
            <p:cNvSpPr>
              <a:spLocks noChangeArrowheads="1"/>
            </p:cNvSpPr>
            <p:nvPr/>
          </p:nvSpPr>
          <p:spPr bwMode="auto">
            <a:xfrm>
              <a:off x="2064" y="1248"/>
              <a:ext cx="1392" cy="624"/>
            </a:xfrm>
            <a:prstGeom prst="ellipse">
              <a:avLst/>
            </a:prstGeom>
            <a:solidFill>
              <a:srgbClr val="97979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93393" name="Oval 209"/>
            <p:cNvSpPr>
              <a:spLocks noChangeArrowheads="1"/>
            </p:cNvSpPr>
            <p:nvPr/>
          </p:nvSpPr>
          <p:spPr bwMode="auto">
            <a:xfrm>
              <a:off x="2256" y="1344"/>
              <a:ext cx="1392" cy="624"/>
            </a:xfrm>
            <a:prstGeom prst="ellipse">
              <a:avLst/>
            </a:prstGeom>
            <a:solidFill>
              <a:srgbClr val="979797"/>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93394" name="Oval 210"/>
            <p:cNvSpPr>
              <a:spLocks noChangeArrowheads="1"/>
            </p:cNvSpPr>
            <p:nvPr/>
          </p:nvSpPr>
          <p:spPr bwMode="auto">
            <a:xfrm>
              <a:off x="2736" y="1152"/>
              <a:ext cx="1392" cy="624"/>
            </a:xfrm>
            <a:prstGeom prst="ellipse">
              <a:avLst/>
            </a:prstGeom>
            <a:solidFill>
              <a:srgbClr val="979797"/>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93395" name="Oval 211"/>
            <p:cNvSpPr>
              <a:spLocks noChangeArrowheads="1"/>
            </p:cNvSpPr>
            <p:nvPr/>
          </p:nvSpPr>
          <p:spPr bwMode="auto">
            <a:xfrm>
              <a:off x="2688" y="1344"/>
              <a:ext cx="1392" cy="624"/>
            </a:xfrm>
            <a:prstGeom prst="ellipse">
              <a:avLst/>
            </a:prstGeom>
            <a:solidFill>
              <a:srgbClr val="979797"/>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grpSp>
        <p:nvGrpSpPr>
          <p:cNvPr id="93396" name="Group 212"/>
          <p:cNvGrpSpPr>
            <a:grpSpLocks/>
          </p:cNvGrpSpPr>
          <p:nvPr/>
        </p:nvGrpSpPr>
        <p:grpSpPr bwMode="auto">
          <a:xfrm>
            <a:off x="2917825" y="5454650"/>
            <a:ext cx="1828800" cy="609600"/>
            <a:chOff x="1008" y="864"/>
            <a:chExt cx="3120" cy="1152"/>
          </a:xfrm>
        </p:grpSpPr>
        <p:sp>
          <p:nvSpPr>
            <p:cNvPr id="93397" name="Oval 213"/>
            <p:cNvSpPr>
              <a:spLocks noChangeArrowheads="1"/>
            </p:cNvSpPr>
            <p:nvPr/>
          </p:nvSpPr>
          <p:spPr bwMode="auto">
            <a:xfrm>
              <a:off x="1008" y="1104"/>
              <a:ext cx="1392" cy="624"/>
            </a:xfrm>
            <a:prstGeom prst="ellipse">
              <a:avLst/>
            </a:prstGeom>
            <a:solidFill>
              <a:srgbClr val="DEDEDE"/>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93398" name="Oval 214"/>
            <p:cNvSpPr>
              <a:spLocks noChangeArrowheads="1"/>
            </p:cNvSpPr>
            <p:nvPr/>
          </p:nvSpPr>
          <p:spPr bwMode="auto">
            <a:xfrm>
              <a:off x="1296" y="1392"/>
              <a:ext cx="1392" cy="624"/>
            </a:xfrm>
            <a:prstGeom prst="ellipse">
              <a:avLst/>
            </a:prstGeom>
            <a:solidFill>
              <a:srgbClr val="DEDEDE"/>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93399" name="Oval 215"/>
            <p:cNvSpPr>
              <a:spLocks noChangeArrowheads="1"/>
            </p:cNvSpPr>
            <p:nvPr/>
          </p:nvSpPr>
          <p:spPr bwMode="auto">
            <a:xfrm>
              <a:off x="1680" y="864"/>
              <a:ext cx="1392" cy="624"/>
            </a:xfrm>
            <a:prstGeom prst="ellipse">
              <a:avLst/>
            </a:prstGeom>
            <a:solidFill>
              <a:srgbClr val="DEDED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93400" name="Oval 216"/>
            <p:cNvSpPr>
              <a:spLocks noChangeArrowheads="1"/>
            </p:cNvSpPr>
            <p:nvPr/>
          </p:nvSpPr>
          <p:spPr bwMode="auto">
            <a:xfrm>
              <a:off x="2304" y="912"/>
              <a:ext cx="1392" cy="624"/>
            </a:xfrm>
            <a:prstGeom prst="ellipse">
              <a:avLst/>
            </a:prstGeom>
            <a:solidFill>
              <a:srgbClr val="DEDEDE"/>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93401" name="Oval 217"/>
            <p:cNvSpPr>
              <a:spLocks noChangeArrowheads="1"/>
            </p:cNvSpPr>
            <p:nvPr/>
          </p:nvSpPr>
          <p:spPr bwMode="auto">
            <a:xfrm>
              <a:off x="2064" y="1248"/>
              <a:ext cx="1392" cy="624"/>
            </a:xfrm>
            <a:prstGeom prst="ellipse">
              <a:avLst/>
            </a:prstGeom>
            <a:solidFill>
              <a:srgbClr val="DEDED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93402" name="Oval 218"/>
            <p:cNvSpPr>
              <a:spLocks noChangeArrowheads="1"/>
            </p:cNvSpPr>
            <p:nvPr/>
          </p:nvSpPr>
          <p:spPr bwMode="auto">
            <a:xfrm>
              <a:off x="2256" y="1344"/>
              <a:ext cx="1392" cy="624"/>
            </a:xfrm>
            <a:prstGeom prst="ellipse">
              <a:avLst/>
            </a:prstGeom>
            <a:solidFill>
              <a:srgbClr val="DEDEDE"/>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93403" name="Oval 219"/>
            <p:cNvSpPr>
              <a:spLocks noChangeArrowheads="1"/>
            </p:cNvSpPr>
            <p:nvPr/>
          </p:nvSpPr>
          <p:spPr bwMode="auto">
            <a:xfrm>
              <a:off x="2736" y="1152"/>
              <a:ext cx="1392" cy="624"/>
            </a:xfrm>
            <a:prstGeom prst="ellipse">
              <a:avLst/>
            </a:prstGeom>
            <a:solidFill>
              <a:srgbClr val="DEDEDE"/>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93404" name="Oval 220"/>
            <p:cNvSpPr>
              <a:spLocks noChangeArrowheads="1"/>
            </p:cNvSpPr>
            <p:nvPr/>
          </p:nvSpPr>
          <p:spPr bwMode="auto">
            <a:xfrm>
              <a:off x="2688" y="1344"/>
              <a:ext cx="1392" cy="624"/>
            </a:xfrm>
            <a:prstGeom prst="ellipse">
              <a:avLst/>
            </a:prstGeom>
            <a:solidFill>
              <a:srgbClr val="DEDEDE"/>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grpSp>
        <p:nvGrpSpPr>
          <p:cNvPr id="93405" name="Group 221"/>
          <p:cNvGrpSpPr>
            <a:grpSpLocks/>
          </p:cNvGrpSpPr>
          <p:nvPr/>
        </p:nvGrpSpPr>
        <p:grpSpPr bwMode="auto">
          <a:xfrm>
            <a:off x="4024314" y="4062414"/>
            <a:ext cx="530225" cy="346075"/>
            <a:chOff x="3280" y="2330"/>
            <a:chExt cx="334" cy="218"/>
          </a:xfrm>
        </p:grpSpPr>
        <p:sp>
          <p:nvSpPr>
            <p:cNvPr id="93406" name="Line 222"/>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407" name="Line 223"/>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408" name="Oval 224"/>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93409" name="Rectangle 225"/>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410" name="Oval 226"/>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411" name="Freeform 227"/>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412" name="Freeform 228"/>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413" name="Freeform 229"/>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414" name="Freeform 230"/>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415" name="Freeform 231"/>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416" name="Freeform 232"/>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417" name="Freeform 233"/>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418" name="Freeform 234"/>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93419" name="Group 235"/>
          <p:cNvGrpSpPr>
            <a:grpSpLocks/>
          </p:cNvGrpSpPr>
          <p:nvPr/>
        </p:nvGrpSpPr>
        <p:grpSpPr bwMode="auto">
          <a:xfrm>
            <a:off x="6915151" y="3824289"/>
            <a:ext cx="530225" cy="346075"/>
            <a:chOff x="3280" y="2330"/>
            <a:chExt cx="334" cy="218"/>
          </a:xfrm>
        </p:grpSpPr>
        <p:sp>
          <p:nvSpPr>
            <p:cNvPr id="93420" name="Line 236"/>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421" name="Line 237"/>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422" name="Oval 238"/>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93423" name="Rectangle 239"/>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424" name="Oval 240"/>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425" name="Freeform 241"/>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426" name="Freeform 242"/>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427" name="Freeform 243"/>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428" name="Freeform 244"/>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429" name="Freeform 245"/>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430" name="Freeform 246"/>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431" name="Freeform 247"/>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432" name="Freeform 248"/>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93433" name="Group 249"/>
          <p:cNvGrpSpPr>
            <a:grpSpLocks/>
          </p:cNvGrpSpPr>
          <p:nvPr/>
        </p:nvGrpSpPr>
        <p:grpSpPr bwMode="auto">
          <a:xfrm>
            <a:off x="7785101" y="5191126"/>
            <a:ext cx="530225" cy="346075"/>
            <a:chOff x="3280" y="2330"/>
            <a:chExt cx="334" cy="218"/>
          </a:xfrm>
        </p:grpSpPr>
        <p:sp>
          <p:nvSpPr>
            <p:cNvPr id="93434" name="Line 250"/>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435" name="Line 251"/>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436" name="Oval 252"/>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93437" name="Rectangle 253"/>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438" name="Oval 254"/>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439" name="Freeform 255"/>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440" name="Freeform 256"/>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441" name="Freeform 257"/>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442" name="Freeform 258"/>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443" name="Freeform 259"/>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444" name="Freeform 260"/>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445" name="Freeform 261"/>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446" name="Freeform 262"/>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93447" name="Group 263"/>
          <p:cNvGrpSpPr>
            <a:grpSpLocks/>
          </p:cNvGrpSpPr>
          <p:nvPr/>
        </p:nvGrpSpPr>
        <p:grpSpPr bwMode="auto">
          <a:xfrm>
            <a:off x="6069014" y="5630864"/>
            <a:ext cx="530225" cy="346075"/>
            <a:chOff x="3280" y="2330"/>
            <a:chExt cx="334" cy="218"/>
          </a:xfrm>
        </p:grpSpPr>
        <p:sp>
          <p:nvSpPr>
            <p:cNvPr id="93448" name="Line 264"/>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449" name="Line 265"/>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450" name="Oval 266"/>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93451" name="Rectangle 267"/>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452" name="Oval 268"/>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453" name="Freeform 269"/>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454" name="Freeform 270"/>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455" name="Freeform 271"/>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456" name="Freeform 272"/>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457" name="Freeform 273"/>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458" name="Freeform 274"/>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459" name="Freeform 275"/>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460" name="Freeform 276"/>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93461" name="Group 277"/>
          <p:cNvGrpSpPr>
            <a:grpSpLocks/>
          </p:cNvGrpSpPr>
          <p:nvPr/>
        </p:nvGrpSpPr>
        <p:grpSpPr bwMode="auto">
          <a:xfrm>
            <a:off x="5175251" y="3530601"/>
            <a:ext cx="530225" cy="346075"/>
            <a:chOff x="3280" y="2330"/>
            <a:chExt cx="334" cy="218"/>
          </a:xfrm>
        </p:grpSpPr>
        <p:sp>
          <p:nvSpPr>
            <p:cNvPr id="93462" name="Line 278"/>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463" name="Line 279"/>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464" name="Oval 280"/>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93465" name="Rectangle 281"/>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466" name="Oval 282"/>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467" name="Freeform 283"/>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468" name="Freeform 284"/>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469" name="Freeform 285"/>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470" name="Freeform 286"/>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471" name="Freeform 287"/>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472" name="Freeform 288"/>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473" name="Freeform 289"/>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474" name="Freeform 290"/>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93475" name="Group 291"/>
          <p:cNvGrpSpPr>
            <a:grpSpLocks/>
          </p:cNvGrpSpPr>
          <p:nvPr/>
        </p:nvGrpSpPr>
        <p:grpSpPr bwMode="auto">
          <a:xfrm>
            <a:off x="4081464" y="5473701"/>
            <a:ext cx="530225" cy="346075"/>
            <a:chOff x="3280" y="2330"/>
            <a:chExt cx="334" cy="218"/>
          </a:xfrm>
        </p:grpSpPr>
        <p:sp>
          <p:nvSpPr>
            <p:cNvPr id="93476" name="Line 292"/>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477" name="Line 293"/>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478" name="Oval 294"/>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93479" name="Rectangle 295"/>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480" name="Oval 296"/>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481" name="Freeform 297"/>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482" name="Freeform 298"/>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483" name="Freeform 299"/>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484" name="Freeform 300"/>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485" name="Freeform 301"/>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486" name="Freeform 302"/>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487" name="Freeform 303"/>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488" name="Freeform 304"/>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93490" name="Rectangle 306"/>
          <p:cNvSpPr>
            <a:spLocks noGrp="1" noChangeArrowheads="1"/>
          </p:cNvSpPr>
          <p:nvPr>
            <p:ph type="body" idx="4294967295"/>
          </p:nvPr>
        </p:nvSpPr>
        <p:spPr>
          <a:xfrm>
            <a:off x="2209800" y="1847850"/>
            <a:ext cx="7772400" cy="4114800"/>
          </a:xfrm>
        </p:spPr>
        <p:txBody>
          <a:bodyPr/>
          <a:lstStyle/>
          <a:p>
            <a:r>
              <a:rPr lang="en-US" altLang="x-none" sz="2400"/>
              <a:t>Use of L2 virtual circuits to support bilateral peering eliminates the need for co-location</a:t>
            </a:r>
          </a:p>
        </p:txBody>
      </p:sp>
    </p:spTree>
    <p:extLst>
      <p:ext uri="{BB962C8B-B14F-4D97-AF65-F5344CB8AC3E}">
        <p14:creationId xmlns:p14="http://schemas.microsoft.com/office/powerpoint/2010/main" val="89955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5310"/>
            <a:ext cx="12298680" cy="826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32051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1" name="Group 330"/>
          <p:cNvGrpSpPr/>
          <p:nvPr/>
        </p:nvGrpSpPr>
        <p:grpSpPr>
          <a:xfrm>
            <a:off x="-851665" y="0"/>
            <a:ext cx="13043665" cy="6869430"/>
            <a:chOff x="-861489" y="5504"/>
            <a:chExt cx="13043665" cy="6869430"/>
          </a:xfrm>
        </p:grpSpPr>
        <p:grpSp>
          <p:nvGrpSpPr>
            <p:cNvPr id="332" name="Group 331"/>
            <p:cNvGrpSpPr/>
            <p:nvPr/>
          </p:nvGrpSpPr>
          <p:grpSpPr>
            <a:xfrm>
              <a:off x="-861489" y="5504"/>
              <a:ext cx="13043665" cy="6869430"/>
              <a:chOff x="-810687" y="5504"/>
              <a:chExt cx="13043665" cy="6869430"/>
            </a:xfrm>
          </p:grpSpPr>
          <p:sp>
            <p:nvSpPr>
              <p:cNvPr id="350" name="Rectangle 349"/>
              <p:cNvSpPr/>
              <p:nvPr/>
            </p:nvSpPr>
            <p:spPr>
              <a:xfrm>
                <a:off x="40978" y="5504"/>
                <a:ext cx="12192000" cy="6869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1" name="Picture 350"/>
              <p:cNvPicPr>
                <a:picLocks noChangeAspect="1"/>
              </p:cNvPicPr>
              <p:nvPr/>
            </p:nvPicPr>
            <p:blipFill rotWithShape="1">
              <a:blip r:embed="rId2">
                <a:extLst>
                  <a:ext uri="{28A0092B-C50C-407E-A947-70E740481C1C}">
                    <a14:useLocalDpi xmlns:a14="http://schemas.microsoft.com/office/drawing/2010/main" val="0"/>
                  </a:ext>
                </a:extLst>
              </a:blip>
              <a:srcRect l="-11771" t="26046" r="9440" b="-653"/>
              <a:stretch/>
            </p:blipFill>
            <p:spPr>
              <a:xfrm>
                <a:off x="-810687" y="87633"/>
                <a:ext cx="12638619" cy="6770367"/>
              </a:xfrm>
              <a:prstGeom prst="rect">
                <a:avLst/>
              </a:prstGeom>
            </p:spPr>
          </p:pic>
          <p:sp>
            <p:nvSpPr>
              <p:cNvPr id="352" name="Frame 351"/>
              <p:cNvSpPr/>
              <p:nvPr/>
            </p:nvSpPr>
            <p:spPr>
              <a:xfrm>
                <a:off x="579882" y="16934"/>
                <a:ext cx="11327130" cy="6858000"/>
              </a:xfrm>
              <a:prstGeom prst="frame">
                <a:avLst>
                  <a:gd name="adj1" fmla="val 10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33" name="Rectangle 2"/>
            <p:cNvSpPr>
              <a:spLocks noChangeArrowheads="1"/>
            </p:cNvSpPr>
            <p:nvPr/>
          </p:nvSpPr>
          <p:spPr bwMode="auto">
            <a:xfrm>
              <a:off x="695227" y="6470731"/>
              <a:ext cx="3505200" cy="227012"/>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334" name="Group 11"/>
            <p:cNvGrpSpPr>
              <a:grpSpLocks/>
            </p:cNvGrpSpPr>
            <p:nvPr/>
          </p:nvGrpSpPr>
          <p:grpSpPr bwMode="auto">
            <a:xfrm>
              <a:off x="4548090" y="6588206"/>
              <a:ext cx="4332287" cy="65087"/>
              <a:chOff x="2859" y="4251"/>
              <a:chExt cx="2729" cy="41"/>
            </a:xfrm>
          </p:grpSpPr>
          <p:sp>
            <p:nvSpPr>
              <p:cNvPr id="342" name="Oval 341"/>
              <p:cNvSpPr>
                <a:spLocks noChangeArrowheads="1"/>
              </p:cNvSpPr>
              <p:nvPr/>
            </p:nvSpPr>
            <p:spPr bwMode="auto">
              <a:xfrm>
                <a:off x="285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3" name="Oval 342"/>
              <p:cNvSpPr>
                <a:spLocks noChangeArrowheads="1"/>
              </p:cNvSpPr>
              <p:nvPr/>
            </p:nvSpPr>
            <p:spPr bwMode="auto">
              <a:xfrm>
                <a:off x="324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4" name="Oval 343"/>
              <p:cNvSpPr>
                <a:spLocks noChangeArrowheads="1"/>
              </p:cNvSpPr>
              <p:nvPr/>
            </p:nvSpPr>
            <p:spPr bwMode="auto">
              <a:xfrm>
                <a:off x="362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5" name="Oval 344"/>
              <p:cNvSpPr>
                <a:spLocks noChangeArrowheads="1"/>
              </p:cNvSpPr>
              <p:nvPr/>
            </p:nvSpPr>
            <p:spPr bwMode="auto">
              <a:xfrm>
                <a:off x="4011"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6" name="Oval 345"/>
              <p:cNvSpPr>
                <a:spLocks noChangeArrowheads="1"/>
              </p:cNvSpPr>
              <p:nvPr/>
            </p:nvSpPr>
            <p:spPr bwMode="auto">
              <a:xfrm>
                <a:off x="4395"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7" name="Oval 346"/>
              <p:cNvSpPr>
                <a:spLocks noChangeArrowheads="1"/>
              </p:cNvSpPr>
              <p:nvPr/>
            </p:nvSpPr>
            <p:spPr bwMode="auto">
              <a:xfrm>
                <a:off x="477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8" name="Oval 347"/>
              <p:cNvSpPr>
                <a:spLocks noChangeArrowheads="1"/>
              </p:cNvSpPr>
              <p:nvPr/>
            </p:nvSpPr>
            <p:spPr bwMode="auto">
              <a:xfrm>
                <a:off x="516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9" name="Oval 348"/>
              <p:cNvSpPr>
                <a:spLocks noChangeArrowheads="1"/>
              </p:cNvSpPr>
              <p:nvPr/>
            </p:nvSpPr>
            <p:spPr bwMode="auto">
              <a:xfrm>
                <a:off x="554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335" name="Rectangle 12"/>
            <p:cNvSpPr>
              <a:spLocks noChangeArrowheads="1"/>
            </p:cNvSpPr>
            <p:nvPr/>
          </p:nvSpPr>
          <p:spPr bwMode="auto">
            <a:xfrm>
              <a:off x="762000" y="820150"/>
              <a:ext cx="457200" cy="7620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6" name="Oval 13"/>
            <p:cNvSpPr>
              <a:spLocks noChangeArrowheads="1"/>
            </p:cNvSpPr>
            <p:nvPr/>
          </p:nvSpPr>
          <p:spPr bwMode="auto">
            <a:xfrm>
              <a:off x="804863" y="175625"/>
              <a:ext cx="66675" cy="66675"/>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7" name="Oval 14"/>
            <p:cNvSpPr>
              <a:spLocks noChangeArrowheads="1"/>
            </p:cNvSpPr>
            <p:nvPr/>
          </p:nvSpPr>
          <p:spPr bwMode="auto">
            <a:xfrm>
              <a:off x="804863" y="405812"/>
              <a:ext cx="66675" cy="65088"/>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8" name="Oval 15"/>
            <p:cNvSpPr>
              <a:spLocks noChangeArrowheads="1"/>
            </p:cNvSpPr>
            <p:nvPr/>
          </p:nvSpPr>
          <p:spPr bwMode="auto">
            <a:xfrm>
              <a:off x="804863" y="632825"/>
              <a:ext cx="66675" cy="65087"/>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9" name="Oval 18"/>
            <p:cNvSpPr>
              <a:spLocks noChangeArrowheads="1"/>
            </p:cNvSpPr>
            <p:nvPr/>
          </p:nvSpPr>
          <p:spPr bwMode="auto">
            <a:xfrm>
              <a:off x="13716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0" name="Oval 19"/>
            <p:cNvSpPr>
              <a:spLocks noChangeArrowheads="1"/>
            </p:cNvSpPr>
            <p:nvPr/>
          </p:nvSpPr>
          <p:spPr bwMode="auto">
            <a:xfrm>
              <a:off x="16002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1" name="Oval 20"/>
            <p:cNvSpPr>
              <a:spLocks noChangeArrowheads="1"/>
            </p:cNvSpPr>
            <p:nvPr/>
          </p:nvSpPr>
          <p:spPr bwMode="auto">
            <a:xfrm>
              <a:off x="18288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44802" name="Line 770"/>
          <p:cNvSpPr>
            <a:spLocks noChangeShapeType="1"/>
          </p:cNvSpPr>
          <p:nvPr/>
        </p:nvSpPr>
        <p:spPr bwMode="auto">
          <a:xfrm>
            <a:off x="6162675" y="4802188"/>
            <a:ext cx="0" cy="163512"/>
          </a:xfrm>
          <a:prstGeom prst="line">
            <a:avLst/>
          </a:prstGeom>
          <a:noFill/>
          <a:ln w="76200">
            <a:solidFill>
              <a:srgbClr val="6D6D6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801" name="Line 769"/>
          <p:cNvSpPr>
            <a:spLocks noChangeShapeType="1"/>
          </p:cNvSpPr>
          <p:nvPr/>
        </p:nvSpPr>
        <p:spPr bwMode="auto">
          <a:xfrm>
            <a:off x="6010275" y="4538663"/>
            <a:ext cx="0" cy="163512"/>
          </a:xfrm>
          <a:prstGeom prst="line">
            <a:avLst/>
          </a:prstGeom>
          <a:noFill/>
          <a:ln w="76200">
            <a:solidFill>
              <a:srgbClr val="6D6D6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034" name="Rectangle 2"/>
          <p:cNvSpPr>
            <a:spLocks noGrp="1" noChangeArrowheads="1"/>
          </p:cNvSpPr>
          <p:nvPr>
            <p:ph type="title" idx="4294967295"/>
          </p:nvPr>
        </p:nvSpPr>
        <p:spPr>
          <a:xfrm>
            <a:off x="1986985" y="675004"/>
            <a:ext cx="8684157" cy="914400"/>
          </a:xfrm>
        </p:spPr>
        <p:txBody>
          <a:bodyPr/>
          <a:lstStyle/>
          <a:p>
            <a:r>
              <a:rPr lang="en-US" altLang="x-none"/>
              <a:t>Adding Value to the Exchange</a:t>
            </a:r>
          </a:p>
        </p:txBody>
      </p:sp>
      <p:sp>
        <p:nvSpPr>
          <p:cNvPr id="44035" name="Rectangle 3"/>
          <p:cNvSpPr>
            <a:spLocks noGrp="1" noChangeArrowheads="1"/>
          </p:cNvSpPr>
          <p:nvPr>
            <p:ph type="body" idx="4294967295"/>
          </p:nvPr>
        </p:nvSpPr>
        <p:spPr/>
        <p:txBody>
          <a:bodyPr/>
          <a:lstStyle/>
          <a:p>
            <a:r>
              <a:rPr lang="en-US" altLang="x-none"/>
              <a:t>exchanges represent a very efficient centralized service launch point</a:t>
            </a:r>
          </a:p>
        </p:txBody>
      </p:sp>
      <p:sp>
        <p:nvSpPr>
          <p:cNvPr id="44044" name="Line 12"/>
          <p:cNvSpPr>
            <a:spLocks noChangeShapeType="1"/>
          </p:cNvSpPr>
          <p:nvPr/>
        </p:nvSpPr>
        <p:spPr bwMode="auto">
          <a:xfrm>
            <a:off x="7553325" y="4570413"/>
            <a:ext cx="0" cy="165100"/>
          </a:xfrm>
          <a:prstGeom prst="line">
            <a:avLst/>
          </a:prstGeom>
          <a:noFill/>
          <a:ln w="76200">
            <a:solidFill>
              <a:srgbClr val="6D6D6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045" name="Line 13"/>
          <p:cNvSpPr>
            <a:spLocks noChangeShapeType="1"/>
          </p:cNvSpPr>
          <p:nvPr/>
        </p:nvSpPr>
        <p:spPr bwMode="auto">
          <a:xfrm>
            <a:off x="8137525" y="4578351"/>
            <a:ext cx="0" cy="163513"/>
          </a:xfrm>
          <a:prstGeom prst="line">
            <a:avLst/>
          </a:prstGeom>
          <a:noFill/>
          <a:ln w="76200">
            <a:solidFill>
              <a:srgbClr val="6D6D6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046" name="Line 14"/>
          <p:cNvSpPr>
            <a:spLocks noChangeShapeType="1"/>
          </p:cNvSpPr>
          <p:nvPr/>
        </p:nvSpPr>
        <p:spPr bwMode="auto">
          <a:xfrm>
            <a:off x="8018463" y="4749801"/>
            <a:ext cx="0" cy="163513"/>
          </a:xfrm>
          <a:prstGeom prst="line">
            <a:avLst/>
          </a:prstGeom>
          <a:noFill/>
          <a:ln w="76200">
            <a:solidFill>
              <a:srgbClr val="6D6D6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047" name="Line 15"/>
          <p:cNvSpPr>
            <a:spLocks noChangeShapeType="1"/>
          </p:cNvSpPr>
          <p:nvPr/>
        </p:nvSpPr>
        <p:spPr bwMode="auto">
          <a:xfrm>
            <a:off x="7353300" y="4759326"/>
            <a:ext cx="0" cy="163513"/>
          </a:xfrm>
          <a:prstGeom prst="line">
            <a:avLst/>
          </a:prstGeom>
          <a:noFill/>
          <a:ln w="76200">
            <a:solidFill>
              <a:srgbClr val="6D6D6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048" name="Line 16"/>
          <p:cNvSpPr>
            <a:spLocks noChangeShapeType="1"/>
          </p:cNvSpPr>
          <p:nvPr/>
        </p:nvSpPr>
        <p:spPr bwMode="auto">
          <a:xfrm>
            <a:off x="6846888" y="4586288"/>
            <a:ext cx="0" cy="163512"/>
          </a:xfrm>
          <a:prstGeom prst="line">
            <a:avLst/>
          </a:prstGeom>
          <a:noFill/>
          <a:ln w="76200">
            <a:solidFill>
              <a:srgbClr val="6D6D6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44137" name="Group 105"/>
          <p:cNvGrpSpPr>
            <a:grpSpLocks/>
          </p:cNvGrpSpPr>
          <p:nvPr/>
        </p:nvGrpSpPr>
        <p:grpSpPr bwMode="auto">
          <a:xfrm>
            <a:off x="6740525" y="4092575"/>
            <a:ext cx="425450" cy="509588"/>
            <a:chOff x="3144" y="2024"/>
            <a:chExt cx="400" cy="480"/>
          </a:xfrm>
        </p:grpSpPr>
        <p:grpSp>
          <p:nvGrpSpPr>
            <p:cNvPr id="44138" name="Group 106"/>
            <p:cNvGrpSpPr>
              <a:grpSpLocks/>
            </p:cNvGrpSpPr>
            <p:nvPr/>
          </p:nvGrpSpPr>
          <p:grpSpPr bwMode="auto">
            <a:xfrm>
              <a:off x="3144" y="2024"/>
              <a:ext cx="400" cy="480"/>
              <a:chOff x="3144" y="2024"/>
              <a:chExt cx="400" cy="480"/>
            </a:xfrm>
          </p:grpSpPr>
          <p:sp>
            <p:nvSpPr>
              <p:cNvPr id="44139" name="Rectangle 107"/>
              <p:cNvSpPr>
                <a:spLocks noChangeArrowheads="1"/>
              </p:cNvSpPr>
              <p:nvPr/>
            </p:nvSpPr>
            <p:spPr bwMode="auto">
              <a:xfrm>
                <a:off x="3144" y="2432"/>
                <a:ext cx="400" cy="72"/>
              </a:xfrm>
              <a:prstGeom prst="rect">
                <a:avLst/>
              </a:prstGeom>
              <a:solidFill>
                <a:schemeClr val="accent2"/>
              </a:solidFill>
              <a:ln w="9525">
                <a:miter lim="800000"/>
                <a:headEnd/>
                <a:tailEnd/>
              </a:ln>
              <a:effectLst/>
              <a:scene3d>
                <a:camera prst="legacyObliqueTopRight"/>
                <a:lightRig rig="legacyFlat3" dir="b"/>
              </a:scene3d>
              <a:sp3d extrusionH="430200" contourW="127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endParaRPr lang="en-US"/>
              </a:p>
            </p:txBody>
          </p:sp>
          <p:sp>
            <p:nvSpPr>
              <p:cNvPr id="44140" name="Rectangle 108"/>
              <p:cNvSpPr>
                <a:spLocks noChangeArrowheads="1"/>
              </p:cNvSpPr>
              <p:nvPr/>
            </p:nvSpPr>
            <p:spPr bwMode="auto">
              <a:xfrm>
                <a:off x="3192" y="2024"/>
                <a:ext cx="328" cy="400"/>
              </a:xfrm>
              <a:prstGeom prst="rect">
                <a:avLst/>
              </a:prstGeom>
              <a:solidFill>
                <a:schemeClr val="accent2"/>
              </a:solidFill>
              <a:ln w="9525">
                <a:miter lim="800000"/>
                <a:headEnd/>
                <a:tailEnd/>
              </a:ln>
              <a:effectLst/>
              <a:scene3d>
                <a:camera prst="legacyObliqueTopRight"/>
                <a:lightRig rig="legacyFlat3" dir="b"/>
              </a:scene3d>
              <a:sp3d extrusionH="430200" contourW="127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endParaRPr lang="en-US"/>
              </a:p>
            </p:txBody>
          </p:sp>
        </p:grpSp>
        <p:sp>
          <p:nvSpPr>
            <p:cNvPr id="44141" name="Rectangle 109"/>
            <p:cNvSpPr>
              <a:spLocks noChangeArrowheads="1"/>
            </p:cNvSpPr>
            <p:nvPr/>
          </p:nvSpPr>
          <p:spPr bwMode="auto">
            <a:xfrm>
              <a:off x="3228" y="2066"/>
              <a:ext cx="136" cy="54"/>
            </a:xfrm>
            <a:prstGeom prst="rect">
              <a:avLst/>
            </a:prstGeom>
            <a:solidFill>
              <a:schemeClr val="accent2"/>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142" name="Line 110"/>
            <p:cNvSpPr>
              <a:spLocks noChangeShapeType="1"/>
            </p:cNvSpPr>
            <p:nvPr/>
          </p:nvSpPr>
          <p:spPr bwMode="auto">
            <a:xfrm>
              <a:off x="3246" y="209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143" name="Rectangle 111"/>
            <p:cNvSpPr>
              <a:spLocks noChangeArrowheads="1"/>
            </p:cNvSpPr>
            <p:nvPr/>
          </p:nvSpPr>
          <p:spPr bwMode="auto">
            <a:xfrm>
              <a:off x="3228" y="2144"/>
              <a:ext cx="136" cy="194"/>
            </a:xfrm>
            <a:prstGeom prst="rect">
              <a:avLst/>
            </a:prstGeom>
            <a:solidFill>
              <a:schemeClr val="accent2"/>
            </a:solidFill>
            <a:ln w="3175">
              <a:solidFill>
                <a:schemeClr val="tx1"/>
              </a:solidFill>
              <a:miter lim="800000"/>
              <a:headEnd/>
              <a:tailEnd/>
            </a:ln>
            <a:effectLst/>
            <a:extLst>
              <a:ext uri="{AF507438-7753-43E0-B8FC-AC1667EBCBE1}">
                <a14:hiddenEffects xmlns:a14="http://schemas.microsoft.com/office/drawing/2010/main">
                  <a:effectLst>
                    <a:outerShdw blurRad="63500" dist="17961" dir="2700000" algn="ctr" rotWithShape="0">
                      <a:schemeClr val="tx1">
                        <a:gamma/>
                        <a:shade val="60000"/>
                        <a:invGamma/>
                        <a:alpha val="74998"/>
                      </a:schemeClr>
                    </a:outerShdw>
                  </a:effectLst>
                </a14:hiddenEffects>
              </a:ext>
            </a:extLst>
          </p:spPr>
          <p:txBody>
            <a:bodyPr wrap="none" anchor="ctr"/>
            <a:lstStyle/>
            <a:p>
              <a:endParaRPr lang="en-US"/>
            </a:p>
          </p:txBody>
        </p:sp>
      </p:grpSp>
      <p:grpSp>
        <p:nvGrpSpPr>
          <p:cNvPr id="44144" name="Group 112"/>
          <p:cNvGrpSpPr>
            <a:grpSpLocks/>
          </p:cNvGrpSpPr>
          <p:nvPr/>
        </p:nvGrpSpPr>
        <p:grpSpPr bwMode="auto">
          <a:xfrm>
            <a:off x="7381875" y="4092575"/>
            <a:ext cx="425450" cy="509588"/>
            <a:chOff x="3144" y="2024"/>
            <a:chExt cx="400" cy="480"/>
          </a:xfrm>
        </p:grpSpPr>
        <p:grpSp>
          <p:nvGrpSpPr>
            <p:cNvPr id="44145" name="Group 113"/>
            <p:cNvGrpSpPr>
              <a:grpSpLocks/>
            </p:cNvGrpSpPr>
            <p:nvPr/>
          </p:nvGrpSpPr>
          <p:grpSpPr bwMode="auto">
            <a:xfrm>
              <a:off x="3144" y="2024"/>
              <a:ext cx="400" cy="480"/>
              <a:chOff x="3144" y="2024"/>
              <a:chExt cx="400" cy="480"/>
            </a:xfrm>
          </p:grpSpPr>
          <p:sp>
            <p:nvSpPr>
              <p:cNvPr id="44146" name="Rectangle 114"/>
              <p:cNvSpPr>
                <a:spLocks noChangeArrowheads="1"/>
              </p:cNvSpPr>
              <p:nvPr/>
            </p:nvSpPr>
            <p:spPr bwMode="auto">
              <a:xfrm>
                <a:off x="3144" y="2432"/>
                <a:ext cx="400" cy="72"/>
              </a:xfrm>
              <a:prstGeom prst="rect">
                <a:avLst/>
              </a:prstGeom>
              <a:solidFill>
                <a:schemeClr val="accent2"/>
              </a:solidFill>
              <a:ln w="9525">
                <a:miter lim="800000"/>
                <a:headEnd/>
                <a:tailEnd/>
              </a:ln>
              <a:effectLst/>
              <a:scene3d>
                <a:camera prst="legacyObliqueTopRight"/>
                <a:lightRig rig="legacyFlat3" dir="b"/>
              </a:scene3d>
              <a:sp3d extrusionH="430200" contourW="127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endParaRPr lang="en-US"/>
              </a:p>
            </p:txBody>
          </p:sp>
          <p:sp>
            <p:nvSpPr>
              <p:cNvPr id="44147" name="Rectangle 115"/>
              <p:cNvSpPr>
                <a:spLocks noChangeArrowheads="1"/>
              </p:cNvSpPr>
              <p:nvPr/>
            </p:nvSpPr>
            <p:spPr bwMode="auto">
              <a:xfrm>
                <a:off x="3192" y="2024"/>
                <a:ext cx="328" cy="400"/>
              </a:xfrm>
              <a:prstGeom prst="rect">
                <a:avLst/>
              </a:prstGeom>
              <a:solidFill>
                <a:schemeClr val="accent2"/>
              </a:solidFill>
              <a:ln w="9525">
                <a:miter lim="800000"/>
                <a:headEnd/>
                <a:tailEnd/>
              </a:ln>
              <a:effectLst/>
              <a:scene3d>
                <a:camera prst="legacyObliqueTopRight"/>
                <a:lightRig rig="legacyFlat3" dir="b"/>
              </a:scene3d>
              <a:sp3d extrusionH="430200" contourW="127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endParaRPr lang="en-US"/>
              </a:p>
            </p:txBody>
          </p:sp>
        </p:grpSp>
        <p:sp>
          <p:nvSpPr>
            <p:cNvPr id="44148" name="Rectangle 116"/>
            <p:cNvSpPr>
              <a:spLocks noChangeArrowheads="1"/>
            </p:cNvSpPr>
            <p:nvPr/>
          </p:nvSpPr>
          <p:spPr bwMode="auto">
            <a:xfrm>
              <a:off x="3228" y="2066"/>
              <a:ext cx="136" cy="54"/>
            </a:xfrm>
            <a:prstGeom prst="rect">
              <a:avLst/>
            </a:prstGeom>
            <a:solidFill>
              <a:schemeClr val="accent2"/>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149" name="Line 117"/>
            <p:cNvSpPr>
              <a:spLocks noChangeShapeType="1"/>
            </p:cNvSpPr>
            <p:nvPr/>
          </p:nvSpPr>
          <p:spPr bwMode="auto">
            <a:xfrm>
              <a:off x="3246" y="209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150" name="Rectangle 118"/>
            <p:cNvSpPr>
              <a:spLocks noChangeArrowheads="1"/>
            </p:cNvSpPr>
            <p:nvPr/>
          </p:nvSpPr>
          <p:spPr bwMode="auto">
            <a:xfrm>
              <a:off x="3228" y="2144"/>
              <a:ext cx="136" cy="194"/>
            </a:xfrm>
            <a:prstGeom prst="rect">
              <a:avLst/>
            </a:prstGeom>
            <a:solidFill>
              <a:schemeClr val="accent2"/>
            </a:solidFill>
            <a:ln w="3175">
              <a:solidFill>
                <a:schemeClr val="tx1"/>
              </a:solidFill>
              <a:miter lim="800000"/>
              <a:headEnd/>
              <a:tailEnd/>
            </a:ln>
            <a:effectLst/>
            <a:extLst>
              <a:ext uri="{AF507438-7753-43E0-B8FC-AC1667EBCBE1}">
                <a14:hiddenEffects xmlns:a14="http://schemas.microsoft.com/office/drawing/2010/main">
                  <a:effectLst>
                    <a:outerShdw blurRad="63500" dist="17961" dir="2700000" algn="ctr" rotWithShape="0">
                      <a:schemeClr val="tx1">
                        <a:gamma/>
                        <a:shade val="60000"/>
                        <a:invGamma/>
                        <a:alpha val="74998"/>
                      </a:schemeClr>
                    </a:outerShdw>
                  </a:effectLst>
                </a14:hiddenEffects>
              </a:ext>
            </a:extLst>
          </p:spPr>
          <p:txBody>
            <a:bodyPr wrap="none" anchor="ctr"/>
            <a:lstStyle/>
            <a:p>
              <a:endParaRPr lang="en-US"/>
            </a:p>
          </p:txBody>
        </p:sp>
      </p:grpSp>
      <p:grpSp>
        <p:nvGrpSpPr>
          <p:cNvPr id="44151" name="Group 119"/>
          <p:cNvGrpSpPr>
            <a:grpSpLocks/>
          </p:cNvGrpSpPr>
          <p:nvPr/>
        </p:nvGrpSpPr>
        <p:grpSpPr bwMode="auto">
          <a:xfrm>
            <a:off x="8024813" y="4092575"/>
            <a:ext cx="423862" cy="509588"/>
            <a:chOff x="3144" y="2024"/>
            <a:chExt cx="400" cy="480"/>
          </a:xfrm>
        </p:grpSpPr>
        <p:grpSp>
          <p:nvGrpSpPr>
            <p:cNvPr id="44152" name="Group 120"/>
            <p:cNvGrpSpPr>
              <a:grpSpLocks/>
            </p:cNvGrpSpPr>
            <p:nvPr/>
          </p:nvGrpSpPr>
          <p:grpSpPr bwMode="auto">
            <a:xfrm>
              <a:off x="3144" y="2024"/>
              <a:ext cx="400" cy="480"/>
              <a:chOff x="3144" y="2024"/>
              <a:chExt cx="400" cy="480"/>
            </a:xfrm>
          </p:grpSpPr>
          <p:sp>
            <p:nvSpPr>
              <p:cNvPr id="44153" name="Rectangle 121"/>
              <p:cNvSpPr>
                <a:spLocks noChangeArrowheads="1"/>
              </p:cNvSpPr>
              <p:nvPr/>
            </p:nvSpPr>
            <p:spPr bwMode="auto">
              <a:xfrm>
                <a:off x="3144" y="2432"/>
                <a:ext cx="400" cy="72"/>
              </a:xfrm>
              <a:prstGeom prst="rect">
                <a:avLst/>
              </a:prstGeom>
              <a:solidFill>
                <a:schemeClr val="accent2"/>
              </a:solidFill>
              <a:ln w="9525">
                <a:miter lim="800000"/>
                <a:headEnd/>
                <a:tailEnd/>
              </a:ln>
              <a:effectLst/>
              <a:scene3d>
                <a:camera prst="legacyObliqueTopRight"/>
                <a:lightRig rig="legacyFlat3" dir="b"/>
              </a:scene3d>
              <a:sp3d extrusionH="430200" contourW="127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endParaRPr lang="en-US"/>
              </a:p>
            </p:txBody>
          </p:sp>
          <p:sp>
            <p:nvSpPr>
              <p:cNvPr id="44154" name="Rectangle 122"/>
              <p:cNvSpPr>
                <a:spLocks noChangeArrowheads="1"/>
              </p:cNvSpPr>
              <p:nvPr/>
            </p:nvSpPr>
            <p:spPr bwMode="auto">
              <a:xfrm>
                <a:off x="3192" y="2024"/>
                <a:ext cx="328" cy="400"/>
              </a:xfrm>
              <a:prstGeom prst="rect">
                <a:avLst/>
              </a:prstGeom>
              <a:solidFill>
                <a:schemeClr val="accent2"/>
              </a:solidFill>
              <a:ln w="9525">
                <a:miter lim="800000"/>
                <a:headEnd/>
                <a:tailEnd/>
              </a:ln>
              <a:effectLst/>
              <a:scene3d>
                <a:camera prst="legacyObliqueTopRight"/>
                <a:lightRig rig="legacyFlat3" dir="b"/>
              </a:scene3d>
              <a:sp3d extrusionH="430200" contourW="127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endParaRPr lang="en-US"/>
              </a:p>
            </p:txBody>
          </p:sp>
        </p:grpSp>
        <p:sp>
          <p:nvSpPr>
            <p:cNvPr id="44155" name="Rectangle 123"/>
            <p:cNvSpPr>
              <a:spLocks noChangeArrowheads="1"/>
            </p:cNvSpPr>
            <p:nvPr/>
          </p:nvSpPr>
          <p:spPr bwMode="auto">
            <a:xfrm>
              <a:off x="3228" y="2066"/>
              <a:ext cx="136" cy="54"/>
            </a:xfrm>
            <a:prstGeom prst="rect">
              <a:avLst/>
            </a:prstGeom>
            <a:solidFill>
              <a:schemeClr val="accent2"/>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156" name="Line 124"/>
            <p:cNvSpPr>
              <a:spLocks noChangeShapeType="1"/>
            </p:cNvSpPr>
            <p:nvPr/>
          </p:nvSpPr>
          <p:spPr bwMode="auto">
            <a:xfrm>
              <a:off x="3246" y="209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157" name="Rectangle 125"/>
            <p:cNvSpPr>
              <a:spLocks noChangeArrowheads="1"/>
            </p:cNvSpPr>
            <p:nvPr/>
          </p:nvSpPr>
          <p:spPr bwMode="auto">
            <a:xfrm>
              <a:off x="3228" y="2144"/>
              <a:ext cx="136" cy="194"/>
            </a:xfrm>
            <a:prstGeom prst="rect">
              <a:avLst/>
            </a:prstGeom>
            <a:solidFill>
              <a:schemeClr val="accent2"/>
            </a:solidFill>
            <a:ln w="3175">
              <a:solidFill>
                <a:schemeClr val="tx1"/>
              </a:solidFill>
              <a:miter lim="800000"/>
              <a:headEnd/>
              <a:tailEnd/>
            </a:ln>
            <a:effectLst/>
            <a:extLst>
              <a:ext uri="{AF507438-7753-43E0-B8FC-AC1667EBCBE1}">
                <a14:hiddenEffects xmlns:a14="http://schemas.microsoft.com/office/drawing/2010/main">
                  <a:effectLst>
                    <a:outerShdw blurRad="63500" dist="17961" dir="2700000" algn="ctr" rotWithShape="0">
                      <a:schemeClr val="tx1">
                        <a:gamma/>
                        <a:shade val="60000"/>
                        <a:invGamma/>
                        <a:alpha val="74998"/>
                      </a:schemeClr>
                    </a:outerShdw>
                  </a:effectLst>
                </a14:hiddenEffects>
              </a:ext>
            </a:extLst>
          </p:spPr>
          <p:txBody>
            <a:bodyPr wrap="none" anchor="ctr"/>
            <a:lstStyle/>
            <a:p>
              <a:endParaRPr lang="en-US"/>
            </a:p>
          </p:txBody>
        </p:sp>
      </p:grpSp>
      <p:sp>
        <p:nvSpPr>
          <p:cNvPr id="44158" name="Text Box 126"/>
          <p:cNvSpPr txBox="1">
            <a:spLocks noChangeArrowheads="1"/>
          </p:cNvSpPr>
          <p:nvPr/>
        </p:nvSpPr>
        <p:spPr bwMode="auto">
          <a:xfrm>
            <a:off x="7388226" y="3514725"/>
            <a:ext cx="715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x-none" sz="1200" b="1">
                <a:latin typeface="Tahoma" charset="0"/>
              </a:rPr>
              <a:t>Usenet</a:t>
            </a:r>
          </a:p>
          <a:p>
            <a:pPr algn="ctr"/>
            <a:r>
              <a:rPr lang="en-US" altLang="x-none" sz="1200" b="1">
                <a:latin typeface="Tahoma" charset="0"/>
              </a:rPr>
              <a:t>Server</a:t>
            </a:r>
          </a:p>
        </p:txBody>
      </p:sp>
      <p:sp>
        <p:nvSpPr>
          <p:cNvPr id="44159" name="Text Box 127"/>
          <p:cNvSpPr txBox="1">
            <a:spLocks noChangeArrowheads="1"/>
          </p:cNvSpPr>
          <p:nvPr/>
        </p:nvSpPr>
        <p:spPr bwMode="auto">
          <a:xfrm>
            <a:off x="8143876" y="3517900"/>
            <a:ext cx="684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x-none" sz="1200" b="1">
                <a:latin typeface="Tahoma" charset="0"/>
              </a:rPr>
              <a:t>DNS</a:t>
            </a:r>
          </a:p>
          <a:p>
            <a:pPr algn="ctr"/>
            <a:r>
              <a:rPr lang="en-US" altLang="x-none" sz="1200" b="1">
                <a:latin typeface="Tahoma" charset="0"/>
              </a:rPr>
              <a:t>Server</a:t>
            </a:r>
          </a:p>
        </p:txBody>
      </p:sp>
      <p:grpSp>
        <p:nvGrpSpPr>
          <p:cNvPr id="44160" name="Group 128"/>
          <p:cNvGrpSpPr>
            <a:grpSpLocks/>
          </p:cNvGrpSpPr>
          <p:nvPr/>
        </p:nvGrpSpPr>
        <p:grpSpPr bwMode="auto">
          <a:xfrm>
            <a:off x="7091363" y="5010150"/>
            <a:ext cx="423862" cy="509588"/>
            <a:chOff x="3144" y="2024"/>
            <a:chExt cx="400" cy="480"/>
          </a:xfrm>
        </p:grpSpPr>
        <p:grpSp>
          <p:nvGrpSpPr>
            <p:cNvPr id="44161" name="Group 129"/>
            <p:cNvGrpSpPr>
              <a:grpSpLocks/>
            </p:cNvGrpSpPr>
            <p:nvPr/>
          </p:nvGrpSpPr>
          <p:grpSpPr bwMode="auto">
            <a:xfrm>
              <a:off x="3144" y="2024"/>
              <a:ext cx="400" cy="480"/>
              <a:chOff x="3144" y="2024"/>
              <a:chExt cx="400" cy="480"/>
            </a:xfrm>
          </p:grpSpPr>
          <p:sp>
            <p:nvSpPr>
              <p:cNvPr id="44162" name="Rectangle 130"/>
              <p:cNvSpPr>
                <a:spLocks noChangeArrowheads="1"/>
              </p:cNvSpPr>
              <p:nvPr/>
            </p:nvSpPr>
            <p:spPr bwMode="auto">
              <a:xfrm>
                <a:off x="3144" y="2432"/>
                <a:ext cx="400" cy="72"/>
              </a:xfrm>
              <a:prstGeom prst="rect">
                <a:avLst/>
              </a:prstGeom>
              <a:solidFill>
                <a:schemeClr val="accent2"/>
              </a:solidFill>
              <a:ln w="9525">
                <a:miter lim="800000"/>
                <a:headEnd/>
                <a:tailEnd/>
              </a:ln>
              <a:effectLst/>
              <a:scene3d>
                <a:camera prst="legacyObliqueTopRight"/>
                <a:lightRig rig="legacyFlat3" dir="b"/>
              </a:scene3d>
              <a:sp3d extrusionH="430200" contourW="127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endParaRPr lang="en-US"/>
              </a:p>
            </p:txBody>
          </p:sp>
          <p:sp>
            <p:nvSpPr>
              <p:cNvPr id="44163" name="Rectangle 131"/>
              <p:cNvSpPr>
                <a:spLocks noChangeArrowheads="1"/>
              </p:cNvSpPr>
              <p:nvPr/>
            </p:nvSpPr>
            <p:spPr bwMode="auto">
              <a:xfrm>
                <a:off x="3192" y="2024"/>
                <a:ext cx="328" cy="400"/>
              </a:xfrm>
              <a:prstGeom prst="rect">
                <a:avLst/>
              </a:prstGeom>
              <a:solidFill>
                <a:schemeClr val="accent2"/>
              </a:solidFill>
              <a:ln w="9525">
                <a:miter lim="800000"/>
                <a:headEnd/>
                <a:tailEnd/>
              </a:ln>
              <a:effectLst/>
              <a:scene3d>
                <a:camera prst="legacyObliqueTopRight"/>
                <a:lightRig rig="legacyFlat3" dir="b"/>
              </a:scene3d>
              <a:sp3d extrusionH="430200" contourW="127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endParaRPr lang="en-US"/>
              </a:p>
            </p:txBody>
          </p:sp>
        </p:grpSp>
        <p:sp>
          <p:nvSpPr>
            <p:cNvPr id="44164" name="Rectangle 132"/>
            <p:cNvSpPr>
              <a:spLocks noChangeArrowheads="1"/>
            </p:cNvSpPr>
            <p:nvPr/>
          </p:nvSpPr>
          <p:spPr bwMode="auto">
            <a:xfrm>
              <a:off x="3228" y="2066"/>
              <a:ext cx="136" cy="54"/>
            </a:xfrm>
            <a:prstGeom prst="rect">
              <a:avLst/>
            </a:prstGeom>
            <a:solidFill>
              <a:schemeClr val="accent2"/>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165" name="Line 133"/>
            <p:cNvSpPr>
              <a:spLocks noChangeShapeType="1"/>
            </p:cNvSpPr>
            <p:nvPr/>
          </p:nvSpPr>
          <p:spPr bwMode="auto">
            <a:xfrm>
              <a:off x="3246" y="209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166" name="Rectangle 134"/>
            <p:cNvSpPr>
              <a:spLocks noChangeArrowheads="1"/>
            </p:cNvSpPr>
            <p:nvPr/>
          </p:nvSpPr>
          <p:spPr bwMode="auto">
            <a:xfrm>
              <a:off x="3228" y="2144"/>
              <a:ext cx="136" cy="194"/>
            </a:xfrm>
            <a:prstGeom prst="rect">
              <a:avLst/>
            </a:prstGeom>
            <a:solidFill>
              <a:schemeClr val="accent2"/>
            </a:solidFill>
            <a:ln w="3175">
              <a:solidFill>
                <a:schemeClr val="tx1"/>
              </a:solidFill>
              <a:miter lim="800000"/>
              <a:headEnd/>
              <a:tailEnd/>
            </a:ln>
            <a:effectLst/>
            <a:extLst>
              <a:ext uri="{AF507438-7753-43E0-B8FC-AC1667EBCBE1}">
                <a14:hiddenEffects xmlns:a14="http://schemas.microsoft.com/office/drawing/2010/main">
                  <a:effectLst>
                    <a:outerShdw blurRad="63500" dist="17961" dir="2700000" algn="ctr" rotWithShape="0">
                      <a:schemeClr val="tx1">
                        <a:gamma/>
                        <a:shade val="60000"/>
                        <a:invGamma/>
                        <a:alpha val="74998"/>
                      </a:schemeClr>
                    </a:outerShdw>
                  </a:effectLst>
                </a14:hiddenEffects>
              </a:ext>
            </a:extLst>
          </p:spPr>
          <p:txBody>
            <a:bodyPr wrap="none" anchor="ctr"/>
            <a:lstStyle/>
            <a:p>
              <a:endParaRPr lang="en-US"/>
            </a:p>
          </p:txBody>
        </p:sp>
      </p:grpSp>
      <p:grpSp>
        <p:nvGrpSpPr>
          <p:cNvPr id="44167" name="Group 135"/>
          <p:cNvGrpSpPr>
            <a:grpSpLocks/>
          </p:cNvGrpSpPr>
          <p:nvPr/>
        </p:nvGrpSpPr>
        <p:grpSpPr bwMode="auto">
          <a:xfrm>
            <a:off x="7659688" y="5010150"/>
            <a:ext cx="423862" cy="509588"/>
            <a:chOff x="3144" y="2024"/>
            <a:chExt cx="400" cy="480"/>
          </a:xfrm>
        </p:grpSpPr>
        <p:grpSp>
          <p:nvGrpSpPr>
            <p:cNvPr id="44168" name="Group 136"/>
            <p:cNvGrpSpPr>
              <a:grpSpLocks/>
            </p:cNvGrpSpPr>
            <p:nvPr/>
          </p:nvGrpSpPr>
          <p:grpSpPr bwMode="auto">
            <a:xfrm>
              <a:off x="3144" y="2024"/>
              <a:ext cx="400" cy="480"/>
              <a:chOff x="3144" y="2024"/>
              <a:chExt cx="400" cy="480"/>
            </a:xfrm>
          </p:grpSpPr>
          <p:sp>
            <p:nvSpPr>
              <p:cNvPr id="44169" name="Rectangle 137"/>
              <p:cNvSpPr>
                <a:spLocks noChangeArrowheads="1"/>
              </p:cNvSpPr>
              <p:nvPr/>
            </p:nvSpPr>
            <p:spPr bwMode="auto">
              <a:xfrm>
                <a:off x="3144" y="2432"/>
                <a:ext cx="400" cy="72"/>
              </a:xfrm>
              <a:prstGeom prst="rect">
                <a:avLst/>
              </a:prstGeom>
              <a:solidFill>
                <a:schemeClr val="accent2"/>
              </a:solidFill>
              <a:ln w="9525">
                <a:miter lim="800000"/>
                <a:headEnd/>
                <a:tailEnd/>
              </a:ln>
              <a:effectLst/>
              <a:scene3d>
                <a:camera prst="legacyObliqueTopRight"/>
                <a:lightRig rig="legacyFlat3" dir="b"/>
              </a:scene3d>
              <a:sp3d extrusionH="430200" contourW="127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endParaRPr lang="en-US"/>
              </a:p>
            </p:txBody>
          </p:sp>
          <p:sp>
            <p:nvSpPr>
              <p:cNvPr id="44170" name="Rectangle 138"/>
              <p:cNvSpPr>
                <a:spLocks noChangeArrowheads="1"/>
              </p:cNvSpPr>
              <p:nvPr/>
            </p:nvSpPr>
            <p:spPr bwMode="auto">
              <a:xfrm>
                <a:off x="3192" y="2024"/>
                <a:ext cx="328" cy="400"/>
              </a:xfrm>
              <a:prstGeom prst="rect">
                <a:avLst/>
              </a:prstGeom>
              <a:solidFill>
                <a:schemeClr val="accent2"/>
              </a:solidFill>
              <a:ln w="9525">
                <a:miter lim="800000"/>
                <a:headEnd/>
                <a:tailEnd/>
              </a:ln>
              <a:effectLst/>
              <a:scene3d>
                <a:camera prst="legacyObliqueTopRight"/>
                <a:lightRig rig="legacyFlat3" dir="b"/>
              </a:scene3d>
              <a:sp3d extrusionH="430200" contourW="127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endParaRPr lang="en-US"/>
              </a:p>
            </p:txBody>
          </p:sp>
        </p:grpSp>
        <p:sp>
          <p:nvSpPr>
            <p:cNvPr id="44171" name="Rectangle 139"/>
            <p:cNvSpPr>
              <a:spLocks noChangeArrowheads="1"/>
            </p:cNvSpPr>
            <p:nvPr/>
          </p:nvSpPr>
          <p:spPr bwMode="auto">
            <a:xfrm>
              <a:off x="3228" y="2066"/>
              <a:ext cx="136" cy="54"/>
            </a:xfrm>
            <a:prstGeom prst="rect">
              <a:avLst/>
            </a:prstGeom>
            <a:solidFill>
              <a:schemeClr val="accent2"/>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172" name="Line 140"/>
            <p:cNvSpPr>
              <a:spLocks noChangeShapeType="1"/>
            </p:cNvSpPr>
            <p:nvPr/>
          </p:nvSpPr>
          <p:spPr bwMode="auto">
            <a:xfrm>
              <a:off x="3246" y="209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173" name="Rectangle 141"/>
            <p:cNvSpPr>
              <a:spLocks noChangeArrowheads="1"/>
            </p:cNvSpPr>
            <p:nvPr/>
          </p:nvSpPr>
          <p:spPr bwMode="auto">
            <a:xfrm>
              <a:off x="3228" y="2144"/>
              <a:ext cx="136" cy="194"/>
            </a:xfrm>
            <a:prstGeom prst="rect">
              <a:avLst/>
            </a:prstGeom>
            <a:solidFill>
              <a:schemeClr val="accent2"/>
            </a:solidFill>
            <a:ln w="3175">
              <a:solidFill>
                <a:schemeClr val="tx1"/>
              </a:solidFill>
              <a:miter lim="800000"/>
              <a:headEnd/>
              <a:tailEnd/>
            </a:ln>
            <a:effectLst/>
            <a:extLst>
              <a:ext uri="{AF507438-7753-43E0-B8FC-AC1667EBCBE1}">
                <a14:hiddenEffects xmlns:a14="http://schemas.microsoft.com/office/drawing/2010/main">
                  <a:effectLst>
                    <a:outerShdw blurRad="63500" dist="17961" dir="2700000" algn="ctr" rotWithShape="0">
                      <a:schemeClr val="tx1">
                        <a:gamma/>
                        <a:shade val="60000"/>
                        <a:invGamma/>
                        <a:alpha val="74998"/>
                      </a:schemeClr>
                    </a:outerShdw>
                  </a:effectLst>
                </a14:hiddenEffects>
              </a:ext>
            </a:extLst>
          </p:spPr>
          <p:txBody>
            <a:bodyPr wrap="none" anchor="ctr"/>
            <a:lstStyle/>
            <a:p>
              <a:endParaRPr lang="en-US"/>
            </a:p>
          </p:txBody>
        </p:sp>
      </p:grpSp>
      <p:sp>
        <p:nvSpPr>
          <p:cNvPr id="44174" name="Text Box 142"/>
          <p:cNvSpPr txBox="1">
            <a:spLocks noChangeArrowheads="1"/>
          </p:cNvSpPr>
          <p:nvPr/>
        </p:nvSpPr>
        <p:spPr bwMode="auto">
          <a:xfrm>
            <a:off x="6823076" y="5608639"/>
            <a:ext cx="18446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b="1">
                <a:latin typeface="Tahoma" charset="0"/>
              </a:rPr>
              <a:t>Web Hosting Services</a:t>
            </a:r>
          </a:p>
        </p:txBody>
      </p:sp>
      <p:grpSp>
        <p:nvGrpSpPr>
          <p:cNvPr id="44175" name="Group 143"/>
          <p:cNvGrpSpPr>
            <a:grpSpLocks/>
          </p:cNvGrpSpPr>
          <p:nvPr/>
        </p:nvGrpSpPr>
        <p:grpSpPr bwMode="auto">
          <a:xfrm>
            <a:off x="6931026" y="4365626"/>
            <a:ext cx="220663" cy="307975"/>
            <a:chOff x="2488" y="1766"/>
            <a:chExt cx="446" cy="348"/>
          </a:xfrm>
        </p:grpSpPr>
        <p:sp>
          <p:nvSpPr>
            <p:cNvPr id="44176" name="Oval 144"/>
            <p:cNvSpPr>
              <a:spLocks noChangeArrowheads="1"/>
            </p:cNvSpPr>
            <p:nvPr/>
          </p:nvSpPr>
          <p:spPr bwMode="auto">
            <a:xfrm>
              <a:off x="2492" y="2016"/>
              <a:ext cx="442" cy="98"/>
            </a:xfrm>
            <a:prstGeom prst="ellipse">
              <a:avLst/>
            </a:prstGeom>
            <a:gradFill rotWithShape="0">
              <a:gsLst>
                <a:gs pos="0">
                  <a:srgbClr val="CFCFCF">
                    <a:gamma/>
                    <a:shade val="46275"/>
                    <a:invGamma/>
                  </a:srgbClr>
                </a:gs>
                <a:gs pos="50000">
                  <a:srgbClr val="CFCFCF"/>
                </a:gs>
                <a:gs pos="100000">
                  <a:srgbClr val="CFCFCF">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177" name="Rectangle 145"/>
            <p:cNvSpPr>
              <a:spLocks noChangeArrowheads="1"/>
            </p:cNvSpPr>
            <p:nvPr/>
          </p:nvSpPr>
          <p:spPr bwMode="auto">
            <a:xfrm>
              <a:off x="2488" y="1818"/>
              <a:ext cx="446" cy="252"/>
            </a:xfrm>
            <a:prstGeom prst="rect">
              <a:avLst/>
            </a:prstGeom>
            <a:gradFill rotWithShape="0">
              <a:gsLst>
                <a:gs pos="0">
                  <a:srgbClr val="CFCFCF">
                    <a:gamma/>
                    <a:shade val="46275"/>
                    <a:invGamma/>
                  </a:srgbClr>
                </a:gs>
                <a:gs pos="50000">
                  <a:srgbClr val="CFCFCF"/>
                </a:gs>
                <a:gs pos="100000">
                  <a:srgbClr val="CFCFCF">
                    <a:gamma/>
                    <a:shade val="4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178" name="Oval 146"/>
            <p:cNvSpPr>
              <a:spLocks noChangeArrowheads="1"/>
            </p:cNvSpPr>
            <p:nvPr/>
          </p:nvSpPr>
          <p:spPr bwMode="auto">
            <a:xfrm>
              <a:off x="2490" y="1766"/>
              <a:ext cx="442" cy="98"/>
            </a:xfrm>
            <a:prstGeom prst="ellipse">
              <a:avLst/>
            </a:prstGeom>
            <a:solidFill>
              <a:srgbClr val="CFCFC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179" name="Line 147"/>
            <p:cNvSpPr>
              <a:spLocks noChangeShapeType="1"/>
            </p:cNvSpPr>
            <p:nvPr/>
          </p:nvSpPr>
          <p:spPr bwMode="auto">
            <a:xfrm flipV="1">
              <a:off x="2490" y="1816"/>
              <a:ext cx="0" cy="2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180" name="Line 148"/>
            <p:cNvSpPr>
              <a:spLocks noChangeShapeType="1"/>
            </p:cNvSpPr>
            <p:nvPr/>
          </p:nvSpPr>
          <p:spPr bwMode="auto">
            <a:xfrm flipV="1">
              <a:off x="2934" y="1820"/>
              <a:ext cx="0" cy="2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44182" name="Text Box 150"/>
          <p:cNvSpPr txBox="1">
            <a:spLocks noChangeArrowheads="1"/>
          </p:cNvSpPr>
          <p:nvPr/>
        </p:nvSpPr>
        <p:spPr bwMode="auto">
          <a:xfrm>
            <a:off x="5313363" y="3948114"/>
            <a:ext cx="14525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b="1">
                <a:latin typeface="Tahoma" charset="0"/>
              </a:rPr>
              <a:t>Multicast Router</a:t>
            </a:r>
          </a:p>
        </p:txBody>
      </p:sp>
      <p:sp>
        <p:nvSpPr>
          <p:cNvPr id="44183" name="Text Box 151"/>
          <p:cNvSpPr txBox="1">
            <a:spLocks noChangeArrowheads="1"/>
          </p:cNvSpPr>
          <p:nvPr/>
        </p:nvSpPr>
        <p:spPr bwMode="auto">
          <a:xfrm>
            <a:off x="5562601" y="5551489"/>
            <a:ext cx="1184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b="1">
                <a:latin typeface="Tahoma" charset="0"/>
              </a:rPr>
              <a:t>Route Server</a:t>
            </a:r>
          </a:p>
        </p:txBody>
      </p:sp>
      <p:sp>
        <p:nvSpPr>
          <p:cNvPr id="44194" name="Rectangle 162"/>
          <p:cNvSpPr>
            <a:spLocks noChangeArrowheads="1"/>
          </p:cNvSpPr>
          <p:nvPr/>
        </p:nvSpPr>
        <p:spPr bwMode="auto">
          <a:xfrm>
            <a:off x="3938589" y="4714876"/>
            <a:ext cx="4486275" cy="74613"/>
          </a:xfrm>
          <a:prstGeom prst="rect">
            <a:avLst/>
          </a:prstGeom>
          <a:solidFill>
            <a:srgbClr val="152BC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44195" name="Group 163"/>
          <p:cNvGrpSpPr>
            <a:grpSpLocks/>
          </p:cNvGrpSpPr>
          <p:nvPr/>
        </p:nvGrpSpPr>
        <p:grpSpPr bwMode="auto">
          <a:xfrm>
            <a:off x="5853113" y="5006975"/>
            <a:ext cx="425450" cy="508000"/>
            <a:chOff x="3144" y="2024"/>
            <a:chExt cx="400" cy="480"/>
          </a:xfrm>
        </p:grpSpPr>
        <p:grpSp>
          <p:nvGrpSpPr>
            <p:cNvPr id="44196" name="Group 164"/>
            <p:cNvGrpSpPr>
              <a:grpSpLocks/>
            </p:cNvGrpSpPr>
            <p:nvPr/>
          </p:nvGrpSpPr>
          <p:grpSpPr bwMode="auto">
            <a:xfrm>
              <a:off x="3144" y="2024"/>
              <a:ext cx="400" cy="480"/>
              <a:chOff x="3144" y="2024"/>
              <a:chExt cx="400" cy="480"/>
            </a:xfrm>
          </p:grpSpPr>
          <p:sp>
            <p:nvSpPr>
              <p:cNvPr id="44197" name="Rectangle 165"/>
              <p:cNvSpPr>
                <a:spLocks noChangeArrowheads="1"/>
              </p:cNvSpPr>
              <p:nvPr/>
            </p:nvSpPr>
            <p:spPr bwMode="auto">
              <a:xfrm>
                <a:off x="3144" y="2432"/>
                <a:ext cx="400" cy="72"/>
              </a:xfrm>
              <a:prstGeom prst="rect">
                <a:avLst/>
              </a:prstGeom>
              <a:solidFill>
                <a:schemeClr val="accent2"/>
              </a:solidFill>
              <a:ln w="9525">
                <a:miter lim="800000"/>
                <a:headEnd/>
                <a:tailEnd/>
              </a:ln>
              <a:effectLst/>
              <a:scene3d>
                <a:camera prst="legacyObliqueTopRight"/>
                <a:lightRig rig="legacyFlat3" dir="b"/>
              </a:scene3d>
              <a:sp3d extrusionH="430200" contourW="127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endParaRPr lang="en-US"/>
              </a:p>
            </p:txBody>
          </p:sp>
          <p:sp>
            <p:nvSpPr>
              <p:cNvPr id="44198" name="Rectangle 166"/>
              <p:cNvSpPr>
                <a:spLocks noChangeArrowheads="1"/>
              </p:cNvSpPr>
              <p:nvPr/>
            </p:nvSpPr>
            <p:spPr bwMode="auto">
              <a:xfrm>
                <a:off x="3192" y="2024"/>
                <a:ext cx="328" cy="400"/>
              </a:xfrm>
              <a:prstGeom prst="rect">
                <a:avLst/>
              </a:prstGeom>
              <a:solidFill>
                <a:schemeClr val="accent2"/>
              </a:solidFill>
              <a:ln w="9525">
                <a:miter lim="800000"/>
                <a:headEnd/>
                <a:tailEnd/>
              </a:ln>
              <a:effectLst/>
              <a:scene3d>
                <a:camera prst="legacyObliqueTopRight"/>
                <a:lightRig rig="legacyFlat3" dir="b"/>
              </a:scene3d>
              <a:sp3d extrusionH="430200" contourW="127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endParaRPr lang="en-US"/>
              </a:p>
            </p:txBody>
          </p:sp>
        </p:grpSp>
        <p:sp>
          <p:nvSpPr>
            <p:cNvPr id="44199" name="Rectangle 167"/>
            <p:cNvSpPr>
              <a:spLocks noChangeArrowheads="1"/>
            </p:cNvSpPr>
            <p:nvPr/>
          </p:nvSpPr>
          <p:spPr bwMode="auto">
            <a:xfrm>
              <a:off x="3228" y="2066"/>
              <a:ext cx="136" cy="54"/>
            </a:xfrm>
            <a:prstGeom prst="rect">
              <a:avLst/>
            </a:prstGeom>
            <a:solidFill>
              <a:schemeClr val="accent2"/>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200" name="Line 168"/>
            <p:cNvSpPr>
              <a:spLocks noChangeShapeType="1"/>
            </p:cNvSpPr>
            <p:nvPr/>
          </p:nvSpPr>
          <p:spPr bwMode="auto">
            <a:xfrm>
              <a:off x="3246" y="209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201" name="Rectangle 169"/>
            <p:cNvSpPr>
              <a:spLocks noChangeArrowheads="1"/>
            </p:cNvSpPr>
            <p:nvPr/>
          </p:nvSpPr>
          <p:spPr bwMode="auto">
            <a:xfrm>
              <a:off x="3228" y="2144"/>
              <a:ext cx="136" cy="194"/>
            </a:xfrm>
            <a:prstGeom prst="rect">
              <a:avLst/>
            </a:prstGeom>
            <a:solidFill>
              <a:schemeClr val="accent2"/>
            </a:solidFill>
            <a:ln w="3175">
              <a:solidFill>
                <a:schemeClr val="tx1"/>
              </a:solidFill>
              <a:miter lim="800000"/>
              <a:headEnd/>
              <a:tailEnd/>
            </a:ln>
            <a:effectLst/>
            <a:extLst>
              <a:ext uri="{AF507438-7753-43E0-B8FC-AC1667EBCBE1}">
                <a14:hiddenEffects xmlns:a14="http://schemas.microsoft.com/office/drawing/2010/main">
                  <a:effectLst>
                    <a:outerShdw blurRad="63500" dist="17961" dir="2700000" algn="ctr" rotWithShape="0">
                      <a:schemeClr val="tx1">
                        <a:gamma/>
                        <a:shade val="60000"/>
                        <a:invGamma/>
                        <a:alpha val="74998"/>
                      </a:schemeClr>
                    </a:outerShdw>
                  </a:effectLst>
                </a14:hiddenEffects>
              </a:ext>
            </a:extLst>
          </p:spPr>
          <p:txBody>
            <a:bodyPr wrap="none" anchor="ctr"/>
            <a:lstStyle/>
            <a:p>
              <a:endParaRPr lang="en-US"/>
            </a:p>
          </p:txBody>
        </p:sp>
      </p:grpSp>
      <p:sp>
        <p:nvSpPr>
          <p:cNvPr id="44212" name="Text Box 180"/>
          <p:cNvSpPr txBox="1">
            <a:spLocks noChangeArrowheads="1"/>
          </p:cNvSpPr>
          <p:nvPr/>
        </p:nvSpPr>
        <p:spPr bwMode="auto">
          <a:xfrm>
            <a:off x="6069013" y="2976563"/>
            <a:ext cx="2298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600" b="1">
                <a:latin typeface="Tahoma" charset="0"/>
              </a:rPr>
              <a:t>Service Environment</a:t>
            </a:r>
          </a:p>
        </p:txBody>
      </p:sp>
      <p:sp>
        <p:nvSpPr>
          <p:cNvPr id="44136" name="Text Box 104"/>
          <p:cNvSpPr txBox="1">
            <a:spLocks noChangeArrowheads="1"/>
          </p:cNvSpPr>
          <p:nvPr/>
        </p:nvSpPr>
        <p:spPr bwMode="auto">
          <a:xfrm>
            <a:off x="6488113" y="3519488"/>
            <a:ext cx="1033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x-none" sz="1200" b="1">
                <a:latin typeface="Tahoma" charset="0"/>
              </a:rPr>
              <a:t>Web Cache</a:t>
            </a:r>
          </a:p>
          <a:p>
            <a:pPr algn="ctr"/>
            <a:r>
              <a:rPr lang="en-US" altLang="x-none" sz="1200" b="1">
                <a:latin typeface="Tahoma" charset="0"/>
              </a:rPr>
              <a:t>Server</a:t>
            </a:r>
          </a:p>
        </p:txBody>
      </p:sp>
      <p:grpSp>
        <p:nvGrpSpPr>
          <p:cNvPr id="44535" name="Group 503"/>
          <p:cNvGrpSpPr>
            <a:grpSpLocks/>
          </p:cNvGrpSpPr>
          <p:nvPr/>
        </p:nvGrpSpPr>
        <p:grpSpPr bwMode="auto">
          <a:xfrm>
            <a:off x="2974976" y="3867151"/>
            <a:ext cx="936625" cy="358775"/>
            <a:chOff x="1008" y="864"/>
            <a:chExt cx="3120" cy="1152"/>
          </a:xfrm>
        </p:grpSpPr>
        <p:sp>
          <p:nvSpPr>
            <p:cNvPr id="44536" name="Oval 504"/>
            <p:cNvSpPr>
              <a:spLocks noChangeArrowheads="1"/>
            </p:cNvSpPr>
            <p:nvPr/>
          </p:nvSpPr>
          <p:spPr bwMode="auto">
            <a:xfrm>
              <a:off x="1008" y="1104"/>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4537" name="Oval 505"/>
            <p:cNvSpPr>
              <a:spLocks noChangeArrowheads="1"/>
            </p:cNvSpPr>
            <p:nvPr/>
          </p:nvSpPr>
          <p:spPr bwMode="auto">
            <a:xfrm>
              <a:off x="1296" y="1392"/>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4538" name="Oval 506"/>
            <p:cNvSpPr>
              <a:spLocks noChangeArrowheads="1"/>
            </p:cNvSpPr>
            <p:nvPr/>
          </p:nvSpPr>
          <p:spPr bwMode="auto">
            <a:xfrm>
              <a:off x="1680" y="864"/>
              <a:ext cx="1392" cy="624"/>
            </a:xfrm>
            <a:prstGeom prst="ellipse">
              <a:avLst/>
            </a:prstGeom>
            <a:solidFill>
              <a:srgbClr val="949FF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44539" name="Oval 507"/>
            <p:cNvSpPr>
              <a:spLocks noChangeArrowheads="1"/>
            </p:cNvSpPr>
            <p:nvPr/>
          </p:nvSpPr>
          <p:spPr bwMode="auto">
            <a:xfrm>
              <a:off x="2304" y="912"/>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4540" name="Oval 508"/>
            <p:cNvSpPr>
              <a:spLocks noChangeArrowheads="1"/>
            </p:cNvSpPr>
            <p:nvPr/>
          </p:nvSpPr>
          <p:spPr bwMode="auto">
            <a:xfrm>
              <a:off x="2064" y="1248"/>
              <a:ext cx="1392" cy="624"/>
            </a:xfrm>
            <a:prstGeom prst="ellipse">
              <a:avLst/>
            </a:prstGeom>
            <a:solidFill>
              <a:srgbClr val="949FF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44541" name="Oval 509"/>
            <p:cNvSpPr>
              <a:spLocks noChangeArrowheads="1"/>
            </p:cNvSpPr>
            <p:nvPr/>
          </p:nvSpPr>
          <p:spPr bwMode="auto">
            <a:xfrm>
              <a:off x="2256" y="1344"/>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4542" name="Oval 510"/>
            <p:cNvSpPr>
              <a:spLocks noChangeArrowheads="1"/>
            </p:cNvSpPr>
            <p:nvPr/>
          </p:nvSpPr>
          <p:spPr bwMode="auto">
            <a:xfrm>
              <a:off x="2736" y="1152"/>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4543" name="Oval 511"/>
            <p:cNvSpPr>
              <a:spLocks noChangeArrowheads="1"/>
            </p:cNvSpPr>
            <p:nvPr/>
          </p:nvSpPr>
          <p:spPr bwMode="auto">
            <a:xfrm>
              <a:off x="2688" y="1344"/>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grpSp>
        <p:nvGrpSpPr>
          <p:cNvPr id="44544" name="Group 512"/>
          <p:cNvGrpSpPr>
            <a:grpSpLocks/>
          </p:cNvGrpSpPr>
          <p:nvPr/>
        </p:nvGrpSpPr>
        <p:grpSpPr bwMode="auto">
          <a:xfrm>
            <a:off x="4119564" y="4046539"/>
            <a:ext cx="936625" cy="358775"/>
            <a:chOff x="1008" y="864"/>
            <a:chExt cx="3120" cy="1152"/>
          </a:xfrm>
        </p:grpSpPr>
        <p:sp>
          <p:nvSpPr>
            <p:cNvPr id="44545" name="Oval 513"/>
            <p:cNvSpPr>
              <a:spLocks noChangeArrowheads="1"/>
            </p:cNvSpPr>
            <p:nvPr/>
          </p:nvSpPr>
          <p:spPr bwMode="auto">
            <a:xfrm>
              <a:off x="1008" y="1104"/>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4546" name="Oval 514"/>
            <p:cNvSpPr>
              <a:spLocks noChangeArrowheads="1"/>
            </p:cNvSpPr>
            <p:nvPr/>
          </p:nvSpPr>
          <p:spPr bwMode="auto">
            <a:xfrm>
              <a:off x="1296" y="1392"/>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4547" name="Oval 515"/>
            <p:cNvSpPr>
              <a:spLocks noChangeArrowheads="1"/>
            </p:cNvSpPr>
            <p:nvPr/>
          </p:nvSpPr>
          <p:spPr bwMode="auto">
            <a:xfrm>
              <a:off x="1680" y="864"/>
              <a:ext cx="1392" cy="624"/>
            </a:xfrm>
            <a:prstGeom prst="ellipse">
              <a:avLst/>
            </a:prstGeom>
            <a:solidFill>
              <a:srgbClr val="949FF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44548" name="Oval 516"/>
            <p:cNvSpPr>
              <a:spLocks noChangeArrowheads="1"/>
            </p:cNvSpPr>
            <p:nvPr/>
          </p:nvSpPr>
          <p:spPr bwMode="auto">
            <a:xfrm>
              <a:off x="2304" y="912"/>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4549" name="Oval 517"/>
            <p:cNvSpPr>
              <a:spLocks noChangeArrowheads="1"/>
            </p:cNvSpPr>
            <p:nvPr/>
          </p:nvSpPr>
          <p:spPr bwMode="auto">
            <a:xfrm>
              <a:off x="2064" y="1248"/>
              <a:ext cx="1392" cy="624"/>
            </a:xfrm>
            <a:prstGeom prst="ellipse">
              <a:avLst/>
            </a:prstGeom>
            <a:solidFill>
              <a:srgbClr val="949FF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44550" name="Oval 518"/>
            <p:cNvSpPr>
              <a:spLocks noChangeArrowheads="1"/>
            </p:cNvSpPr>
            <p:nvPr/>
          </p:nvSpPr>
          <p:spPr bwMode="auto">
            <a:xfrm>
              <a:off x="2256" y="1344"/>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4551" name="Oval 519"/>
            <p:cNvSpPr>
              <a:spLocks noChangeArrowheads="1"/>
            </p:cNvSpPr>
            <p:nvPr/>
          </p:nvSpPr>
          <p:spPr bwMode="auto">
            <a:xfrm>
              <a:off x="2736" y="1152"/>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4552" name="Oval 520"/>
            <p:cNvSpPr>
              <a:spLocks noChangeArrowheads="1"/>
            </p:cNvSpPr>
            <p:nvPr/>
          </p:nvSpPr>
          <p:spPr bwMode="auto">
            <a:xfrm>
              <a:off x="2688" y="1344"/>
              <a:ext cx="1392" cy="624"/>
            </a:xfrm>
            <a:prstGeom prst="ellipse">
              <a:avLst/>
            </a:prstGeom>
            <a:solidFill>
              <a:srgbClr val="949FF4"/>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grpSp>
        <p:nvGrpSpPr>
          <p:cNvPr id="44553" name="Group 521"/>
          <p:cNvGrpSpPr>
            <a:grpSpLocks/>
          </p:cNvGrpSpPr>
          <p:nvPr/>
        </p:nvGrpSpPr>
        <p:grpSpPr bwMode="auto">
          <a:xfrm>
            <a:off x="4692651" y="5048251"/>
            <a:ext cx="936625" cy="358775"/>
            <a:chOff x="1008" y="864"/>
            <a:chExt cx="3120" cy="1152"/>
          </a:xfrm>
        </p:grpSpPr>
        <p:sp>
          <p:nvSpPr>
            <p:cNvPr id="44554" name="Oval 522"/>
            <p:cNvSpPr>
              <a:spLocks noChangeArrowheads="1"/>
            </p:cNvSpPr>
            <p:nvPr/>
          </p:nvSpPr>
          <p:spPr bwMode="auto">
            <a:xfrm>
              <a:off x="1008" y="1104"/>
              <a:ext cx="1392" cy="624"/>
            </a:xfrm>
            <a:prstGeom prst="ellipse">
              <a:avLst/>
            </a:prstGeom>
            <a:solidFill>
              <a:schemeClr val="accent1"/>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4555" name="Oval 523"/>
            <p:cNvSpPr>
              <a:spLocks noChangeArrowheads="1"/>
            </p:cNvSpPr>
            <p:nvPr/>
          </p:nvSpPr>
          <p:spPr bwMode="auto">
            <a:xfrm>
              <a:off x="1296" y="1392"/>
              <a:ext cx="1392" cy="624"/>
            </a:xfrm>
            <a:prstGeom prst="ellipse">
              <a:avLst/>
            </a:prstGeom>
            <a:solidFill>
              <a:schemeClr val="accent1"/>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4556" name="Oval 524"/>
            <p:cNvSpPr>
              <a:spLocks noChangeArrowheads="1"/>
            </p:cNvSpPr>
            <p:nvPr/>
          </p:nvSpPr>
          <p:spPr bwMode="auto">
            <a:xfrm>
              <a:off x="1680" y="864"/>
              <a:ext cx="1392" cy="624"/>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44557" name="Oval 525"/>
            <p:cNvSpPr>
              <a:spLocks noChangeArrowheads="1"/>
            </p:cNvSpPr>
            <p:nvPr/>
          </p:nvSpPr>
          <p:spPr bwMode="auto">
            <a:xfrm>
              <a:off x="2304" y="912"/>
              <a:ext cx="1392" cy="624"/>
            </a:xfrm>
            <a:prstGeom prst="ellipse">
              <a:avLst/>
            </a:prstGeom>
            <a:solidFill>
              <a:schemeClr val="accent1"/>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4558" name="Oval 526"/>
            <p:cNvSpPr>
              <a:spLocks noChangeArrowheads="1"/>
            </p:cNvSpPr>
            <p:nvPr/>
          </p:nvSpPr>
          <p:spPr bwMode="auto">
            <a:xfrm>
              <a:off x="2064" y="1248"/>
              <a:ext cx="1392" cy="624"/>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44559" name="Oval 527"/>
            <p:cNvSpPr>
              <a:spLocks noChangeArrowheads="1"/>
            </p:cNvSpPr>
            <p:nvPr/>
          </p:nvSpPr>
          <p:spPr bwMode="auto">
            <a:xfrm>
              <a:off x="2256" y="1344"/>
              <a:ext cx="1392" cy="624"/>
            </a:xfrm>
            <a:prstGeom prst="ellipse">
              <a:avLst/>
            </a:prstGeom>
            <a:solidFill>
              <a:schemeClr val="accent1"/>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4560" name="Oval 528"/>
            <p:cNvSpPr>
              <a:spLocks noChangeArrowheads="1"/>
            </p:cNvSpPr>
            <p:nvPr/>
          </p:nvSpPr>
          <p:spPr bwMode="auto">
            <a:xfrm>
              <a:off x="2736" y="1152"/>
              <a:ext cx="1392" cy="624"/>
            </a:xfrm>
            <a:prstGeom prst="ellipse">
              <a:avLst/>
            </a:prstGeom>
            <a:solidFill>
              <a:schemeClr val="accent1"/>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4561" name="Oval 529"/>
            <p:cNvSpPr>
              <a:spLocks noChangeArrowheads="1"/>
            </p:cNvSpPr>
            <p:nvPr/>
          </p:nvSpPr>
          <p:spPr bwMode="auto">
            <a:xfrm>
              <a:off x="2688" y="1344"/>
              <a:ext cx="1392" cy="624"/>
            </a:xfrm>
            <a:prstGeom prst="ellipse">
              <a:avLst/>
            </a:prstGeom>
            <a:solidFill>
              <a:schemeClr val="accent1"/>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grpSp>
        <p:nvGrpSpPr>
          <p:cNvPr id="44562" name="Group 530"/>
          <p:cNvGrpSpPr>
            <a:grpSpLocks/>
          </p:cNvGrpSpPr>
          <p:nvPr/>
        </p:nvGrpSpPr>
        <p:grpSpPr bwMode="auto">
          <a:xfrm>
            <a:off x="3659189" y="5316539"/>
            <a:ext cx="936625" cy="358775"/>
            <a:chOff x="1008" y="864"/>
            <a:chExt cx="3120" cy="1152"/>
          </a:xfrm>
        </p:grpSpPr>
        <p:sp>
          <p:nvSpPr>
            <p:cNvPr id="44563" name="Oval 531"/>
            <p:cNvSpPr>
              <a:spLocks noChangeArrowheads="1"/>
            </p:cNvSpPr>
            <p:nvPr/>
          </p:nvSpPr>
          <p:spPr bwMode="auto">
            <a:xfrm>
              <a:off x="1008" y="1104"/>
              <a:ext cx="1392" cy="624"/>
            </a:xfrm>
            <a:prstGeom prst="ellipse">
              <a:avLst/>
            </a:prstGeom>
            <a:solidFill>
              <a:srgbClr val="FFBF7F"/>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4564" name="Oval 532"/>
            <p:cNvSpPr>
              <a:spLocks noChangeArrowheads="1"/>
            </p:cNvSpPr>
            <p:nvPr/>
          </p:nvSpPr>
          <p:spPr bwMode="auto">
            <a:xfrm>
              <a:off x="1296" y="1392"/>
              <a:ext cx="1392" cy="624"/>
            </a:xfrm>
            <a:prstGeom prst="ellipse">
              <a:avLst/>
            </a:prstGeom>
            <a:solidFill>
              <a:srgbClr val="FFBF7F"/>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4565" name="Oval 533"/>
            <p:cNvSpPr>
              <a:spLocks noChangeArrowheads="1"/>
            </p:cNvSpPr>
            <p:nvPr/>
          </p:nvSpPr>
          <p:spPr bwMode="auto">
            <a:xfrm>
              <a:off x="1680" y="864"/>
              <a:ext cx="1392" cy="624"/>
            </a:xfrm>
            <a:prstGeom prst="ellipse">
              <a:avLst/>
            </a:prstGeom>
            <a:solidFill>
              <a:srgbClr val="FFBF7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44566" name="Oval 534"/>
            <p:cNvSpPr>
              <a:spLocks noChangeArrowheads="1"/>
            </p:cNvSpPr>
            <p:nvPr/>
          </p:nvSpPr>
          <p:spPr bwMode="auto">
            <a:xfrm>
              <a:off x="2304" y="912"/>
              <a:ext cx="1392" cy="624"/>
            </a:xfrm>
            <a:prstGeom prst="ellipse">
              <a:avLst/>
            </a:prstGeom>
            <a:solidFill>
              <a:srgbClr val="FFBF7F"/>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4567" name="Oval 535"/>
            <p:cNvSpPr>
              <a:spLocks noChangeArrowheads="1"/>
            </p:cNvSpPr>
            <p:nvPr/>
          </p:nvSpPr>
          <p:spPr bwMode="auto">
            <a:xfrm>
              <a:off x="2064" y="1248"/>
              <a:ext cx="1392" cy="624"/>
            </a:xfrm>
            <a:prstGeom prst="ellipse">
              <a:avLst/>
            </a:prstGeom>
            <a:solidFill>
              <a:srgbClr val="FFBF7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44568" name="Oval 536"/>
            <p:cNvSpPr>
              <a:spLocks noChangeArrowheads="1"/>
            </p:cNvSpPr>
            <p:nvPr/>
          </p:nvSpPr>
          <p:spPr bwMode="auto">
            <a:xfrm>
              <a:off x="2256" y="1344"/>
              <a:ext cx="1392" cy="624"/>
            </a:xfrm>
            <a:prstGeom prst="ellipse">
              <a:avLst/>
            </a:prstGeom>
            <a:solidFill>
              <a:srgbClr val="FFBF7F"/>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4569" name="Oval 537"/>
            <p:cNvSpPr>
              <a:spLocks noChangeArrowheads="1"/>
            </p:cNvSpPr>
            <p:nvPr/>
          </p:nvSpPr>
          <p:spPr bwMode="auto">
            <a:xfrm>
              <a:off x="2736" y="1152"/>
              <a:ext cx="1392" cy="624"/>
            </a:xfrm>
            <a:prstGeom prst="ellipse">
              <a:avLst/>
            </a:prstGeom>
            <a:solidFill>
              <a:srgbClr val="FFBF7F"/>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4570" name="Oval 538"/>
            <p:cNvSpPr>
              <a:spLocks noChangeArrowheads="1"/>
            </p:cNvSpPr>
            <p:nvPr/>
          </p:nvSpPr>
          <p:spPr bwMode="auto">
            <a:xfrm>
              <a:off x="2688" y="1344"/>
              <a:ext cx="1392" cy="624"/>
            </a:xfrm>
            <a:prstGeom prst="ellipse">
              <a:avLst/>
            </a:prstGeom>
            <a:solidFill>
              <a:srgbClr val="FFBF7F"/>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grpSp>
        <p:nvGrpSpPr>
          <p:cNvPr id="44571" name="Group 539"/>
          <p:cNvGrpSpPr>
            <a:grpSpLocks/>
          </p:cNvGrpSpPr>
          <p:nvPr/>
        </p:nvGrpSpPr>
        <p:grpSpPr bwMode="auto">
          <a:xfrm>
            <a:off x="1954214" y="4278314"/>
            <a:ext cx="936625" cy="358775"/>
            <a:chOff x="1008" y="864"/>
            <a:chExt cx="3120" cy="1152"/>
          </a:xfrm>
        </p:grpSpPr>
        <p:sp>
          <p:nvSpPr>
            <p:cNvPr id="44572" name="Oval 540"/>
            <p:cNvSpPr>
              <a:spLocks noChangeArrowheads="1"/>
            </p:cNvSpPr>
            <p:nvPr/>
          </p:nvSpPr>
          <p:spPr bwMode="auto">
            <a:xfrm>
              <a:off x="1008" y="1104"/>
              <a:ext cx="1392" cy="624"/>
            </a:xfrm>
            <a:prstGeom prst="ellipse">
              <a:avLst/>
            </a:prstGeom>
            <a:solidFill>
              <a:srgbClr val="979797"/>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4573" name="Oval 541"/>
            <p:cNvSpPr>
              <a:spLocks noChangeArrowheads="1"/>
            </p:cNvSpPr>
            <p:nvPr/>
          </p:nvSpPr>
          <p:spPr bwMode="auto">
            <a:xfrm>
              <a:off x="1296" y="1392"/>
              <a:ext cx="1392" cy="624"/>
            </a:xfrm>
            <a:prstGeom prst="ellipse">
              <a:avLst/>
            </a:prstGeom>
            <a:solidFill>
              <a:srgbClr val="979797"/>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4574" name="Oval 542"/>
            <p:cNvSpPr>
              <a:spLocks noChangeArrowheads="1"/>
            </p:cNvSpPr>
            <p:nvPr/>
          </p:nvSpPr>
          <p:spPr bwMode="auto">
            <a:xfrm>
              <a:off x="1680" y="864"/>
              <a:ext cx="1392" cy="624"/>
            </a:xfrm>
            <a:prstGeom prst="ellipse">
              <a:avLst/>
            </a:prstGeom>
            <a:solidFill>
              <a:srgbClr val="97979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44575" name="Oval 543"/>
            <p:cNvSpPr>
              <a:spLocks noChangeArrowheads="1"/>
            </p:cNvSpPr>
            <p:nvPr/>
          </p:nvSpPr>
          <p:spPr bwMode="auto">
            <a:xfrm>
              <a:off x="2304" y="912"/>
              <a:ext cx="1392" cy="624"/>
            </a:xfrm>
            <a:prstGeom prst="ellipse">
              <a:avLst/>
            </a:prstGeom>
            <a:solidFill>
              <a:srgbClr val="979797"/>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4576" name="Oval 544"/>
            <p:cNvSpPr>
              <a:spLocks noChangeArrowheads="1"/>
            </p:cNvSpPr>
            <p:nvPr/>
          </p:nvSpPr>
          <p:spPr bwMode="auto">
            <a:xfrm>
              <a:off x="2064" y="1248"/>
              <a:ext cx="1392" cy="624"/>
            </a:xfrm>
            <a:prstGeom prst="ellipse">
              <a:avLst/>
            </a:prstGeom>
            <a:solidFill>
              <a:srgbClr val="97979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44577" name="Oval 545"/>
            <p:cNvSpPr>
              <a:spLocks noChangeArrowheads="1"/>
            </p:cNvSpPr>
            <p:nvPr/>
          </p:nvSpPr>
          <p:spPr bwMode="auto">
            <a:xfrm>
              <a:off x="2256" y="1344"/>
              <a:ext cx="1392" cy="624"/>
            </a:xfrm>
            <a:prstGeom prst="ellipse">
              <a:avLst/>
            </a:prstGeom>
            <a:solidFill>
              <a:srgbClr val="979797"/>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4578" name="Oval 546"/>
            <p:cNvSpPr>
              <a:spLocks noChangeArrowheads="1"/>
            </p:cNvSpPr>
            <p:nvPr/>
          </p:nvSpPr>
          <p:spPr bwMode="auto">
            <a:xfrm>
              <a:off x="2736" y="1152"/>
              <a:ext cx="1392" cy="624"/>
            </a:xfrm>
            <a:prstGeom prst="ellipse">
              <a:avLst/>
            </a:prstGeom>
            <a:solidFill>
              <a:srgbClr val="979797"/>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4579" name="Oval 547"/>
            <p:cNvSpPr>
              <a:spLocks noChangeArrowheads="1"/>
            </p:cNvSpPr>
            <p:nvPr/>
          </p:nvSpPr>
          <p:spPr bwMode="auto">
            <a:xfrm>
              <a:off x="2688" y="1344"/>
              <a:ext cx="1392" cy="624"/>
            </a:xfrm>
            <a:prstGeom prst="ellipse">
              <a:avLst/>
            </a:prstGeom>
            <a:solidFill>
              <a:srgbClr val="979797"/>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grpSp>
        <p:nvGrpSpPr>
          <p:cNvPr id="44580" name="Group 548"/>
          <p:cNvGrpSpPr>
            <a:grpSpLocks/>
          </p:cNvGrpSpPr>
          <p:nvPr/>
        </p:nvGrpSpPr>
        <p:grpSpPr bwMode="auto">
          <a:xfrm>
            <a:off x="2090739" y="5211764"/>
            <a:ext cx="936625" cy="358775"/>
            <a:chOff x="1008" y="864"/>
            <a:chExt cx="3120" cy="1152"/>
          </a:xfrm>
        </p:grpSpPr>
        <p:sp>
          <p:nvSpPr>
            <p:cNvPr id="44581" name="Oval 549"/>
            <p:cNvSpPr>
              <a:spLocks noChangeArrowheads="1"/>
            </p:cNvSpPr>
            <p:nvPr/>
          </p:nvSpPr>
          <p:spPr bwMode="auto">
            <a:xfrm>
              <a:off x="1008" y="1104"/>
              <a:ext cx="1392" cy="624"/>
            </a:xfrm>
            <a:prstGeom prst="ellipse">
              <a:avLst/>
            </a:prstGeom>
            <a:solidFill>
              <a:srgbClr val="DEDEDE"/>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4582" name="Oval 550"/>
            <p:cNvSpPr>
              <a:spLocks noChangeArrowheads="1"/>
            </p:cNvSpPr>
            <p:nvPr/>
          </p:nvSpPr>
          <p:spPr bwMode="auto">
            <a:xfrm>
              <a:off x="1296" y="1392"/>
              <a:ext cx="1392" cy="624"/>
            </a:xfrm>
            <a:prstGeom prst="ellipse">
              <a:avLst/>
            </a:prstGeom>
            <a:solidFill>
              <a:srgbClr val="DEDEDE"/>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4583" name="Oval 551"/>
            <p:cNvSpPr>
              <a:spLocks noChangeArrowheads="1"/>
            </p:cNvSpPr>
            <p:nvPr/>
          </p:nvSpPr>
          <p:spPr bwMode="auto">
            <a:xfrm>
              <a:off x="1680" y="864"/>
              <a:ext cx="1392" cy="624"/>
            </a:xfrm>
            <a:prstGeom prst="ellipse">
              <a:avLst/>
            </a:prstGeom>
            <a:solidFill>
              <a:srgbClr val="DEDED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44584" name="Oval 552"/>
            <p:cNvSpPr>
              <a:spLocks noChangeArrowheads="1"/>
            </p:cNvSpPr>
            <p:nvPr/>
          </p:nvSpPr>
          <p:spPr bwMode="auto">
            <a:xfrm>
              <a:off x="2304" y="912"/>
              <a:ext cx="1392" cy="624"/>
            </a:xfrm>
            <a:prstGeom prst="ellipse">
              <a:avLst/>
            </a:prstGeom>
            <a:solidFill>
              <a:srgbClr val="DEDEDE"/>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4585" name="Oval 553"/>
            <p:cNvSpPr>
              <a:spLocks noChangeArrowheads="1"/>
            </p:cNvSpPr>
            <p:nvPr/>
          </p:nvSpPr>
          <p:spPr bwMode="auto">
            <a:xfrm>
              <a:off x="2064" y="1248"/>
              <a:ext cx="1392" cy="624"/>
            </a:xfrm>
            <a:prstGeom prst="ellipse">
              <a:avLst/>
            </a:prstGeom>
            <a:solidFill>
              <a:srgbClr val="DEDED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44586" name="Oval 554"/>
            <p:cNvSpPr>
              <a:spLocks noChangeArrowheads="1"/>
            </p:cNvSpPr>
            <p:nvPr/>
          </p:nvSpPr>
          <p:spPr bwMode="auto">
            <a:xfrm>
              <a:off x="2256" y="1344"/>
              <a:ext cx="1392" cy="624"/>
            </a:xfrm>
            <a:prstGeom prst="ellipse">
              <a:avLst/>
            </a:prstGeom>
            <a:solidFill>
              <a:srgbClr val="DEDEDE"/>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4587" name="Oval 555"/>
            <p:cNvSpPr>
              <a:spLocks noChangeArrowheads="1"/>
            </p:cNvSpPr>
            <p:nvPr/>
          </p:nvSpPr>
          <p:spPr bwMode="auto">
            <a:xfrm>
              <a:off x="2736" y="1152"/>
              <a:ext cx="1392" cy="624"/>
            </a:xfrm>
            <a:prstGeom prst="ellipse">
              <a:avLst/>
            </a:prstGeom>
            <a:solidFill>
              <a:srgbClr val="DEDEDE"/>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4588" name="Oval 556"/>
            <p:cNvSpPr>
              <a:spLocks noChangeArrowheads="1"/>
            </p:cNvSpPr>
            <p:nvPr/>
          </p:nvSpPr>
          <p:spPr bwMode="auto">
            <a:xfrm>
              <a:off x="2688" y="1344"/>
              <a:ext cx="1392" cy="624"/>
            </a:xfrm>
            <a:prstGeom prst="ellipse">
              <a:avLst/>
            </a:prstGeom>
            <a:solidFill>
              <a:srgbClr val="DEDEDE"/>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sp>
        <p:nvSpPr>
          <p:cNvPr id="44589" name="Line 557"/>
          <p:cNvSpPr>
            <a:spLocks noChangeShapeType="1"/>
          </p:cNvSpPr>
          <p:nvPr/>
        </p:nvSpPr>
        <p:spPr bwMode="auto">
          <a:xfrm flipV="1">
            <a:off x="2897188" y="4921250"/>
            <a:ext cx="538162" cy="3810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590" name="Line 558"/>
          <p:cNvSpPr>
            <a:spLocks noChangeShapeType="1"/>
          </p:cNvSpPr>
          <p:nvPr/>
        </p:nvSpPr>
        <p:spPr bwMode="auto">
          <a:xfrm>
            <a:off x="2851150" y="4457701"/>
            <a:ext cx="515938" cy="195263"/>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591" name="Line 559"/>
          <p:cNvSpPr>
            <a:spLocks noChangeShapeType="1"/>
          </p:cNvSpPr>
          <p:nvPr/>
        </p:nvSpPr>
        <p:spPr bwMode="auto">
          <a:xfrm>
            <a:off x="3405188" y="4187826"/>
            <a:ext cx="182562" cy="468313"/>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592" name="Line 560"/>
          <p:cNvSpPr>
            <a:spLocks noChangeShapeType="1"/>
          </p:cNvSpPr>
          <p:nvPr/>
        </p:nvSpPr>
        <p:spPr bwMode="auto">
          <a:xfrm flipV="1">
            <a:off x="3851275" y="4344989"/>
            <a:ext cx="425450" cy="28257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593" name="Line 561"/>
          <p:cNvSpPr>
            <a:spLocks noChangeShapeType="1"/>
          </p:cNvSpPr>
          <p:nvPr/>
        </p:nvSpPr>
        <p:spPr bwMode="auto">
          <a:xfrm>
            <a:off x="3905250" y="4899026"/>
            <a:ext cx="819150" cy="246063"/>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594" name="Line 562"/>
          <p:cNvSpPr>
            <a:spLocks noChangeShapeType="1"/>
          </p:cNvSpPr>
          <p:nvPr/>
        </p:nvSpPr>
        <p:spPr bwMode="auto">
          <a:xfrm flipH="1" flipV="1">
            <a:off x="3660776" y="4895850"/>
            <a:ext cx="193675" cy="46355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595" name="Line 563"/>
          <p:cNvSpPr>
            <a:spLocks noChangeShapeType="1"/>
          </p:cNvSpPr>
          <p:nvPr/>
        </p:nvSpPr>
        <p:spPr bwMode="auto">
          <a:xfrm>
            <a:off x="3370263" y="4614864"/>
            <a:ext cx="68262" cy="287337"/>
          </a:xfrm>
          <a:prstGeom prst="line">
            <a:avLst/>
          </a:prstGeom>
          <a:noFill/>
          <a:ln w="63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596" name="Line 564"/>
          <p:cNvSpPr>
            <a:spLocks noChangeShapeType="1"/>
          </p:cNvSpPr>
          <p:nvPr/>
        </p:nvSpPr>
        <p:spPr bwMode="auto">
          <a:xfrm>
            <a:off x="3367088" y="4616451"/>
            <a:ext cx="303212" cy="320675"/>
          </a:xfrm>
          <a:prstGeom prst="line">
            <a:avLst/>
          </a:prstGeom>
          <a:noFill/>
          <a:ln w="63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597" name="Line 565"/>
          <p:cNvSpPr>
            <a:spLocks noChangeShapeType="1"/>
          </p:cNvSpPr>
          <p:nvPr/>
        </p:nvSpPr>
        <p:spPr bwMode="auto">
          <a:xfrm>
            <a:off x="3378200" y="4618038"/>
            <a:ext cx="552450" cy="285750"/>
          </a:xfrm>
          <a:prstGeom prst="line">
            <a:avLst/>
          </a:prstGeom>
          <a:noFill/>
          <a:ln w="63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598" name="Line 566"/>
          <p:cNvSpPr>
            <a:spLocks noChangeShapeType="1"/>
          </p:cNvSpPr>
          <p:nvPr/>
        </p:nvSpPr>
        <p:spPr bwMode="auto">
          <a:xfrm flipV="1">
            <a:off x="3375025" y="4621214"/>
            <a:ext cx="488950" cy="3175"/>
          </a:xfrm>
          <a:prstGeom prst="line">
            <a:avLst/>
          </a:prstGeom>
          <a:noFill/>
          <a:ln w="63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599" name="Line 567"/>
          <p:cNvSpPr>
            <a:spLocks noChangeShapeType="1"/>
          </p:cNvSpPr>
          <p:nvPr/>
        </p:nvSpPr>
        <p:spPr bwMode="auto">
          <a:xfrm flipV="1">
            <a:off x="3368676" y="4592638"/>
            <a:ext cx="212725" cy="23812"/>
          </a:xfrm>
          <a:prstGeom prst="line">
            <a:avLst/>
          </a:prstGeom>
          <a:noFill/>
          <a:ln w="63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600" name="Line 568"/>
          <p:cNvSpPr>
            <a:spLocks noChangeShapeType="1"/>
          </p:cNvSpPr>
          <p:nvPr/>
        </p:nvSpPr>
        <p:spPr bwMode="auto">
          <a:xfrm flipH="1">
            <a:off x="3433763" y="4584701"/>
            <a:ext cx="152400" cy="320675"/>
          </a:xfrm>
          <a:prstGeom prst="line">
            <a:avLst/>
          </a:prstGeom>
          <a:noFill/>
          <a:ln w="63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601" name="Line 569"/>
          <p:cNvSpPr>
            <a:spLocks noChangeShapeType="1"/>
          </p:cNvSpPr>
          <p:nvPr/>
        </p:nvSpPr>
        <p:spPr bwMode="auto">
          <a:xfrm>
            <a:off x="3589339" y="4597401"/>
            <a:ext cx="77787" cy="333375"/>
          </a:xfrm>
          <a:prstGeom prst="line">
            <a:avLst/>
          </a:prstGeom>
          <a:noFill/>
          <a:ln w="63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602" name="Line 570"/>
          <p:cNvSpPr>
            <a:spLocks noChangeShapeType="1"/>
          </p:cNvSpPr>
          <p:nvPr/>
        </p:nvSpPr>
        <p:spPr bwMode="auto">
          <a:xfrm>
            <a:off x="3582989" y="4595813"/>
            <a:ext cx="344487" cy="304800"/>
          </a:xfrm>
          <a:prstGeom prst="line">
            <a:avLst/>
          </a:prstGeom>
          <a:noFill/>
          <a:ln w="63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603" name="Line 571"/>
          <p:cNvSpPr>
            <a:spLocks noChangeShapeType="1"/>
          </p:cNvSpPr>
          <p:nvPr/>
        </p:nvSpPr>
        <p:spPr bwMode="auto">
          <a:xfrm>
            <a:off x="3594100" y="4594225"/>
            <a:ext cx="279400" cy="31750"/>
          </a:xfrm>
          <a:prstGeom prst="line">
            <a:avLst/>
          </a:prstGeom>
          <a:noFill/>
          <a:ln w="63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604" name="Line 572"/>
          <p:cNvSpPr>
            <a:spLocks noChangeShapeType="1"/>
          </p:cNvSpPr>
          <p:nvPr/>
        </p:nvSpPr>
        <p:spPr bwMode="auto">
          <a:xfrm flipH="1">
            <a:off x="3438526" y="4627564"/>
            <a:ext cx="436563" cy="263525"/>
          </a:xfrm>
          <a:prstGeom prst="line">
            <a:avLst/>
          </a:prstGeom>
          <a:noFill/>
          <a:ln w="63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605" name="Line 573"/>
          <p:cNvSpPr>
            <a:spLocks noChangeShapeType="1"/>
          </p:cNvSpPr>
          <p:nvPr/>
        </p:nvSpPr>
        <p:spPr bwMode="auto">
          <a:xfrm flipH="1">
            <a:off x="3663950" y="4627564"/>
            <a:ext cx="217488" cy="319087"/>
          </a:xfrm>
          <a:prstGeom prst="line">
            <a:avLst/>
          </a:prstGeom>
          <a:noFill/>
          <a:ln w="63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606" name="Line 574"/>
          <p:cNvSpPr>
            <a:spLocks noChangeShapeType="1"/>
          </p:cNvSpPr>
          <p:nvPr/>
        </p:nvSpPr>
        <p:spPr bwMode="auto">
          <a:xfrm>
            <a:off x="3871914" y="4624389"/>
            <a:ext cx="58737" cy="287337"/>
          </a:xfrm>
          <a:prstGeom prst="line">
            <a:avLst/>
          </a:prstGeom>
          <a:noFill/>
          <a:ln w="63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607" name="Line 575"/>
          <p:cNvSpPr>
            <a:spLocks noChangeShapeType="1"/>
          </p:cNvSpPr>
          <p:nvPr/>
        </p:nvSpPr>
        <p:spPr bwMode="auto">
          <a:xfrm flipH="1" flipV="1">
            <a:off x="3432176" y="4894263"/>
            <a:ext cx="498475" cy="17462"/>
          </a:xfrm>
          <a:prstGeom prst="line">
            <a:avLst/>
          </a:prstGeom>
          <a:noFill/>
          <a:ln w="63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608" name="Line 576"/>
          <p:cNvSpPr>
            <a:spLocks noChangeShapeType="1"/>
          </p:cNvSpPr>
          <p:nvPr/>
        </p:nvSpPr>
        <p:spPr bwMode="auto">
          <a:xfrm flipH="1">
            <a:off x="3654425" y="4913314"/>
            <a:ext cx="285750" cy="33337"/>
          </a:xfrm>
          <a:prstGeom prst="line">
            <a:avLst/>
          </a:prstGeom>
          <a:noFill/>
          <a:ln w="63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609" name="Line 577"/>
          <p:cNvSpPr>
            <a:spLocks noChangeShapeType="1"/>
          </p:cNvSpPr>
          <p:nvPr/>
        </p:nvSpPr>
        <p:spPr bwMode="auto">
          <a:xfrm>
            <a:off x="3440113" y="4899025"/>
            <a:ext cx="215900" cy="39688"/>
          </a:xfrm>
          <a:prstGeom prst="line">
            <a:avLst/>
          </a:prstGeom>
          <a:noFill/>
          <a:ln w="63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610" name="Line 578"/>
          <p:cNvSpPr>
            <a:spLocks noChangeShapeType="1"/>
          </p:cNvSpPr>
          <p:nvPr/>
        </p:nvSpPr>
        <p:spPr bwMode="auto">
          <a:xfrm flipV="1">
            <a:off x="3363913" y="4611689"/>
            <a:ext cx="0" cy="11588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611" name="Line 579"/>
          <p:cNvSpPr>
            <a:spLocks noChangeShapeType="1"/>
          </p:cNvSpPr>
          <p:nvPr/>
        </p:nvSpPr>
        <p:spPr bwMode="auto">
          <a:xfrm flipV="1">
            <a:off x="3587750" y="4606925"/>
            <a:ext cx="0" cy="11588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612" name="Line 580"/>
          <p:cNvSpPr>
            <a:spLocks noChangeShapeType="1"/>
          </p:cNvSpPr>
          <p:nvPr/>
        </p:nvSpPr>
        <p:spPr bwMode="auto">
          <a:xfrm flipV="1">
            <a:off x="3863975" y="4618039"/>
            <a:ext cx="0" cy="11588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613" name="Line 581"/>
          <p:cNvSpPr>
            <a:spLocks noChangeShapeType="1"/>
          </p:cNvSpPr>
          <p:nvPr/>
        </p:nvSpPr>
        <p:spPr bwMode="auto">
          <a:xfrm flipV="1">
            <a:off x="3440113" y="4727575"/>
            <a:ext cx="0" cy="11588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614" name="Line 582"/>
          <p:cNvSpPr>
            <a:spLocks noChangeShapeType="1"/>
          </p:cNvSpPr>
          <p:nvPr/>
        </p:nvSpPr>
        <p:spPr bwMode="auto">
          <a:xfrm flipV="1">
            <a:off x="3656013" y="4743450"/>
            <a:ext cx="0" cy="11588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615" name="Line 583"/>
          <p:cNvSpPr>
            <a:spLocks noChangeShapeType="1"/>
          </p:cNvSpPr>
          <p:nvPr/>
        </p:nvSpPr>
        <p:spPr bwMode="auto">
          <a:xfrm flipV="1">
            <a:off x="3921125" y="4733925"/>
            <a:ext cx="0" cy="11588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616" name="Line 584"/>
          <p:cNvSpPr>
            <a:spLocks noChangeShapeType="1"/>
          </p:cNvSpPr>
          <p:nvPr/>
        </p:nvSpPr>
        <p:spPr bwMode="auto">
          <a:xfrm>
            <a:off x="3316288" y="4732338"/>
            <a:ext cx="62865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44619" name="Group 587"/>
          <p:cNvGrpSpPr>
            <a:grpSpLocks/>
          </p:cNvGrpSpPr>
          <p:nvPr/>
        </p:nvGrpSpPr>
        <p:grpSpPr bwMode="auto">
          <a:xfrm>
            <a:off x="2657476" y="4392613"/>
            <a:ext cx="271463" cy="203200"/>
            <a:chOff x="3280" y="2330"/>
            <a:chExt cx="334" cy="218"/>
          </a:xfrm>
        </p:grpSpPr>
        <p:sp>
          <p:nvSpPr>
            <p:cNvPr id="44620" name="Line 588"/>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621" name="Line 589"/>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622" name="Oval 590"/>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44623" name="Rectangle 591"/>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624" name="Oval 592"/>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625" name="Freeform 593"/>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626" name="Freeform 594"/>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627" name="Freeform 595"/>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628" name="Freeform 596"/>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629" name="Freeform 597"/>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630" name="Freeform 598"/>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631" name="Freeform 599"/>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632" name="Freeform 600"/>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44633" name="Group 601"/>
          <p:cNvGrpSpPr>
            <a:grpSpLocks/>
          </p:cNvGrpSpPr>
          <p:nvPr/>
        </p:nvGrpSpPr>
        <p:grpSpPr bwMode="auto">
          <a:xfrm>
            <a:off x="4138613" y="4252913"/>
            <a:ext cx="271462" cy="203200"/>
            <a:chOff x="3280" y="2330"/>
            <a:chExt cx="334" cy="218"/>
          </a:xfrm>
        </p:grpSpPr>
        <p:sp>
          <p:nvSpPr>
            <p:cNvPr id="44634" name="Line 602"/>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635" name="Line 603"/>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636" name="Oval 604"/>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44637" name="Rectangle 605"/>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638" name="Oval 606"/>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639" name="Freeform 607"/>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640" name="Freeform 608"/>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641" name="Freeform 609"/>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642" name="Freeform 610"/>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643" name="Freeform 611"/>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644" name="Freeform 612"/>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645" name="Freeform 613"/>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646" name="Freeform 614"/>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44647" name="Group 615"/>
          <p:cNvGrpSpPr>
            <a:grpSpLocks/>
          </p:cNvGrpSpPr>
          <p:nvPr/>
        </p:nvGrpSpPr>
        <p:grpSpPr bwMode="auto">
          <a:xfrm>
            <a:off x="4583113" y="5057775"/>
            <a:ext cx="271462" cy="203200"/>
            <a:chOff x="3280" y="2330"/>
            <a:chExt cx="334" cy="218"/>
          </a:xfrm>
        </p:grpSpPr>
        <p:sp>
          <p:nvSpPr>
            <p:cNvPr id="44648" name="Line 616"/>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649" name="Line 617"/>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650" name="Oval 618"/>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44651" name="Rectangle 619"/>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652" name="Oval 620"/>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653" name="Freeform 621"/>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654" name="Freeform 622"/>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655" name="Freeform 623"/>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656" name="Freeform 624"/>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657" name="Freeform 625"/>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658" name="Freeform 626"/>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659" name="Freeform 627"/>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660" name="Freeform 628"/>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44661" name="Group 629"/>
          <p:cNvGrpSpPr>
            <a:grpSpLocks/>
          </p:cNvGrpSpPr>
          <p:nvPr/>
        </p:nvGrpSpPr>
        <p:grpSpPr bwMode="auto">
          <a:xfrm>
            <a:off x="3705226" y="5314950"/>
            <a:ext cx="271463" cy="204788"/>
            <a:chOff x="3280" y="2330"/>
            <a:chExt cx="334" cy="218"/>
          </a:xfrm>
        </p:grpSpPr>
        <p:sp>
          <p:nvSpPr>
            <p:cNvPr id="44662" name="Line 630"/>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663" name="Line 631"/>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664" name="Oval 632"/>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44665" name="Rectangle 633"/>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666" name="Oval 634"/>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667" name="Freeform 635"/>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668" name="Freeform 636"/>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669" name="Freeform 637"/>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670" name="Freeform 638"/>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671" name="Freeform 639"/>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672" name="Freeform 640"/>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673" name="Freeform 641"/>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674" name="Freeform 642"/>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44675" name="Group 643"/>
          <p:cNvGrpSpPr>
            <a:grpSpLocks/>
          </p:cNvGrpSpPr>
          <p:nvPr/>
        </p:nvGrpSpPr>
        <p:grpSpPr bwMode="auto">
          <a:xfrm>
            <a:off x="3827464" y="4824414"/>
            <a:ext cx="160337" cy="147637"/>
            <a:chOff x="3280" y="2330"/>
            <a:chExt cx="334" cy="218"/>
          </a:xfrm>
        </p:grpSpPr>
        <p:sp>
          <p:nvSpPr>
            <p:cNvPr id="44676" name="Line 644"/>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677" name="Line 645"/>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678" name="Oval 646"/>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44679" name="Rectangle 647"/>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680" name="Oval 648"/>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681" name="Freeform 649"/>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682" name="Freeform 650"/>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683" name="Freeform 651"/>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684" name="Freeform 652"/>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685" name="Freeform 653"/>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686" name="Freeform 654"/>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687" name="Freeform 655"/>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688" name="Freeform 656"/>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44689" name="Group 657"/>
          <p:cNvGrpSpPr>
            <a:grpSpLocks/>
          </p:cNvGrpSpPr>
          <p:nvPr/>
        </p:nvGrpSpPr>
        <p:grpSpPr bwMode="auto">
          <a:xfrm>
            <a:off x="3582989" y="4852989"/>
            <a:ext cx="160337" cy="147637"/>
            <a:chOff x="3280" y="2330"/>
            <a:chExt cx="334" cy="218"/>
          </a:xfrm>
        </p:grpSpPr>
        <p:sp>
          <p:nvSpPr>
            <p:cNvPr id="44690" name="Line 658"/>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691" name="Line 659"/>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692" name="Oval 660"/>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44693" name="Rectangle 661"/>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694" name="Oval 662"/>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695" name="Freeform 663"/>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696" name="Freeform 664"/>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697" name="Freeform 665"/>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698" name="Freeform 666"/>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699" name="Freeform 667"/>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00" name="Freeform 668"/>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01" name="Freeform 669"/>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02" name="Freeform 670"/>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44703" name="Group 671"/>
          <p:cNvGrpSpPr>
            <a:grpSpLocks/>
          </p:cNvGrpSpPr>
          <p:nvPr/>
        </p:nvGrpSpPr>
        <p:grpSpPr bwMode="auto">
          <a:xfrm>
            <a:off x="3362325" y="4813300"/>
            <a:ext cx="160338" cy="147638"/>
            <a:chOff x="3280" y="2330"/>
            <a:chExt cx="334" cy="218"/>
          </a:xfrm>
        </p:grpSpPr>
        <p:sp>
          <p:nvSpPr>
            <p:cNvPr id="44704" name="Line 672"/>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705" name="Line 673"/>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706" name="Oval 674"/>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44707" name="Rectangle 675"/>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708" name="Oval 676"/>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709" name="Freeform 677"/>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10" name="Freeform 678"/>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11" name="Freeform 679"/>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12" name="Freeform 680"/>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13" name="Freeform 681"/>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14" name="Freeform 682"/>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15" name="Freeform 683"/>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16" name="Freeform 684"/>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44717" name="Group 685"/>
          <p:cNvGrpSpPr>
            <a:grpSpLocks/>
          </p:cNvGrpSpPr>
          <p:nvPr/>
        </p:nvGrpSpPr>
        <p:grpSpPr bwMode="auto">
          <a:xfrm>
            <a:off x="3298826" y="4552950"/>
            <a:ext cx="161925" cy="147638"/>
            <a:chOff x="3280" y="2330"/>
            <a:chExt cx="334" cy="218"/>
          </a:xfrm>
        </p:grpSpPr>
        <p:sp>
          <p:nvSpPr>
            <p:cNvPr id="44718" name="Line 686"/>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719" name="Line 687"/>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720" name="Oval 688"/>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44721" name="Rectangle 689"/>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722" name="Oval 690"/>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723" name="Freeform 691"/>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24" name="Freeform 692"/>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25" name="Freeform 693"/>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26" name="Freeform 694"/>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27" name="Freeform 695"/>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28" name="Freeform 696"/>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29" name="Freeform 697"/>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30" name="Freeform 698"/>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44731" name="Group 699"/>
          <p:cNvGrpSpPr>
            <a:grpSpLocks/>
          </p:cNvGrpSpPr>
          <p:nvPr/>
        </p:nvGrpSpPr>
        <p:grpSpPr bwMode="auto">
          <a:xfrm>
            <a:off x="3533775" y="4524375"/>
            <a:ext cx="160338" cy="147638"/>
            <a:chOff x="3280" y="2330"/>
            <a:chExt cx="334" cy="218"/>
          </a:xfrm>
        </p:grpSpPr>
        <p:sp>
          <p:nvSpPr>
            <p:cNvPr id="44732" name="Line 700"/>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733" name="Line 701"/>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734" name="Oval 702"/>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44735" name="Rectangle 703"/>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736" name="Oval 704"/>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737" name="Freeform 705"/>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38" name="Freeform 706"/>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39" name="Freeform 707"/>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40" name="Freeform 708"/>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41" name="Freeform 709"/>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42" name="Freeform 710"/>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43" name="Freeform 711"/>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44" name="Freeform 712"/>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44745" name="Group 713"/>
          <p:cNvGrpSpPr>
            <a:grpSpLocks/>
          </p:cNvGrpSpPr>
          <p:nvPr/>
        </p:nvGrpSpPr>
        <p:grpSpPr bwMode="auto">
          <a:xfrm>
            <a:off x="3790950" y="4546600"/>
            <a:ext cx="160338" cy="147638"/>
            <a:chOff x="3280" y="2330"/>
            <a:chExt cx="334" cy="218"/>
          </a:xfrm>
        </p:grpSpPr>
        <p:sp>
          <p:nvSpPr>
            <p:cNvPr id="44746" name="Line 714"/>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747" name="Line 715"/>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748" name="Oval 716"/>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44749" name="Rectangle 717"/>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750" name="Oval 718"/>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751" name="Freeform 719"/>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52" name="Freeform 720"/>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53" name="Freeform 721"/>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54" name="Freeform 722"/>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55" name="Freeform 723"/>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56" name="Freeform 724"/>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57" name="Freeform 725"/>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58" name="Freeform 726"/>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44759" name="Group 727"/>
          <p:cNvGrpSpPr>
            <a:grpSpLocks/>
          </p:cNvGrpSpPr>
          <p:nvPr/>
        </p:nvGrpSpPr>
        <p:grpSpPr bwMode="auto">
          <a:xfrm>
            <a:off x="3246438" y="4079875"/>
            <a:ext cx="271462" cy="203200"/>
            <a:chOff x="3280" y="2330"/>
            <a:chExt cx="334" cy="218"/>
          </a:xfrm>
        </p:grpSpPr>
        <p:sp>
          <p:nvSpPr>
            <p:cNvPr id="44760" name="Line 728"/>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761" name="Line 729"/>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762" name="Oval 730"/>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44763" name="Rectangle 731"/>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764" name="Oval 732"/>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765" name="Freeform 733"/>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66" name="Freeform 734"/>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67" name="Freeform 735"/>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68" name="Freeform 736"/>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69" name="Freeform 737"/>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70" name="Freeform 738"/>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71" name="Freeform 739"/>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72" name="Freeform 740"/>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44773" name="Group 741"/>
          <p:cNvGrpSpPr>
            <a:grpSpLocks/>
          </p:cNvGrpSpPr>
          <p:nvPr/>
        </p:nvGrpSpPr>
        <p:grpSpPr bwMode="auto">
          <a:xfrm>
            <a:off x="2686050" y="5222875"/>
            <a:ext cx="273050" cy="204788"/>
            <a:chOff x="3280" y="2330"/>
            <a:chExt cx="334" cy="218"/>
          </a:xfrm>
        </p:grpSpPr>
        <p:sp>
          <p:nvSpPr>
            <p:cNvPr id="44774" name="Line 742"/>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775" name="Line 743"/>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776" name="Oval 744"/>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44777" name="Rectangle 745"/>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778" name="Oval 746"/>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779" name="Freeform 747"/>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80" name="Freeform 748"/>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81" name="Freeform 749"/>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82" name="Freeform 750"/>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83" name="Freeform 751"/>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84" name="Freeform 752"/>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85" name="Freeform 753"/>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86" name="Freeform 754"/>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44787" name="Group 755"/>
          <p:cNvGrpSpPr>
            <a:grpSpLocks/>
          </p:cNvGrpSpPr>
          <p:nvPr/>
        </p:nvGrpSpPr>
        <p:grpSpPr bwMode="auto">
          <a:xfrm>
            <a:off x="5730875" y="4191001"/>
            <a:ext cx="503238" cy="384175"/>
            <a:chOff x="3280" y="2330"/>
            <a:chExt cx="334" cy="218"/>
          </a:xfrm>
        </p:grpSpPr>
        <p:sp>
          <p:nvSpPr>
            <p:cNvPr id="44788" name="Line 756"/>
            <p:cNvSpPr>
              <a:spLocks noChangeShapeType="1"/>
            </p:cNvSpPr>
            <p:nvPr/>
          </p:nvSpPr>
          <p:spPr bwMode="auto">
            <a:xfrm>
              <a:off x="3280" y="2406"/>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789" name="Line 757"/>
            <p:cNvSpPr>
              <a:spLocks noChangeShapeType="1"/>
            </p:cNvSpPr>
            <p:nvPr/>
          </p:nvSpPr>
          <p:spPr bwMode="auto">
            <a:xfrm>
              <a:off x="3614" y="2408"/>
              <a:ext cx="0" cy="60"/>
            </a:xfrm>
            <a:prstGeom prst="line">
              <a:avLst/>
            </a:prstGeom>
            <a:noFill/>
            <a:ln w="9525">
              <a:solidFill>
                <a:srgbClr val="152BC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790" name="Oval 758"/>
            <p:cNvSpPr>
              <a:spLocks noChangeArrowheads="1"/>
            </p:cNvSpPr>
            <p:nvPr/>
          </p:nvSpPr>
          <p:spPr bwMode="auto">
            <a:xfrm>
              <a:off x="3280" y="2393"/>
              <a:ext cx="333" cy="155"/>
            </a:xfrm>
            <a:prstGeom prst="ellipse">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12700">
                  <a:solidFill>
                    <a:srgbClr val="6A7AF0"/>
                  </a:solidFill>
                  <a:round/>
                  <a:headEnd/>
                  <a:tailEnd/>
                </a14:hiddenLine>
              </a:ext>
              <a:ext uri="{AF507438-7753-43E0-B8FC-AC1667EBCBE1}">
                <a14:hiddenEffects xmlns:a14="http://schemas.microsoft.com/office/drawing/2010/main">
                  <a:effectLst>
                    <a:outerShdw blurRad="63500" dist="68978" dir="4020649" algn="ctr" rotWithShape="0">
                      <a:srgbClr val="6A7AF0">
                        <a:alpha val="50000"/>
                      </a:srgbClr>
                    </a:outerShdw>
                  </a:effectLst>
                </a14:hiddenEffects>
              </a:ext>
            </a:extLst>
          </p:spPr>
          <p:txBody>
            <a:bodyPr wrap="none" anchor="ctr"/>
            <a:lstStyle/>
            <a:p>
              <a:endParaRPr lang="en-US"/>
            </a:p>
          </p:txBody>
        </p:sp>
        <p:sp>
          <p:nvSpPr>
            <p:cNvPr id="44791" name="Rectangle 759"/>
            <p:cNvSpPr>
              <a:spLocks noChangeArrowheads="1"/>
            </p:cNvSpPr>
            <p:nvPr/>
          </p:nvSpPr>
          <p:spPr bwMode="auto">
            <a:xfrm>
              <a:off x="3281" y="2412"/>
              <a:ext cx="333" cy="60"/>
            </a:xfrm>
            <a:prstGeom prst="rect">
              <a:avLst/>
            </a:prstGeom>
            <a:gradFill rotWithShape="0">
              <a:gsLst>
                <a:gs pos="0">
                  <a:srgbClr val="6A7AF0">
                    <a:gamma/>
                    <a:shade val="26275"/>
                    <a:invGamma/>
                  </a:srgbClr>
                </a:gs>
                <a:gs pos="50000">
                  <a:srgbClr val="6A7AF0"/>
                </a:gs>
                <a:gs pos="100000">
                  <a:srgbClr val="6A7AF0">
                    <a:gamma/>
                    <a:shade val="2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792" name="Oval 760"/>
            <p:cNvSpPr>
              <a:spLocks noChangeArrowheads="1"/>
            </p:cNvSpPr>
            <p:nvPr/>
          </p:nvSpPr>
          <p:spPr bwMode="auto">
            <a:xfrm>
              <a:off x="3280" y="2330"/>
              <a:ext cx="333" cy="155"/>
            </a:xfrm>
            <a:prstGeom prst="ellipse">
              <a:avLst/>
            </a:prstGeom>
            <a:solidFill>
              <a:srgbClr val="6A7AF0"/>
            </a:solidFill>
            <a:ln w="12700">
              <a:solidFill>
                <a:srgbClr val="6A7AF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793" name="Freeform 761"/>
            <p:cNvSpPr>
              <a:spLocks/>
            </p:cNvSpPr>
            <p:nvPr/>
          </p:nvSpPr>
          <p:spPr bwMode="auto">
            <a:xfrm>
              <a:off x="3296" y="2377"/>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94" name="Freeform 762"/>
            <p:cNvSpPr>
              <a:spLocks/>
            </p:cNvSpPr>
            <p:nvPr/>
          </p:nvSpPr>
          <p:spPr bwMode="auto">
            <a:xfrm>
              <a:off x="3468" y="2379"/>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152BC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95" name="Freeform 763"/>
            <p:cNvSpPr>
              <a:spLocks/>
            </p:cNvSpPr>
            <p:nvPr/>
          </p:nvSpPr>
          <p:spPr bwMode="auto">
            <a:xfrm>
              <a:off x="3402" y="2429"/>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96" name="Freeform 764"/>
            <p:cNvSpPr>
              <a:spLocks/>
            </p:cNvSpPr>
            <p:nvPr/>
          </p:nvSpPr>
          <p:spPr bwMode="auto">
            <a:xfrm>
              <a:off x="3402" y="2344"/>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152BCF"/>
            </a:solidFill>
            <a:ln>
              <a:noFill/>
            </a:ln>
            <a:effectLst/>
            <a:extLst>
              <a:ext uri="{91240B29-F687-4F45-9708-019B960494DF}">
                <a14:hiddenLine xmlns:a14="http://schemas.microsoft.com/office/drawing/2010/main" w="12700" cap="rnd" cmpd="sng">
                  <a:solidFill>
                    <a:srgbClr val="FFFFFF"/>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97" name="Freeform 765"/>
            <p:cNvSpPr>
              <a:spLocks/>
            </p:cNvSpPr>
            <p:nvPr/>
          </p:nvSpPr>
          <p:spPr bwMode="auto">
            <a:xfrm>
              <a:off x="3292" y="2365"/>
              <a:ext cx="133" cy="76"/>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98" name="Freeform 766"/>
            <p:cNvSpPr>
              <a:spLocks/>
            </p:cNvSpPr>
            <p:nvPr/>
          </p:nvSpPr>
          <p:spPr bwMode="auto">
            <a:xfrm>
              <a:off x="3464" y="2367"/>
              <a:ext cx="142" cy="76"/>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799" name="Freeform 767"/>
            <p:cNvSpPr>
              <a:spLocks/>
            </p:cNvSpPr>
            <p:nvPr/>
          </p:nvSpPr>
          <p:spPr bwMode="auto">
            <a:xfrm>
              <a:off x="3398" y="2417"/>
              <a:ext cx="101" cy="62"/>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800" name="Freeform 768"/>
            <p:cNvSpPr>
              <a:spLocks/>
            </p:cNvSpPr>
            <p:nvPr/>
          </p:nvSpPr>
          <p:spPr bwMode="auto">
            <a:xfrm>
              <a:off x="3398" y="2332"/>
              <a:ext cx="101" cy="66"/>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Tree>
    <p:extLst>
      <p:ext uri="{BB962C8B-B14F-4D97-AF65-F5344CB8AC3E}">
        <p14:creationId xmlns:p14="http://schemas.microsoft.com/office/powerpoint/2010/main" val="45449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861489" y="5504"/>
            <a:ext cx="13043665" cy="6869430"/>
            <a:chOff x="-810687" y="5504"/>
            <a:chExt cx="13043665" cy="6869430"/>
          </a:xfrm>
        </p:grpSpPr>
        <p:sp>
          <p:nvSpPr>
            <p:cNvPr id="22" name="Rectangle 21"/>
            <p:cNvSpPr/>
            <p:nvPr/>
          </p:nvSpPr>
          <p:spPr>
            <a:xfrm>
              <a:off x="40978" y="5504"/>
              <a:ext cx="12192000" cy="6869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l="-11771" t="26046" r="9440" b="-653"/>
            <a:stretch/>
          </p:blipFill>
          <p:spPr>
            <a:xfrm>
              <a:off x="-810687" y="87633"/>
              <a:ext cx="12638619" cy="6770367"/>
            </a:xfrm>
            <a:prstGeom prst="rect">
              <a:avLst/>
            </a:prstGeom>
          </p:spPr>
        </p:pic>
        <p:sp>
          <p:nvSpPr>
            <p:cNvPr id="24" name="Frame 23"/>
            <p:cNvSpPr/>
            <p:nvPr/>
          </p:nvSpPr>
          <p:spPr>
            <a:xfrm>
              <a:off x="579882" y="16934"/>
              <a:ext cx="11327130" cy="6858000"/>
            </a:xfrm>
            <a:prstGeom prst="frame">
              <a:avLst>
                <a:gd name="adj1" fmla="val 10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3906" name="Rectangle 2"/>
          <p:cNvSpPr>
            <a:spLocks noGrp="1" noChangeArrowheads="1"/>
          </p:cNvSpPr>
          <p:nvPr>
            <p:ph type="title" idx="4294967295"/>
          </p:nvPr>
        </p:nvSpPr>
        <p:spPr>
          <a:xfrm>
            <a:off x="1447800" y="365125"/>
            <a:ext cx="9906000" cy="1325563"/>
          </a:xfrm>
        </p:spPr>
        <p:txBody>
          <a:bodyPr/>
          <a:lstStyle/>
          <a:p>
            <a:r>
              <a:rPr lang="en-US" altLang="x-none"/>
              <a:t>Today’s Environment</a:t>
            </a:r>
          </a:p>
        </p:txBody>
      </p:sp>
      <p:sp>
        <p:nvSpPr>
          <p:cNvPr id="123907" name="Rectangle 3"/>
          <p:cNvSpPr>
            <a:spLocks noGrp="1" noChangeArrowheads="1"/>
          </p:cNvSpPr>
          <p:nvPr>
            <p:ph type="body" idx="4294967295"/>
          </p:nvPr>
        </p:nvSpPr>
        <p:spPr>
          <a:xfrm>
            <a:off x="1371600" y="1825625"/>
            <a:ext cx="9982200" cy="4351338"/>
          </a:xfrm>
        </p:spPr>
        <p:txBody>
          <a:bodyPr/>
          <a:lstStyle/>
          <a:p>
            <a:r>
              <a:rPr lang="en-US" altLang="x-none" dirty="0"/>
              <a:t>Natural tendency to aggregate within the ISP industry</a:t>
            </a:r>
          </a:p>
          <a:p>
            <a:pPr lvl="1"/>
            <a:r>
              <a:rPr lang="en-US" altLang="x-none" dirty="0"/>
              <a:t>Economies of scale of operation</a:t>
            </a:r>
          </a:p>
          <a:p>
            <a:pPr lvl="1"/>
            <a:r>
              <a:rPr lang="en-US" altLang="x-none" dirty="0"/>
              <a:t>Access to more advantageous SKA peering  agreements</a:t>
            </a:r>
          </a:p>
          <a:p>
            <a:pPr lvl="1"/>
            <a:endParaRPr lang="en-US" altLang="x-none" dirty="0"/>
          </a:p>
          <a:p>
            <a:r>
              <a:rPr lang="en-US" altLang="x-none" dirty="0"/>
              <a:t>Risk factors</a:t>
            </a:r>
          </a:p>
          <a:p>
            <a:pPr lvl="1"/>
            <a:r>
              <a:rPr lang="en-US" altLang="x-none" dirty="0"/>
              <a:t>reduction of competitive pressure</a:t>
            </a:r>
          </a:p>
          <a:p>
            <a:pPr lvl="1"/>
            <a:r>
              <a:rPr lang="en-US" altLang="x-none" dirty="0"/>
              <a:t>collective action on industry peering arrangements</a:t>
            </a:r>
          </a:p>
          <a:p>
            <a:pPr lvl="1"/>
            <a:r>
              <a:rPr lang="en-US" altLang="x-none" dirty="0"/>
              <a:t>collective action on retail pricing</a:t>
            </a:r>
          </a:p>
        </p:txBody>
      </p:sp>
      <p:sp>
        <p:nvSpPr>
          <p:cNvPr id="4" name="Rectangle 2"/>
          <p:cNvSpPr>
            <a:spLocks noChangeArrowheads="1"/>
          </p:cNvSpPr>
          <p:nvPr/>
        </p:nvSpPr>
        <p:spPr bwMode="auto">
          <a:xfrm>
            <a:off x="695227" y="6470731"/>
            <a:ext cx="3505200" cy="227012"/>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5" name="Group 11"/>
          <p:cNvGrpSpPr>
            <a:grpSpLocks/>
          </p:cNvGrpSpPr>
          <p:nvPr/>
        </p:nvGrpSpPr>
        <p:grpSpPr bwMode="auto">
          <a:xfrm>
            <a:off x="4548090" y="6588206"/>
            <a:ext cx="4332287" cy="65087"/>
            <a:chOff x="2859" y="4251"/>
            <a:chExt cx="2729" cy="41"/>
          </a:xfrm>
        </p:grpSpPr>
        <p:sp>
          <p:nvSpPr>
            <p:cNvPr id="6" name="Oval 5"/>
            <p:cNvSpPr>
              <a:spLocks noChangeArrowheads="1"/>
            </p:cNvSpPr>
            <p:nvPr/>
          </p:nvSpPr>
          <p:spPr bwMode="auto">
            <a:xfrm>
              <a:off x="285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Oval 6"/>
            <p:cNvSpPr>
              <a:spLocks noChangeArrowheads="1"/>
            </p:cNvSpPr>
            <p:nvPr/>
          </p:nvSpPr>
          <p:spPr bwMode="auto">
            <a:xfrm>
              <a:off x="324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 name="Oval 7"/>
            <p:cNvSpPr>
              <a:spLocks noChangeArrowheads="1"/>
            </p:cNvSpPr>
            <p:nvPr/>
          </p:nvSpPr>
          <p:spPr bwMode="auto">
            <a:xfrm>
              <a:off x="362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 name="Oval 8"/>
            <p:cNvSpPr>
              <a:spLocks noChangeArrowheads="1"/>
            </p:cNvSpPr>
            <p:nvPr/>
          </p:nvSpPr>
          <p:spPr bwMode="auto">
            <a:xfrm>
              <a:off x="4011"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Oval 9"/>
            <p:cNvSpPr>
              <a:spLocks noChangeArrowheads="1"/>
            </p:cNvSpPr>
            <p:nvPr/>
          </p:nvSpPr>
          <p:spPr bwMode="auto">
            <a:xfrm>
              <a:off x="4395"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Oval 10"/>
            <p:cNvSpPr>
              <a:spLocks noChangeArrowheads="1"/>
            </p:cNvSpPr>
            <p:nvPr/>
          </p:nvSpPr>
          <p:spPr bwMode="auto">
            <a:xfrm>
              <a:off x="477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Oval 11"/>
            <p:cNvSpPr>
              <a:spLocks noChangeArrowheads="1"/>
            </p:cNvSpPr>
            <p:nvPr/>
          </p:nvSpPr>
          <p:spPr bwMode="auto">
            <a:xfrm>
              <a:off x="516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Oval 12"/>
            <p:cNvSpPr>
              <a:spLocks noChangeArrowheads="1"/>
            </p:cNvSpPr>
            <p:nvPr/>
          </p:nvSpPr>
          <p:spPr bwMode="auto">
            <a:xfrm>
              <a:off x="554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4" name="Rectangle 12"/>
          <p:cNvSpPr>
            <a:spLocks noChangeArrowheads="1"/>
          </p:cNvSpPr>
          <p:nvPr/>
        </p:nvSpPr>
        <p:spPr bwMode="auto">
          <a:xfrm>
            <a:off x="762000" y="820150"/>
            <a:ext cx="457200" cy="7620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Oval 13"/>
          <p:cNvSpPr>
            <a:spLocks noChangeArrowheads="1"/>
          </p:cNvSpPr>
          <p:nvPr/>
        </p:nvSpPr>
        <p:spPr bwMode="auto">
          <a:xfrm>
            <a:off x="804863" y="175625"/>
            <a:ext cx="66675" cy="66675"/>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Oval 14"/>
          <p:cNvSpPr>
            <a:spLocks noChangeArrowheads="1"/>
          </p:cNvSpPr>
          <p:nvPr/>
        </p:nvSpPr>
        <p:spPr bwMode="auto">
          <a:xfrm>
            <a:off x="804863" y="405812"/>
            <a:ext cx="66675" cy="65088"/>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Oval 15"/>
          <p:cNvSpPr>
            <a:spLocks noChangeArrowheads="1"/>
          </p:cNvSpPr>
          <p:nvPr/>
        </p:nvSpPr>
        <p:spPr bwMode="auto">
          <a:xfrm>
            <a:off x="804863" y="632825"/>
            <a:ext cx="66675" cy="65087"/>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 name="Oval 18"/>
          <p:cNvSpPr>
            <a:spLocks noChangeArrowheads="1"/>
          </p:cNvSpPr>
          <p:nvPr/>
        </p:nvSpPr>
        <p:spPr bwMode="auto">
          <a:xfrm>
            <a:off x="13716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 name="Oval 19"/>
          <p:cNvSpPr>
            <a:spLocks noChangeArrowheads="1"/>
          </p:cNvSpPr>
          <p:nvPr/>
        </p:nvSpPr>
        <p:spPr bwMode="auto">
          <a:xfrm>
            <a:off x="16002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 name="Oval 20"/>
          <p:cNvSpPr>
            <a:spLocks noChangeArrowheads="1"/>
          </p:cNvSpPr>
          <p:nvPr/>
        </p:nvSpPr>
        <p:spPr bwMode="auto">
          <a:xfrm>
            <a:off x="18288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894663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861489" y="5504"/>
            <a:ext cx="13043665" cy="6869430"/>
            <a:chOff x="-810687" y="5504"/>
            <a:chExt cx="13043665" cy="6869430"/>
          </a:xfrm>
        </p:grpSpPr>
        <p:sp>
          <p:nvSpPr>
            <p:cNvPr id="8" name="Rectangle 7"/>
            <p:cNvSpPr/>
            <p:nvPr/>
          </p:nvSpPr>
          <p:spPr>
            <a:xfrm>
              <a:off x="40978" y="5504"/>
              <a:ext cx="12192000" cy="6869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1771" t="26046" r="9440" b="-653"/>
            <a:stretch/>
          </p:blipFill>
          <p:spPr>
            <a:xfrm>
              <a:off x="-810687" y="87633"/>
              <a:ext cx="12638619" cy="6770367"/>
            </a:xfrm>
            <a:prstGeom prst="rect">
              <a:avLst/>
            </a:prstGeom>
          </p:spPr>
        </p:pic>
        <p:sp>
          <p:nvSpPr>
            <p:cNvPr id="10" name="Frame 9"/>
            <p:cNvSpPr/>
            <p:nvPr/>
          </p:nvSpPr>
          <p:spPr>
            <a:xfrm>
              <a:off x="579882" y="16934"/>
              <a:ext cx="11327130" cy="6858000"/>
            </a:xfrm>
            <a:prstGeom prst="frame">
              <a:avLst>
                <a:gd name="adj1" fmla="val 10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6866" name="Rectangle 2"/>
          <p:cNvSpPr>
            <a:spLocks noGrp="1" noChangeArrowheads="1"/>
          </p:cNvSpPr>
          <p:nvPr>
            <p:ph type="title"/>
          </p:nvPr>
        </p:nvSpPr>
        <p:spPr>
          <a:xfrm>
            <a:off x="1600200" y="365125"/>
            <a:ext cx="9753600" cy="1325563"/>
          </a:xfrm>
          <a:noFill/>
          <a:ln/>
        </p:spPr>
        <p:txBody>
          <a:bodyPr/>
          <a:lstStyle/>
          <a:p>
            <a:r>
              <a:rPr lang="en-US" altLang="x-none" dirty="0" smtClean="0"/>
              <a:t>Futures</a:t>
            </a:r>
            <a:endParaRPr lang="en-US" altLang="x-none" dirty="0"/>
          </a:p>
        </p:txBody>
      </p:sp>
      <p:sp>
        <p:nvSpPr>
          <p:cNvPr id="36867" name="Rectangle 3"/>
          <p:cNvSpPr>
            <a:spLocks noGrp="1" noChangeArrowheads="1"/>
          </p:cNvSpPr>
          <p:nvPr>
            <p:ph type="body" idx="1"/>
          </p:nvPr>
        </p:nvSpPr>
        <p:spPr>
          <a:xfrm>
            <a:off x="1371600" y="1825625"/>
            <a:ext cx="9982200" cy="4351338"/>
          </a:xfrm>
          <a:noFill/>
          <a:ln/>
        </p:spPr>
        <p:txBody>
          <a:bodyPr/>
          <a:lstStyle/>
          <a:p>
            <a:r>
              <a:rPr lang="en-US" altLang="x-none"/>
              <a:t>Aggregation will continue and the market will coalesce into a small number of very large provider cartels</a:t>
            </a:r>
          </a:p>
          <a:p>
            <a:endParaRPr lang="en-US" altLang="x-none" dirty="0"/>
          </a:p>
          <a:p>
            <a:r>
              <a:rPr lang="en-US" altLang="x-none" dirty="0"/>
              <a:t>The regulator has a huge problem in attempting to hold back the inevitable!</a:t>
            </a:r>
          </a:p>
        </p:txBody>
      </p:sp>
      <p:sp>
        <p:nvSpPr>
          <p:cNvPr id="11" name="Rectangle 2"/>
          <p:cNvSpPr>
            <a:spLocks noChangeArrowheads="1"/>
          </p:cNvSpPr>
          <p:nvPr/>
        </p:nvSpPr>
        <p:spPr bwMode="auto">
          <a:xfrm>
            <a:off x="695227" y="6470731"/>
            <a:ext cx="3505200" cy="227012"/>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 name="Group 11"/>
          <p:cNvGrpSpPr>
            <a:grpSpLocks/>
          </p:cNvGrpSpPr>
          <p:nvPr/>
        </p:nvGrpSpPr>
        <p:grpSpPr bwMode="auto">
          <a:xfrm>
            <a:off x="4548090" y="6588206"/>
            <a:ext cx="4332287" cy="65087"/>
            <a:chOff x="2859" y="4251"/>
            <a:chExt cx="2729" cy="41"/>
          </a:xfrm>
        </p:grpSpPr>
        <p:sp>
          <p:nvSpPr>
            <p:cNvPr id="13" name="Oval 12"/>
            <p:cNvSpPr>
              <a:spLocks noChangeArrowheads="1"/>
            </p:cNvSpPr>
            <p:nvPr/>
          </p:nvSpPr>
          <p:spPr bwMode="auto">
            <a:xfrm>
              <a:off x="285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Oval 13"/>
            <p:cNvSpPr>
              <a:spLocks noChangeArrowheads="1"/>
            </p:cNvSpPr>
            <p:nvPr/>
          </p:nvSpPr>
          <p:spPr bwMode="auto">
            <a:xfrm>
              <a:off x="324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Oval 14"/>
            <p:cNvSpPr>
              <a:spLocks noChangeArrowheads="1"/>
            </p:cNvSpPr>
            <p:nvPr/>
          </p:nvSpPr>
          <p:spPr bwMode="auto">
            <a:xfrm>
              <a:off x="362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Oval 15"/>
            <p:cNvSpPr>
              <a:spLocks noChangeArrowheads="1"/>
            </p:cNvSpPr>
            <p:nvPr/>
          </p:nvSpPr>
          <p:spPr bwMode="auto">
            <a:xfrm>
              <a:off x="4011"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Oval 16"/>
            <p:cNvSpPr>
              <a:spLocks noChangeArrowheads="1"/>
            </p:cNvSpPr>
            <p:nvPr/>
          </p:nvSpPr>
          <p:spPr bwMode="auto">
            <a:xfrm>
              <a:off x="4395"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 name="Oval 17"/>
            <p:cNvSpPr>
              <a:spLocks noChangeArrowheads="1"/>
            </p:cNvSpPr>
            <p:nvPr/>
          </p:nvSpPr>
          <p:spPr bwMode="auto">
            <a:xfrm>
              <a:off x="477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 name="Oval 18"/>
            <p:cNvSpPr>
              <a:spLocks noChangeArrowheads="1"/>
            </p:cNvSpPr>
            <p:nvPr/>
          </p:nvSpPr>
          <p:spPr bwMode="auto">
            <a:xfrm>
              <a:off x="516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 name="Oval 19"/>
            <p:cNvSpPr>
              <a:spLocks noChangeArrowheads="1"/>
            </p:cNvSpPr>
            <p:nvPr/>
          </p:nvSpPr>
          <p:spPr bwMode="auto">
            <a:xfrm>
              <a:off x="554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1" name="Rectangle 12"/>
          <p:cNvSpPr>
            <a:spLocks noChangeArrowheads="1"/>
          </p:cNvSpPr>
          <p:nvPr/>
        </p:nvSpPr>
        <p:spPr bwMode="auto">
          <a:xfrm>
            <a:off x="762000" y="820150"/>
            <a:ext cx="457200" cy="7620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Oval 13"/>
          <p:cNvSpPr>
            <a:spLocks noChangeArrowheads="1"/>
          </p:cNvSpPr>
          <p:nvPr/>
        </p:nvSpPr>
        <p:spPr bwMode="auto">
          <a:xfrm>
            <a:off x="804863" y="175625"/>
            <a:ext cx="66675" cy="66675"/>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 name="Oval 14"/>
          <p:cNvSpPr>
            <a:spLocks noChangeArrowheads="1"/>
          </p:cNvSpPr>
          <p:nvPr/>
        </p:nvSpPr>
        <p:spPr bwMode="auto">
          <a:xfrm>
            <a:off x="804863" y="405812"/>
            <a:ext cx="66675" cy="65088"/>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 name="Oval 15"/>
          <p:cNvSpPr>
            <a:spLocks noChangeArrowheads="1"/>
          </p:cNvSpPr>
          <p:nvPr/>
        </p:nvSpPr>
        <p:spPr bwMode="auto">
          <a:xfrm>
            <a:off x="804863" y="632825"/>
            <a:ext cx="66675" cy="65087"/>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 name="Oval 18"/>
          <p:cNvSpPr>
            <a:spLocks noChangeArrowheads="1"/>
          </p:cNvSpPr>
          <p:nvPr/>
        </p:nvSpPr>
        <p:spPr bwMode="auto">
          <a:xfrm>
            <a:off x="13716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 name="Oval 19"/>
          <p:cNvSpPr>
            <a:spLocks noChangeArrowheads="1"/>
          </p:cNvSpPr>
          <p:nvPr/>
        </p:nvSpPr>
        <p:spPr bwMode="auto">
          <a:xfrm>
            <a:off x="16002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 name="Oval 20"/>
          <p:cNvSpPr>
            <a:spLocks noChangeArrowheads="1"/>
          </p:cNvSpPr>
          <p:nvPr/>
        </p:nvSpPr>
        <p:spPr bwMode="auto">
          <a:xfrm>
            <a:off x="18288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322059408"/>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5310"/>
            <a:ext cx="12298680" cy="826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618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
            </a:r>
            <a:r>
              <a:rPr lang="en-US" dirty="0" smtClean="0"/>
              <a:t>et’s shift </a:t>
            </a:r>
            <a:r>
              <a:rPr lang="en-US" dirty="0" smtClean="0"/>
              <a:t>forward from </a:t>
            </a:r>
            <a:r>
              <a:rPr lang="en-US" dirty="0" smtClean="0"/>
              <a:t>1998 to 2017</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last mile has changed:</a:t>
            </a:r>
          </a:p>
          <a:p>
            <a:pPr lvl="1"/>
            <a:r>
              <a:rPr lang="en-US" dirty="0" smtClean="0"/>
              <a:t>It’s no longer dial-up and DSL and cable</a:t>
            </a:r>
          </a:p>
          <a:p>
            <a:pPr lvl="1"/>
            <a:r>
              <a:rPr lang="en-US" dirty="0" smtClean="0"/>
              <a:t>It’s DSL, cable and </a:t>
            </a:r>
            <a:r>
              <a:rPr lang="en-US" dirty="0" err="1" smtClean="0"/>
              <a:t>fibre</a:t>
            </a:r>
            <a:r>
              <a:rPr lang="en-US" dirty="0" smtClean="0"/>
              <a:t> in the fixed line access</a:t>
            </a:r>
          </a:p>
          <a:p>
            <a:pPr lvl="1"/>
            <a:r>
              <a:rPr lang="en-US" dirty="0" smtClean="0"/>
              <a:t>But its mobile last mile systems that totally dominate the access landscape today</a:t>
            </a:r>
          </a:p>
          <a:p>
            <a:pPr lvl="2"/>
            <a:r>
              <a:rPr lang="en-US" dirty="0" smtClean="0"/>
              <a:t>So much so that, economically speaking, fixed line access systems represent the digital slums of the Internet, with all the associated issues faced when allowing common access infrastructure to run down</a:t>
            </a:r>
          </a:p>
        </p:txBody>
      </p:sp>
    </p:spTree>
    <p:extLst>
      <p:ext uri="{BB962C8B-B14F-4D97-AF65-F5344CB8AC3E}">
        <p14:creationId xmlns:p14="http://schemas.microsoft.com/office/powerpoint/2010/main" val="19789940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
            </a:r>
            <a:r>
              <a:rPr lang="en-US" dirty="0" smtClean="0"/>
              <a:t>et’s shift </a:t>
            </a:r>
            <a:r>
              <a:rPr lang="en-US" dirty="0" smtClean="0"/>
              <a:t>forward from </a:t>
            </a:r>
            <a:r>
              <a:rPr lang="en-US" dirty="0" smtClean="0"/>
              <a:t>1998 to 2017</a:t>
            </a:r>
            <a:endParaRPr lang="en-US" dirty="0"/>
          </a:p>
        </p:txBody>
      </p:sp>
      <p:sp>
        <p:nvSpPr>
          <p:cNvPr id="3" name="Content Placeholder 2"/>
          <p:cNvSpPr>
            <a:spLocks noGrp="1"/>
          </p:cNvSpPr>
          <p:nvPr>
            <p:ph idx="1"/>
          </p:nvPr>
        </p:nvSpPr>
        <p:spPr/>
        <p:txBody>
          <a:bodyPr>
            <a:normAutofit/>
          </a:bodyPr>
          <a:lstStyle/>
          <a:p>
            <a:r>
              <a:rPr lang="en-US" dirty="0" smtClean="0"/>
              <a:t>Competitive ISPs still exist</a:t>
            </a:r>
          </a:p>
          <a:p>
            <a:pPr lvl="1"/>
            <a:r>
              <a:rPr lang="en-US" dirty="0" smtClean="0"/>
              <a:t>but there is been a very large culling of the small to medium ISP sector, so the competitive pressure between ISPs is expressed in different ways</a:t>
            </a:r>
          </a:p>
          <a:p>
            <a:pPr lvl="1"/>
            <a:endParaRPr lang="en-US" dirty="0"/>
          </a:p>
        </p:txBody>
      </p:sp>
    </p:spTree>
    <p:extLst>
      <p:ext uri="{BB962C8B-B14F-4D97-AF65-F5344CB8AC3E}">
        <p14:creationId xmlns:p14="http://schemas.microsoft.com/office/powerpoint/2010/main" val="15924504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
            </a:r>
            <a:r>
              <a:rPr lang="en-US" dirty="0" smtClean="0"/>
              <a:t>et’s shift from 1998 to 2017</a:t>
            </a:r>
            <a:endParaRPr lang="en-US" dirty="0"/>
          </a:p>
        </p:txBody>
      </p:sp>
      <p:sp>
        <p:nvSpPr>
          <p:cNvPr id="3" name="Content Placeholder 2"/>
          <p:cNvSpPr>
            <a:spLocks noGrp="1"/>
          </p:cNvSpPr>
          <p:nvPr>
            <p:ph idx="1"/>
          </p:nvPr>
        </p:nvSpPr>
        <p:spPr/>
        <p:txBody>
          <a:bodyPr>
            <a:normAutofit/>
          </a:bodyPr>
          <a:lstStyle/>
          <a:p>
            <a:r>
              <a:rPr lang="en-US" dirty="0" smtClean="0"/>
              <a:t>Competitive ISPs still exist</a:t>
            </a:r>
          </a:p>
          <a:p>
            <a:pPr lvl="1"/>
            <a:r>
              <a:rPr lang="en-US" dirty="0" smtClean="0"/>
              <a:t>but there is been a very large culling of the small to medium ISP sector, so the competitive pressure between ISPs is expressed in different ways</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900"/>
            <a:ext cx="12192000" cy="6164290"/>
          </a:xfrm>
          <a:prstGeom prst="rect">
            <a:avLst/>
          </a:prstGeom>
        </p:spPr>
      </p:pic>
      <p:sp>
        <p:nvSpPr>
          <p:cNvPr id="5" name="TextBox 4"/>
          <p:cNvSpPr txBox="1"/>
          <p:nvPr/>
        </p:nvSpPr>
        <p:spPr>
          <a:xfrm>
            <a:off x="9477346" y="6529415"/>
            <a:ext cx="2714654" cy="276999"/>
          </a:xfrm>
          <a:prstGeom prst="rect">
            <a:avLst/>
          </a:prstGeom>
          <a:noFill/>
        </p:spPr>
        <p:txBody>
          <a:bodyPr wrap="none" rtlCol="0">
            <a:spAutoFit/>
          </a:bodyPr>
          <a:lstStyle/>
          <a:p>
            <a:r>
              <a:rPr lang="en-AU" sz="1200" dirty="0" smtClean="0"/>
              <a:t>Henning </a:t>
            </a:r>
            <a:r>
              <a:rPr lang="en-AU" sz="1200" dirty="0" err="1" smtClean="0"/>
              <a:t>Schulzerinne</a:t>
            </a:r>
            <a:r>
              <a:rPr lang="en-AU" sz="1200" dirty="0" smtClean="0"/>
              <a:t> </a:t>
            </a:r>
            <a:r>
              <a:rPr lang="mr-IN" sz="1200" dirty="0" smtClean="0"/>
              <a:t>–</a:t>
            </a:r>
            <a:r>
              <a:rPr lang="en-AU" sz="1200" dirty="0" smtClean="0"/>
              <a:t> IETF 100 Plenary</a:t>
            </a:r>
            <a:endParaRPr lang="en-AU" sz="1200" dirty="0"/>
          </a:p>
        </p:txBody>
      </p:sp>
    </p:spTree>
    <p:extLst>
      <p:ext uri="{BB962C8B-B14F-4D97-AF65-F5344CB8AC3E}">
        <p14:creationId xmlns:p14="http://schemas.microsoft.com/office/powerpoint/2010/main" val="9783253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
            </a:r>
            <a:r>
              <a:rPr lang="en-US" dirty="0" smtClean="0"/>
              <a:t>et’s shift </a:t>
            </a:r>
            <a:r>
              <a:rPr lang="en-US" dirty="0" smtClean="0"/>
              <a:t>forward from </a:t>
            </a:r>
            <a:r>
              <a:rPr lang="en-US" dirty="0" smtClean="0"/>
              <a:t>1998 to 2017</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Carriage Prices have plunged</a:t>
            </a:r>
          </a:p>
          <a:p>
            <a:pPr lvl="1"/>
            <a:r>
              <a:rPr lang="en-US" dirty="0" smtClean="0"/>
              <a:t>Partly due to </a:t>
            </a:r>
            <a:r>
              <a:rPr lang="en-US" dirty="0" err="1" smtClean="0"/>
              <a:t>fibre</a:t>
            </a:r>
            <a:r>
              <a:rPr lang="en-US" dirty="0" smtClean="0"/>
              <a:t> optic evolution, partly due to market consolidation and economies of scale</a:t>
            </a:r>
          </a:p>
          <a:p>
            <a:pPr lvl="1"/>
            <a:r>
              <a:rPr lang="en-US" dirty="0" smtClean="0"/>
              <a:t>Unit prices for Internet access have fallen on a per Mbps scale</a:t>
            </a:r>
          </a:p>
          <a:p>
            <a:pPr lvl="1"/>
            <a:r>
              <a:rPr lang="en-US" dirty="0" smtClean="0"/>
              <a:t>Continual pressure both market-based and regulatory-based to further drop prices</a:t>
            </a:r>
            <a:endParaRPr lang="en-US" dirty="0"/>
          </a:p>
          <a:p>
            <a:pPr lvl="1"/>
            <a:endParaRPr lang="en-US" dirty="0"/>
          </a:p>
        </p:txBody>
      </p:sp>
    </p:spTree>
    <p:extLst>
      <p:ext uri="{BB962C8B-B14F-4D97-AF65-F5344CB8AC3E}">
        <p14:creationId xmlns:p14="http://schemas.microsoft.com/office/powerpoint/2010/main" val="2254659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(1)</a:t>
            </a:r>
            <a:endParaRPr lang="en-US" dirty="0"/>
          </a:p>
        </p:txBody>
      </p:sp>
      <p:sp>
        <p:nvSpPr>
          <p:cNvPr id="3" name="Content Placeholder 2"/>
          <p:cNvSpPr>
            <a:spLocks noGrp="1"/>
          </p:cNvSpPr>
          <p:nvPr>
            <p:ph idx="1"/>
          </p:nvPr>
        </p:nvSpPr>
        <p:spPr/>
        <p:txBody>
          <a:bodyPr/>
          <a:lstStyle/>
          <a:p>
            <a:pPr marL="0" indent="0">
              <a:buNone/>
            </a:pPr>
            <a:r>
              <a:rPr lang="en-US" dirty="0" smtClean="0"/>
              <a:t>The rules of the Peering Game haven’t changed</a:t>
            </a:r>
          </a:p>
          <a:p>
            <a:pPr lvl="1"/>
            <a:r>
              <a:rPr lang="en-US" dirty="0" smtClean="0"/>
              <a:t>Peering works when the parties bring approximately equal value to the relationship</a:t>
            </a:r>
          </a:p>
          <a:p>
            <a:pPr lvl="1"/>
            <a:r>
              <a:rPr lang="en-US" dirty="0" smtClean="0"/>
              <a:t>Peering fails when one party relies on the other</a:t>
            </a:r>
          </a:p>
          <a:p>
            <a:pPr lvl="1"/>
            <a:r>
              <a:rPr lang="en-US" dirty="0"/>
              <a:t>P</a:t>
            </a:r>
            <a:r>
              <a:rPr lang="en-US" dirty="0" smtClean="0"/>
              <a:t>eering is </a:t>
            </a:r>
            <a:r>
              <a:rPr lang="en-US" dirty="0"/>
              <a:t>s</a:t>
            </a:r>
            <a:r>
              <a:rPr lang="en-US" dirty="0" smtClean="0"/>
              <a:t>table when neither party needs it more than the other</a:t>
            </a:r>
            <a:endParaRPr lang="en-US" dirty="0"/>
          </a:p>
          <a:p>
            <a:pPr lvl="1"/>
            <a:r>
              <a:rPr lang="en-US" dirty="0" smtClean="0"/>
              <a:t>Paradoxically, peering is at its most stable when neither party needs to peer with the other!</a:t>
            </a:r>
          </a:p>
          <a:p>
            <a:pPr lvl="1"/>
            <a:endParaRPr lang="en-US" dirty="0" smtClean="0"/>
          </a:p>
          <a:p>
            <a:pPr lvl="1"/>
            <a:endParaRPr lang="en-US" dirty="0"/>
          </a:p>
          <a:p>
            <a:pPr lvl="1"/>
            <a:r>
              <a:rPr lang="en-US" dirty="0" smtClean="0"/>
              <a:t>At its heart, the peering game is still a game of bluff and leverage!</a:t>
            </a:r>
            <a:endParaRPr lang="en-US" dirty="0"/>
          </a:p>
        </p:txBody>
      </p:sp>
    </p:spTree>
    <p:extLst>
      <p:ext uri="{BB962C8B-B14F-4D97-AF65-F5344CB8AC3E}">
        <p14:creationId xmlns:p14="http://schemas.microsoft.com/office/powerpoint/2010/main" val="17873983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(2)</a:t>
            </a:r>
            <a:endParaRPr lang="en-US" dirty="0"/>
          </a:p>
        </p:txBody>
      </p:sp>
      <p:sp>
        <p:nvSpPr>
          <p:cNvPr id="3" name="Content Placeholder 2"/>
          <p:cNvSpPr>
            <a:spLocks noGrp="1"/>
          </p:cNvSpPr>
          <p:nvPr>
            <p:ph idx="1"/>
          </p:nvPr>
        </p:nvSpPr>
        <p:spPr/>
        <p:txBody>
          <a:bodyPr/>
          <a:lstStyle/>
          <a:p>
            <a:pPr marL="0" indent="0">
              <a:buNone/>
            </a:pPr>
            <a:r>
              <a:rPr lang="en-US" dirty="0" smtClean="0"/>
              <a:t>Regulatory intervention often creates more harm then good</a:t>
            </a:r>
          </a:p>
          <a:p>
            <a:pPr lvl="1"/>
            <a:r>
              <a:rPr lang="en-US" dirty="0" smtClean="0"/>
              <a:t>This is a volume-based service enterprise where larger entities can access dramatically lower unit prices than smaller entities</a:t>
            </a:r>
          </a:p>
          <a:p>
            <a:pPr lvl="1"/>
            <a:r>
              <a:rPr lang="en-US" dirty="0" smtClean="0"/>
              <a:t>Regulatory intervention creates investment risk, where the normal market pressures are distorted by the regulatory tilt</a:t>
            </a:r>
          </a:p>
          <a:p>
            <a:pPr lvl="1"/>
            <a:r>
              <a:rPr lang="en-US" dirty="0" smtClean="0"/>
              <a:t>It creates disincentives for further capital investment in infrastructure by the major private actors in a market, leaving the space to under-capitalized and inefficient smaller operators</a:t>
            </a:r>
          </a:p>
          <a:p>
            <a:pPr lvl="1"/>
            <a:r>
              <a:rPr lang="en-US" dirty="0" smtClean="0"/>
              <a:t>This also creates </a:t>
            </a:r>
            <a:r>
              <a:rPr lang="en-US" dirty="0"/>
              <a:t>perverse incentives to corrupt the regulatory structure</a:t>
            </a:r>
          </a:p>
          <a:p>
            <a:pPr lvl="1"/>
            <a:endParaRPr lang="en-US" dirty="0"/>
          </a:p>
        </p:txBody>
      </p:sp>
    </p:spTree>
    <p:extLst>
      <p:ext uri="{BB962C8B-B14F-4D97-AF65-F5344CB8AC3E}">
        <p14:creationId xmlns:p14="http://schemas.microsoft.com/office/powerpoint/2010/main" val="103295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861489" y="5504"/>
            <a:ext cx="13043665" cy="6869430"/>
            <a:chOff x="-810687" y="5504"/>
            <a:chExt cx="13043665" cy="6869430"/>
          </a:xfrm>
        </p:grpSpPr>
        <p:sp>
          <p:nvSpPr>
            <p:cNvPr id="45" name="Rectangle 44"/>
            <p:cNvSpPr/>
            <p:nvPr/>
          </p:nvSpPr>
          <p:spPr>
            <a:xfrm>
              <a:off x="40978" y="5504"/>
              <a:ext cx="12192000" cy="6869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p:cNvPicPr>
              <a:picLocks noChangeAspect="1"/>
            </p:cNvPicPr>
            <p:nvPr/>
          </p:nvPicPr>
          <p:blipFill rotWithShape="1">
            <a:blip r:embed="rId3">
              <a:extLst>
                <a:ext uri="{28A0092B-C50C-407E-A947-70E740481C1C}">
                  <a14:useLocalDpi xmlns:a14="http://schemas.microsoft.com/office/drawing/2010/main" val="0"/>
                </a:ext>
              </a:extLst>
            </a:blip>
            <a:srcRect l="-11771" t="26046" r="9440" b="-653"/>
            <a:stretch/>
          </p:blipFill>
          <p:spPr>
            <a:xfrm>
              <a:off x="-810687" y="87633"/>
              <a:ext cx="12638619" cy="6770367"/>
            </a:xfrm>
            <a:prstGeom prst="rect">
              <a:avLst/>
            </a:prstGeom>
          </p:spPr>
        </p:pic>
        <p:sp>
          <p:nvSpPr>
            <p:cNvPr id="47" name="Frame 46"/>
            <p:cNvSpPr/>
            <p:nvPr/>
          </p:nvSpPr>
          <p:spPr>
            <a:xfrm>
              <a:off x="579882" y="16934"/>
              <a:ext cx="11327130" cy="6858000"/>
            </a:xfrm>
            <a:prstGeom prst="frame">
              <a:avLst>
                <a:gd name="adj1" fmla="val 10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098"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9"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0" name="Rectangle 4"/>
          <p:cNvSpPr>
            <a:spLocks noChangeArrowheads="1"/>
          </p:cNvSpPr>
          <p:nvPr/>
        </p:nvSpPr>
        <p:spPr bwMode="auto">
          <a:xfrm>
            <a:off x="2209800" y="6529389"/>
            <a:ext cx="3505200" cy="327025"/>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1" name="Rectangle 5"/>
          <p:cNvSpPr>
            <a:spLocks noChangeArrowheads="1"/>
          </p:cNvSpPr>
          <p:nvPr/>
        </p:nvSpPr>
        <p:spPr bwMode="auto">
          <a:xfrm>
            <a:off x="2209801" y="2438400"/>
            <a:ext cx="8456613" cy="7620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2" name="Oval 6"/>
          <p:cNvSpPr>
            <a:spLocks noChangeArrowheads="1"/>
          </p:cNvSpPr>
          <p:nvPr/>
        </p:nvSpPr>
        <p:spPr bwMode="auto">
          <a:xfrm>
            <a:off x="2405064" y="117476"/>
            <a:ext cx="66675" cy="66675"/>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3" name="Oval 7"/>
          <p:cNvSpPr>
            <a:spLocks noChangeArrowheads="1"/>
          </p:cNvSpPr>
          <p:nvPr/>
        </p:nvSpPr>
        <p:spPr bwMode="auto">
          <a:xfrm>
            <a:off x="2405064" y="347664"/>
            <a:ext cx="66675" cy="65087"/>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4" name="Oval 8"/>
          <p:cNvSpPr>
            <a:spLocks noChangeArrowheads="1"/>
          </p:cNvSpPr>
          <p:nvPr/>
        </p:nvSpPr>
        <p:spPr bwMode="auto">
          <a:xfrm>
            <a:off x="2405064" y="574675"/>
            <a:ext cx="66675" cy="65088"/>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5" name="Oval 9"/>
          <p:cNvSpPr>
            <a:spLocks noChangeArrowheads="1"/>
          </p:cNvSpPr>
          <p:nvPr/>
        </p:nvSpPr>
        <p:spPr bwMode="auto">
          <a:xfrm>
            <a:off x="2405064" y="1033464"/>
            <a:ext cx="66675" cy="65087"/>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6" name="Oval 10"/>
          <p:cNvSpPr>
            <a:spLocks noChangeArrowheads="1"/>
          </p:cNvSpPr>
          <p:nvPr/>
        </p:nvSpPr>
        <p:spPr bwMode="auto">
          <a:xfrm>
            <a:off x="2405064" y="1260476"/>
            <a:ext cx="66675" cy="66675"/>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7" name="Oval 11"/>
          <p:cNvSpPr>
            <a:spLocks noChangeArrowheads="1"/>
          </p:cNvSpPr>
          <p:nvPr/>
        </p:nvSpPr>
        <p:spPr bwMode="auto">
          <a:xfrm>
            <a:off x="2405064" y="1490664"/>
            <a:ext cx="66675" cy="65087"/>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8" name="Oval 12"/>
          <p:cNvSpPr>
            <a:spLocks noChangeArrowheads="1"/>
          </p:cNvSpPr>
          <p:nvPr/>
        </p:nvSpPr>
        <p:spPr bwMode="auto">
          <a:xfrm>
            <a:off x="2405064" y="1717675"/>
            <a:ext cx="66675" cy="65088"/>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9" name="Oval 13"/>
          <p:cNvSpPr>
            <a:spLocks noChangeArrowheads="1"/>
          </p:cNvSpPr>
          <p:nvPr/>
        </p:nvSpPr>
        <p:spPr bwMode="auto">
          <a:xfrm>
            <a:off x="2405064" y="1947863"/>
            <a:ext cx="66675" cy="635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10" name="Oval 14"/>
          <p:cNvSpPr>
            <a:spLocks noChangeArrowheads="1"/>
          </p:cNvSpPr>
          <p:nvPr/>
        </p:nvSpPr>
        <p:spPr bwMode="auto">
          <a:xfrm>
            <a:off x="2405064" y="2176464"/>
            <a:ext cx="66675" cy="65087"/>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4119" name="Group 23"/>
          <p:cNvGrpSpPr>
            <a:grpSpLocks/>
          </p:cNvGrpSpPr>
          <p:nvPr/>
        </p:nvGrpSpPr>
        <p:grpSpPr bwMode="auto">
          <a:xfrm>
            <a:off x="6062664" y="6670675"/>
            <a:ext cx="4332287" cy="65088"/>
            <a:chOff x="2859" y="4202"/>
            <a:chExt cx="2729" cy="41"/>
          </a:xfrm>
        </p:grpSpPr>
        <p:sp>
          <p:nvSpPr>
            <p:cNvPr id="4111" name="Oval 15"/>
            <p:cNvSpPr>
              <a:spLocks noChangeArrowheads="1"/>
            </p:cNvSpPr>
            <p:nvPr/>
          </p:nvSpPr>
          <p:spPr bwMode="auto">
            <a:xfrm>
              <a:off x="2859" y="4202"/>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12" name="Oval 16"/>
            <p:cNvSpPr>
              <a:spLocks noChangeArrowheads="1"/>
            </p:cNvSpPr>
            <p:nvPr/>
          </p:nvSpPr>
          <p:spPr bwMode="auto">
            <a:xfrm>
              <a:off x="3243" y="4202"/>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13" name="Oval 17"/>
            <p:cNvSpPr>
              <a:spLocks noChangeArrowheads="1"/>
            </p:cNvSpPr>
            <p:nvPr/>
          </p:nvSpPr>
          <p:spPr bwMode="auto">
            <a:xfrm>
              <a:off x="3627" y="4202"/>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14" name="Oval 18"/>
            <p:cNvSpPr>
              <a:spLocks noChangeArrowheads="1"/>
            </p:cNvSpPr>
            <p:nvPr/>
          </p:nvSpPr>
          <p:spPr bwMode="auto">
            <a:xfrm>
              <a:off x="4011" y="4202"/>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15" name="Oval 19"/>
            <p:cNvSpPr>
              <a:spLocks noChangeArrowheads="1"/>
            </p:cNvSpPr>
            <p:nvPr/>
          </p:nvSpPr>
          <p:spPr bwMode="auto">
            <a:xfrm>
              <a:off x="4395" y="4202"/>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16" name="Oval 20"/>
            <p:cNvSpPr>
              <a:spLocks noChangeArrowheads="1"/>
            </p:cNvSpPr>
            <p:nvPr/>
          </p:nvSpPr>
          <p:spPr bwMode="auto">
            <a:xfrm>
              <a:off x="4779" y="4202"/>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17" name="Oval 21"/>
            <p:cNvSpPr>
              <a:spLocks noChangeArrowheads="1"/>
            </p:cNvSpPr>
            <p:nvPr/>
          </p:nvSpPr>
          <p:spPr bwMode="auto">
            <a:xfrm>
              <a:off x="5163" y="4202"/>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18" name="Oval 22"/>
            <p:cNvSpPr>
              <a:spLocks noChangeArrowheads="1"/>
            </p:cNvSpPr>
            <p:nvPr/>
          </p:nvSpPr>
          <p:spPr bwMode="auto">
            <a:xfrm>
              <a:off x="5547" y="4202"/>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4120" name="Oval 24"/>
          <p:cNvSpPr>
            <a:spLocks noChangeArrowheads="1"/>
          </p:cNvSpPr>
          <p:nvPr/>
        </p:nvSpPr>
        <p:spPr bwMode="auto">
          <a:xfrm>
            <a:off x="2405064" y="804863"/>
            <a:ext cx="66675" cy="63500"/>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21" name="Rectangle 25"/>
          <p:cNvSpPr>
            <a:spLocks noGrp="1" noChangeArrowheads="1"/>
          </p:cNvSpPr>
          <p:nvPr>
            <p:ph type="ctrTitle"/>
          </p:nvPr>
        </p:nvSpPr>
        <p:spPr>
          <a:xfrm>
            <a:off x="2209800" y="2286000"/>
            <a:ext cx="7772400" cy="935038"/>
          </a:xfrm>
          <a:noFill/>
          <a:ln/>
        </p:spPr>
        <p:txBody>
          <a:bodyPr/>
          <a:lstStyle/>
          <a:p>
            <a:r>
              <a:rPr lang="en-US" altLang="x-none" sz="4400" b="1"/>
              <a:t>Interconnection Issues</a:t>
            </a:r>
          </a:p>
        </p:txBody>
      </p:sp>
      <p:sp>
        <p:nvSpPr>
          <p:cNvPr id="4122" name="Rectangle 26"/>
          <p:cNvSpPr>
            <a:spLocks noGrp="1" noChangeArrowheads="1"/>
          </p:cNvSpPr>
          <p:nvPr>
            <p:ph type="subTitle" idx="1"/>
          </p:nvPr>
        </p:nvSpPr>
        <p:spPr>
          <a:xfrm>
            <a:off x="3581400" y="4114800"/>
            <a:ext cx="6400800" cy="1752600"/>
          </a:xfrm>
          <a:noFill/>
          <a:ln/>
        </p:spPr>
        <p:txBody>
          <a:bodyPr/>
          <a:lstStyle/>
          <a:p>
            <a:r>
              <a:rPr lang="en-US" altLang="x-none" sz="3200" b="1" dirty="0"/>
              <a:t>Geoff Huston</a:t>
            </a:r>
          </a:p>
        </p:txBody>
      </p:sp>
    </p:spTree>
    <p:extLst>
      <p:ext uri="{BB962C8B-B14F-4D97-AF65-F5344CB8AC3E}">
        <p14:creationId xmlns:p14="http://schemas.microsoft.com/office/powerpoint/2010/main" val="179388217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(3)</a:t>
            </a:r>
            <a:endParaRPr lang="en-US" dirty="0"/>
          </a:p>
        </p:txBody>
      </p:sp>
      <p:sp>
        <p:nvSpPr>
          <p:cNvPr id="3" name="Content Placeholder 2"/>
          <p:cNvSpPr>
            <a:spLocks noGrp="1"/>
          </p:cNvSpPr>
          <p:nvPr>
            <p:ph idx="1"/>
          </p:nvPr>
        </p:nvSpPr>
        <p:spPr/>
        <p:txBody>
          <a:bodyPr/>
          <a:lstStyle/>
          <a:p>
            <a:pPr marL="0" indent="0">
              <a:buNone/>
            </a:pPr>
            <a:r>
              <a:rPr lang="en-US" dirty="0" smtClean="0"/>
              <a:t>Increased Competition does not necessarily result in increased market efficiency</a:t>
            </a:r>
          </a:p>
          <a:p>
            <a:pPr lvl="1"/>
            <a:r>
              <a:rPr lang="en-US" dirty="0" smtClean="0"/>
              <a:t>In a service activity that exhibits economies of scale, smaller providers will be unable to compete on price</a:t>
            </a:r>
          </a:p>
          <a:p>
            <a:pPr lvl="1"/>
            <a:r>
              <a:rPr lang="en-US" dirty="0" smtClean="0"/>
              <a:t>Artificially sustaining the continued existence of inefficient providers through regulatory protections leads to an inefficient market, with higher prices passed onto consumers</a:t>
            </a:r>
          </a:p>
          <a:p>
            <a:pPr lvl="1"/>
            <a:endParaRPr lang="en-US" dirty="0"/>
          </a:p>
        </p:txBody>
      </p:sp>
    </p:spTree>
    <p:extLst>
      <p:ext uri="{BB962C8B-B14F-4D97-AF65-F5344CB8AC3E}">
        <p14:creationId xmlns:p14="http://schemas.microsoft.com/office/powerpoint/2010/main" val="5615677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Internet</a:t>
            </a:r>
            <a:endParaRPr lang="en-US" dirty="0"/>
          </a:p>
        </p:txBody>
      </p:sp>
      <p:sp>
        <p:nvSpPr>
          <p:cNvPr id="3" name="Content Placeholder 2"/>
          <p:cNvSpPr>
            <a:spLocks noGrp="1"/>
          </p:cNvSpPr>
          <p:nvPr>
            <p:ph idx="1"/>
          </p:nvPr>
        </p:nvSpPr>
        <p:spPr/>
        <p:txBody>
          <a:bodyPr/>
          <a:lstStyle/>
          <a:p>
            <a:pPr marL="0" indent="0">
              <a:buNone/>
            </a:pPr>
            <a:r>
              <a:rPr lang="en-US" dirty="0" smtClean="0"/>
              <a:t>The ISP transit market is failing</a:t>
            </a:r>
          </a:p>
          <a:p>
            <a:pPr marL="457200" lvl="1" indent="0">
              <a:buNone/>
            </a:pPr>
            <a:r>
              <a:rPr lang="en-US" dirty="0" smtClean="0"/>
              <a:t>Rapid technology changes in </a:t>
            </a:r>
            <a:r>
              <a:rPr lang="en-US" dirty="0" err="1" smtClean="0"/>
              <a:t>fibre</a:t>
            </a:r>
            <a:r>
              <a:rPr lang="en-US" dirty="0" smtClean="0"/>
              <a:t> and silicon capability depress costs for new entrants</a:t>
            </a:r>
          </a:p>
          <a:p>
            <a:pPr marL="457200" lvl="1" indent="0">
              <a:buNone/>
            </a:pPr>
            <a:r>
              <a:rPr lang="en-US" dirty="0" smtClean="0"/>
              <a:t>Incumbents are forced to operate on low or negative margins to stay competitive on older technology platforms</a:t>
            </a:r>
          </a:p>
          <a:p>
            <a:pPr marL="457200" lvl="1" indent="0">
              <a:buNone/>
            </a:pPr>
            <a:r>
              <a:rPr lang="en-US" dirty="0" smtClean="0"/>
              <a:t>Incumbents form defensive cartels to collectively raise barriers to entry</a:t>
            </a:r>
          </a:p>
          <a:p>
            <a:pPr marL="457200" lvl="1" indent="0">
              <a:buNone/>
            </a:pPr>
            <a:r>
              <a:rPr lang="en-US" dirty="0" smtClean="0"/>
              <a:t>Regulatory stance typically favors incumbents over challengers</a:t>
            </a:r>
          </a:p>
        </p:txBody>
      </p:sp>
    </p:spTree>
    <p:extLst>
      <p:ext uri="{BB962C8B-B14F-4D97-AF65-F5344CB8AC3E}">
        <p14:creationId xmlns:p14="http://schemas.microsoft.com/office/powerpoint/2010/main" val="12797270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Internet</a:t>
            </a:r>
            <a:endParaRPr lang="en-US" dirty="0"/>
          </a:p>
        </p:txBody>
      </p:sp>
      <p:sp>
        <p:nvSpPr>
          <p:cNvPr id="3" name="Content Placeholder 2"/>
          <p:cNvSpPr>
            <a:spLocks noGrp="1"/>
          </p:cNvSpPr>
          <p:nvPr>
            <p:ph idx="1"/>
          </p:nvPr>
        </p:nvSpPr>
        <p:spPr/>
        <p:txBody>
          <a:bodyPr/>
          <a:lstStyle/>
          <a:p>
            <a:r>
              <a:rPr lang="en-US" dirty="0" smtClean="0"/>
              <a:t>The rise and rise of Content </a:t>
            </a:r>
            <a:r>
              <a:rPr lang="en-US" dirty="0"/>
              <a:t>D</a:t>
            </a:r>
            <a:r>
              <a:rPr lang="en-US" dirty="0" smtClean="0"/>
              <a:t>istribution </a:t>
            </a:r>
            <a:r>
              <a:rPr lang="en-US" dirty="0"/>
              <a:t>N</a:t>
            </a:r>
            <a:r>
              <a:rPr lang="en-US" dirty="0" smtClean="0"/>
              <a:t>etworks as specialized actors</a:t>
            </a:r>
          </a:p>
          <a:p>
            <a:pPr lvl="1"/>
            <a:r>
              <a:rPr lang="en-US" dirty="0" smtClean="0"/>
              <a:t>If you can bring valued content close to consumers then the role of Internet carriage is devalued </a:t>
            </a:r>
            <a:r>
              <a:rPr lang="mr-IN" dirty="0" smtClean="0"/>
              <a:t>–</a:t>
            </a:r>
            <a:r>
              <a:rPr lang="en-US" dirty="0" smtClean="0"/>
              <a:t> carriage is </a:t>
            </a:r>
            <a:r>
              <a:rPr lang="en-US" dirty="0" err="1" smtClean="0"/>
              <a:t>marginalised</a:t>
            </a:r>
            <a:endParaRPr lang="en-US" dirty="0" smtClean="0"/>
          </a:p>
          <a:p>
            <a:pPr lvl="1"/>
            <a:r>
              <a:rPr lang="en-US" dirty="0" smtClean="0"/>
              <a:t>Which means that the levels of diversity and competition in carriage is less important to the overall Internet service market and its efficiency</a:t>
            </a:r>
          </a:p>
          <a:p>
            <a:endParaRPr lang="en-US" dirty="0"/>
          </a:p>
          <a:p>
            <a:endParaRPr lang="en-US" dirty="0" smtClean="0"/>
          </a:p>
          <a:p>
            <a:r>
              <a:rPr lang="en-US" dirty="0" smtClean="0"/>
              <a:t>To borrow another slide from 1998:</a:t>
            </a:r>
            <a:endParaRPr lang="en-US" dirty="0"/>
          </a:p>
        </p:txBody>
      </p:sp>
    </p:spTree>
    <p:extLst>
      <p:ext uri="{BB962C8B-B14F-4D97-AF65-F5344CB8AC3E}">
        <p14:creationId xmlns:p14="http://schemas.microsoft.com/office/powerpoint/2010/main" val="6511800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861489" y="5504"/>
            <a:ext cx="13043665" cy="6869430"/>
            <a:chOff x="-810687" y="5504"/>
            <a:chExt cx="13043665" cy="6869430"/>
          </a:xfrm>
        </p:grpSpPr>
        <p:sp>
          <p:nvSpPr>
            <p:cNvPr id="8" name="Rectangle 7"/>
            <p:cNvSpPr/>
            <p:nvPr/>
          </p:nvSpPr>
          <p:spPr>
            <a:xfrm>
              <a:off x="40978" y="5504"/>
              <a:ext cx="12192000" cy="6869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1771" t="26046" r="9440" b="-653"/>
            <a:stretch/>
          </p:blipFill>
          <p:spPr>
            <a:xfrm>
              <a:off x="-810687" y="87633"/>
              <a:ext cx="12638619" cy="6770367"/>
            </a:xfrm>
            <a:prstGeom prst="rect">
              <a:avLst/>
            </a:prstGeom>
          </p:spPr>
        </p:pic>
        <p:sp>
          <p:nvSpPr>
            <p:cNvPr id="10" name="Frame 9"/>
            <p:cNvSpPr/>
            <p:nvPr/>
          </p:nvSpPr>
          <p:spPr>
            <a:xfrm>
              <a:off x="579882" y="16934"/>
              <a:ext cx="11327130" cy="6858000"/>
            </a:xfrm>
            <a:prstGeom prst="frame">
              <a:avLst>
                <a:gd name="adj1" fmla="val 10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5954" name="Rectangle 2"/>
          <p:cNvSpPr>
            <a:spLocks noGrp="1" noChangeArrowheads="1"/>
          </p:cNvSpPr>
          <p:nvPr>
            <p:ph type="title"/>
          </p:nvPr>
        </p:nvSpPr>
        <p:spPr/>
        <p:txBody>
          <a:bodyPr/>
          <a:lstStyle/>
          <a:p>
            <a:r>
              <a:rPr lang="en-US" altLang="x-none"/>
              <a:t>The Bottom Line</a:t>
            </a:r>
          </a:p>
        </p:txBody>
      </p:sp>
      <p:sp>
        <p:nvSpPr>
          <p:cNvPr id="125955" name="Rectangle 3"/>
          <p:cNvSpPr>
            <a:spLocks noGrp="1" noChangeArrowheads="1"/>
          </p:cNvSpPr>
          <p:nvPr>
            <p:ph type="body" idx="1"/>
          </p:nvPr>
        </p:nvSpPr>
        <p:spPr/>
        <p:txBody>
          <a:bodyPr/>
          <a:lstStyle/>
          <a:p>
            <a:r>
              <a:rPr lang="en-US" altLang="x-none" sz="2400" dirty="0"/>
              <a:t>Continued operation of a strongly competitive diverse national </a:t>
            </a:r>
            <a:r>
              <a:rPr lang="en-US" altLang="x-none" sz="2400" dirty="0" smtClean="0"/>
              <a:t>ISP carriage market </a:t>
            </a:r>
            <a:r>
              <a:rPr lang="en-US" altLang="x-none" sz="2400" dirty="0"/>
              <a:t>is </a:t>
            </a:r>
            <a:r>
              <a:rPr lang="en-US" altLang="x-none" sz="2400" dirty="0" smtClean="0"/>
              <a:t>probably the </a:t>
            </a:r>
            <a:r>
              <a:rPr lang="en-US" altLang="x-none" sz="2400" dirty="0"/>
              <a:t>wrong answer.</a:t>
            </a:r>
          </a:p>
          <a:p>
            <a:endParaRPr lang="en-US" altLang="x-none" sz="2400" dirty="0"/>
          </a:p>
          <a:p>
            <a:r>
              <a:rPr lang="en-US" altLang="x-none" sz="2400" dirty="0"/>
              <a:t>The money is NOT in IP. Regulatory intervention at the IP level is stunningly dangerous to any national economy. </a:t>
            </a:r>
          </a:p>
          <a:p>
            <a:endParaRPr lang="en-US" altLang="x-none" sz="2400" dirty="0"/>
          </a:p>
          <a:p>
            <a:r>
              <a:rPr lang="en-US" altLang="x-none" sz="2400" dirty="0"/>
              <a:t>Intense IP provider aggregation is coming, but it may not </a:t>
            </a:r>
            <a:r>
              <a:rPr lang="en-US" altLang="x-none" sz="2400" dirty="0" smtClean="0"/>
              <a:t>matter as much any more. </a:t>
            </a:r>
            <a:r>
              <a:rPr lang="en-US" altLang="x-none" sz="2400" dirty="0"/>
              <a:t>The </a:t>
            </a:r>
            <a:r>
              <a:rPr lang="en-US" altLang="x-none" sz="2400" dirty="0" smtClean="0"/>
              <a:t>largest revenue margins </a:t>
            </a:r>
            <a:r>
              <a:rPr lang="en-US" altLang="x-none" sz="2400" dirty="0"/>
              <a:t>are in </a:t>
            </a:r>
            <a:r>
              <a:rPr lang="en-US" altLang="x-none" sz="2400" dirty="0" smtClean="0"/>
              <a:t>content service, </a:t>
            </a:r>
            <a:r>
              <a:rPr lang="en-US" altLang="x-none" sz="2400" dirty="0"/>
              <a:t>not </a:t>
            </a:r>
            <a:r>
              <a:rPr lang="en-US" altLang="x-none" sz="2400" dirty="0" smtClean="0"/>
              <a:t>packet plumbing.</a:t>
            </a:r>
            <a:endParaRPr lang="en-US" altLang="x-none" sz="2400" dirty="0"/>
          </a:p>
          <a:p>
            <a:endParaRPr lang="en-US" altLang="x-none" sz="2400" dirty="0"/>
          </a:p>
          <a:p>
            <a:endParaRPr lang="en-US" altLang="x-none" sz="2400" dirty="0"/>
          </a:p>
        </p:txBody>
      </p:sp>
    </p:spTree>
    <p:extLst>
      <p:ext uri="{BB962C8B-B14F-4D97-AF65-F5344CB8AC3E}">
        <p14:creationId xmlns:p14="http://schemas.microsoft.com/office/powerpoint/2010/main" val="5564593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idx="1"/>
          </p:nvPr>
        </p:nvSpPr>
        <p:spPr/>
        <p:txBody>
          <a:bodyPr>
            <a:normAutofit/>
          </a:bodyPr>
          <a:lstStyle/>
          <a:p>
            <a:r>
              <a:rPr lang="en-US" sz="2400" dirty="0" smtClean="0"/>
              <a:t>Inter-ISP traffic exchange is a marginal activity </a:t>
            </a:r>
            <a:r>
              <a:rPr lang="mr-IN" sz="2400" dirty="0" smtClean="0"/>
              <a:t>–</a:t>
            </a:r>
            <a:r>
              <a:rPr lang="en-US" sz="2400" dirty="0" smtClean="0"/>
              <a:t> the obvious money lies in content distribution </a:t>
            </a:r>
            <a:r>
              <a:rPr lang="mr-IN" sz="2400" dirty="0" smtClean="0"/>
              <a:t>–</a:t>
            </a:r>
            <a:r>
              <a:rPr lang="en-US" sz="2400" dirty="0" smtClean="0"/>
              <a:t> which means ISP peering is no longer as important to the ISPs</a:t>
            </a:r>
          </a:p>
          <a:p>
            <a:r>
              <a:rPr lang="en-US" sz="2400" dirty="0" smtClean="0"/>
              <a:t>Exchange Operators are strongly motivated to attract CDNs to their facilities in order to attract access ISPs to </a:t>
            </a:r>
            <a:r>
              <a:rPr lang="en-US" sz="2400" dirty="0" err="1" smtClean="0"/>
              <a:t>colocate</a:t>
            </a:r>
            <a:r>
              <a:rPr lang="en-US" sz="2400" dirty="0" smtClean="0"/>
              <a:t> in their premises</a:t>
            </a:r>
          </a:p>
          <a:p>
            <a:r>
              <a:rPr lang="en-US" sz="2400" dirty="0" smtClean="0"/>
              <a:t>Access ISPs are strongly motivated to connect to an exchange point in order to secure access to CDNs, not to other ISPs</a:t>
            </a:r>
          </a:p>
          <a:p>
            <a:r>
              <a:rPr lang="en-US" sz="2400" dirty="0" smtClean="0"/>
              <a:t>Today’s IXPs are little more than aggregate CDN access points</a:t>
            </a:r>
          </a:p>
        </p:txBody>
      </p:sp>
    </p:spTree>
    <p:extLst>
      <p:ext uri="{BB962C8B-B14F-4D97-AF65-F5344CB8AC3E}">
        <p14:creationId xmlns:p14="http://schemas.microsoft.com/office/powerpoint/2010/main" val="17123980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Tomorrow</a:t>
            </a:r>
            <a:endParaRPr lang="en-US" dirty="0"/>
          </a:p>
        </p:txBody>
      </p:sp>
      <p:sp>
        <p:nvSpPr>
          <p:cNvPr id="3" name="Content Placeholder 2"/>
          <p:cNvSpPr>
            <a:spLocks noGrp="1"/>
          </p:cNvSpPr>
          <p:nvPr>
            <p:ph idx="1"/>
          </p:nvPr>
        </p:nvSpPr>
        <p:spPr/>
        <p:txBody>
          <a:bodyPr>
            <a:normAutofit/>
          </a:bodyPr>
          <a:lstStyle/>
          <a:p>
            <a:r>
              <a:rPr lang="en-US" dirty="0" smtClean="0"/>
              <a:t>Market actors tend avoid intermediaries if they can improve their position through bypassing the intermediary</a:t>
            </a:r>
          </a:p>
          <a:p>
            <a:r>
              <a:rPr lang="en-US" dirty="0" smtClean="0"/>
              <a:t>So CDN operators are pushing further and closer to the edge with caches to sit inside the ISPs’ access network</a:t>
            </a:r>
          </a:p>
          <a:p>
            <a:r>
              <a:rPr lang="en-US" dirty="0" smtClean="0"/>
              <a:t>Content delivery is moving inexorably closer to the consumer</a:t>
            </a:r>
          </a:p>
          <a:p>
            <a:r>
              <a:rPr lang="en-US" dirty="0" smtClean="0"/>
              <a:t>The longer term role of ISPs and IXPs in this environment is very unclear at present</a:t>
            </a:r>
            <a:endParaRPr lang="en-US" dirty="0"/>
          </a:p>
        </p:txBody>
      </p:sp>
    </p:spTree>
    <p:extLst>
      <p:ext uri="{BB962C8B-B14F-4D97-AF65-F5344CB8AC3E}">
        <p14:creationId xmlns:p14="http://schemas.microsoft.com/office/powerpoint/2010/main" val="8797412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Audiens</a:t>
            </a:r>
            <a:r>
              <a:rPr lang="en-US" dirty="0" smtClean="0"/>
              <a:t> Cave</a:t>
            </a:r>
            <a:endParaRPr lang="en-US" dirty="0"/>
          </a:p>
        </p:txBody>
      </p:sp>
      <p:sp>
        <p:nvSpPr>
          <p:cNvPr id="3" name="Content Placeholder 2"/>
          <p:cNvSpPr>
            <a:spLocks noGrp="1"/>
          </p:cNvSpPr>
          <p:nvPr>
            <p:ph idx="1"/>
          </p:nvPr>
        </p:nvSpPr>
        <p:spPr/>
        <p:txBody>
          <a:bodyPr>
            <a:normAutofit fontScale="92500"/>
          </a:bodyPr>
          <a:lstStyle/>
          <a:p>
            <a:r>
              <a:rPr lang="en-US" dirty="0" smtClean="0"/>
              <a:t>Much of this material is based on my direct experience in the context of the Australian environment and its evolution of the past 25 years, and my observations of similar trends in North America and Western Europe</a:t>
            </a:r>
          </a:p>
          <a:p>
            <a:r>
              <a:rPr lang="en-US" dirty="0" smtClean="0"/>
              <a:t>But these paths differ both by region and in time:</a:t>
            </a:r>
          </a:p>
          <a:p>
            <a:pPr lvl="1"/>
            <a:r>
              <a:rPr lang="en-US" dirty="0"/>
              <a:t>I</a:t>
            </a:r>
            <a:r>
              <a:rPr lang="en-US" dirty="0" smtClean="0"/>
              <a:t>nfrastructure base</a:t>
            </a:r>
          </a:p>
          <a:p>
            <a:pPr lvl="1"/>
            <a:r>
              <a:rPr lang="en-US" dirty="0" smtClean="0"/>
              <a:t>Public and Private Investment profile</a:t>
            </a:r>
          </a:p>
          <a:p>
            <a:pPr lvl="1"/>
            <a:r>
              <a:rPr lang="en-US" dirty="0" smtClean="0"/>
              <a:t>Geography</a:t>
            </a:r>
          </a:p>
          <a:p>
            <a:pPr lvl="1"/>
            <a:r>
              <a:rPr lang="en-US" dirty="0" smtClean="0"/>
              <a:t>Regulation</a:t>
            </a:r>
          </a:p>
          <a:p>
            <a:pPr lvl="1"/>
            <a:r>
              <a:rPr lang="en-US" dirty="0" smtClean="0"/>
              <a:t>Consumer preferences</a:t>
            </a:r>
          </a:p>
          <a:p>
            <a:r>
              <a:rPr lang="en-US" dirty="0" smtClean="0"/>
              <a:t>So I’m not sure how much of this is directly relevant to you </a:t>
            </a:r>
            <a:r>
              <a:rPr lang="mr-IN" dirty="0" smtClean="0"/>
              <a:t>–</a:t>
            </a:r>
            <a:r>
              <a:rPr lang="en-US" dirty="0" smtClean="0"/>
              <a:t> that’s something you need to work out for yourself!</a:t>
            </a:r>
            <a:endParaRPr lang="en-US" dirty="0"/>
          </a:p>
        </p:txBody>
      </p:sp>
    </p:spTree>
    <p:extLst>
      <p:ext uri="{BB962C8B-B14F-4D97-AF65-F5344CB8AC3E}">
        <p14:creationId xmlns:p14="http://schemas.microsoft.com/office/powerpoint/2010/main" val="16645065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Interested? Further Reading:</a:t>
            </a:r>
            <a:endParaRPr lang="en-US" dirty="0"/>
          </a:p>
        </p:txBody>
      </p:sp>
      <p:sp>
        <p:nvSpPr>
          <p:cNvPr id="3" name="Content Placeholder 2"/>
          <p:cNvSpPr>
            <a:spLocks noGrp="1"/>
          </p:cNvSpPr>
          <p:nvPr>
            <p:ph idx="1"/>
          </p:nvPr>
        </p:nvSpPr>
        <p:spPr/>
        <p:txBody>
          <a:bodyPr/>
          <a:lstStyle/>
          <a:p>
            <a:pPr marL="0" indent="0">
              <a:buNone/>
            </a:pPr>
            <a:r>
              <a:rPr lang="en-US" dirty="0" smtClean="0"/>
              <a:t>“</a:t>
            </a:r>
            <a:r>
              <a:rPr lang="en-US" dirty="0"/>
              <a:t>The internet has been quietly </a:t>
            </a:r>
            <a:r>
              <a:rPr lang="en-US" dirty="0" smtClean="0"/>
              <a:t>rewired”</a:t>
            </a:r>
            <a:endParaRPr lang="en-US" dirty="0" smtClean="0">
              <a:hlinkClick r:id="rId2"/>
            </a:endParaRPr>
          </a:p>
          <a:p>
            <a:pPr marL="457200" lvl="1" indent="0">
              <a:buNone/>
            </a:pPr>
            <a:r>
              <a:rPr lang="en-US" dirty="0" smtClean="0">
                <a:hlinkClick r:id="rId2"/>
              </a:rPr>
              <a:t>https://qz.com/742474/how-streaming-video-changed-the-shape-of-the-internet/</a:t>
            </a:r>
            <a:endParaRPr lang="en-US" dirty="0" smtClean="0"/>
          </a:p>
          <a:p>
            <a:pPr marL="0" indent="0">
              <a:buNone/>
            </a:pPr>
            <a:r>
              <a:rPr lang="en-US" dirty="0" smtClean="0"/>
              <a:t>“</a:t>
            </a:r>
            <a:r>
              <a:rPr lang="en-US" dirty="0" err="1" smtClean="0"/>
              <a:t>Interdomain</a:t>
            </a:r>
            <a:r>
              <a:rPr lang="en-US" dirty="0" smtClean="0"/>
              <a:t> Traffic”, Craig </a:t>
            </a:r>
            <a:r>
              <a:rPr lang="en-US" dirty="0" err="1" smtClean="0"/>
              <a:t>Labowitz</a:t>
            </a:r>
            <a:endParaRPr lang="en-US" dirty="0" smtClean="0"/>
          </a:p>
          <a:p>
            <a:pPr marL="457200" lvl="1" indent="0">
              <a:buNone/>
            </a:pPr>
            <a:r>
              <a:rPr lang="en-US" dirty="0" smtClean="0">
                <a:hlinkClick r:id="rId3"/>
              </a:rPr>
              <a:t>https://jon.oberheide.org/files/sigcomm10-interdomain.pdf</a:t>
            </a:r>
            <a:endParaRPr lang="en-US" dirty="0" smtClean="0"/>
          </a:p>
          <a:p>
            <a:pPr marL="0" indent="0">
              <a:buNone/>
            </a:pPr>
            <a:r>
              <a:rPr lang="en-US" dirty="0" smtClean="0"/>
              <a:t>“A Better Way to Organize the Internet: Content-Centric Networking” Glenn </a:t>
            </a:r>
            <a:r>
              <a:rPr lang="en-US" dirty="0" err="1" smtClean="0"/>
              <a:t>Edens</a:t>
            </a:r>
            <a:r>
              <a:rPr lang="en-US" dirty="0" smtClean="0"/>
              <a:t>, Glenn Scott</a:t>
            </a:r>
          </a:p>
          <a:p>
            <a:pPr marL="457200" lvl="1" indent="0">
              <a:buNone/>
            </a:pPr>
            <a:r>
              <a:rPr lang="en-US" dirty="0" smtClean="0">
                <a:hlinkClick r:id="rId4"/>
              </a:rPr>
              <a:t>https://</a:t>
            </a:r>
            <a:r>
              <a:rPr lang="en-US" dirty="0" err="1" smtClean="0">
                <a:hlinkClick r:id="rId4"/>
              </a:rPr>
              <a:t>spectrum.ieee.org</a:t>
            </a:r>
            <a:r>
              <a:rPr lang="en-US" dirty="0" smtClean="0">
                <a:hlinkClick r:id="rId4"/>
              </a:rPr>
              <a:t>/telecom/internet/a-better-way-to-organize-the-internet-</a:t>
            </a:r>
            <a:r>
              <a:rPr lang="en-US" dirty="0" err="1" smtClean="0">
                <a:hlinkClick r:id="rId4"/>
              </a:rPr>
              <a:t>contentcentric</a:t>
            </a:r>
            <a:r>
              <a:rPr lang="en-US" dirty="0" smtClean="0">
                <a:hlinkClick r:id="rId4"/>
              </a:rPr>
              <a:t>-networking</a:t>
            </a:r>
            <a:endParaRPr lang="en-US" dirty="0"/>
          </a:p>
        </p:txBody>
      </p:sp>
    </p:spTree>
    <p:extLst>
      <p:ext uri="{BB962C8B-B14F-4D97-AF65-F5344CB8AC3E}">
        <p14:creationId xmlns:p14="http://schemas.microsoft.com/office/powerpoint/2010/main" val="1041260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61489" y="5504"/>
            <a:ext cx="13043665" cy="6869430"/>
            <a:chOff x="-810687" y="5504"/>
            <a:chExt cx="13043665" cy="6869430"/>
          </a:xfrm>
        </p:grpSpPr>
        <p:sp>
          <p:nvSpPr>
            <p:cNvPr id="10" name="Rectangle 9"/>
            <p:cNvSpPr/>
            <p:nvPr/>
          </p:nvSpPr>
          <p:spPr>
            <a:xfrm>
              <a:off x="40978" y="5504"/>
              <a:ext cx="12192000" cy="6869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1771" t="26046" r="9440" b="-653"/>
            <a:stretch/>
          </p:blipFill>
          <p:spPr>
            <a:xfrm>
              <a:off x="-810687" y="87633"/>
              <a:ext cx="12638619" cy="6770367"/>
            </a:xfrm>
            <a:prstGeom prst="rect">
              <a:avLst/>
            </a:prstGeom>
          </p:spPr>
        </p:pic>
        <p:sp>
          <p:nvSpPr>
            <p:cNvPr id="12" name="Frame 11"/>
            <p:cNvSpPr/>
            <p:nvPr/>
          </p:nvSpPr>
          <p:spPr>
            <a:xfrm>
              <a:off x="579882" y="16934"/>
              <a:ext cx="11327130" cy="6858000"/>
            </a:xfrm>
            <a:prstGeom prst="frame">
              <a:avLst>
                <a:gd name="adj1" fmla="val 10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146"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7"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8" name="Rectangle 4"/>
          <p:cNvSpPr>
            <a:spLocks noGrp="1" noChangeArrowheads="1"/>
          </p:cNvSpPr>
          <p:nvPr>
            <p:ph type="title"/>
          </p:nvPr>
        </p:nvSpPr>
        <p:spPr>
          <a:xfrm>
            <a:off x="1371600" y="365125"/>
            <a:ext cx="9982200" cy="1325563"/>
          </a:xfrm>
          <a:noFill/>
          <a:ln/>
        </p:spPr>
        <p:txBody>
          <a:bodyPr/>
          <a:lstStyle/>
          <a:p>
            <a:r>
              <a:rPr lang="en-US" altLang="x-none" dirty="0"/>
              <a:t>Internet Service Providers</a:t>
            </a:r>
          </a:p>
        </p:txBody>
      </p:sp>
      <p:sp>
        <p:nvSpPr>
          <p:cNvPr id="6149" name="Rectangle 5"/>
          <p:cNvSpPr>
            <a:spLocks noGrp="1" noChangeArrowheads="1"/>
          </p:cNvSpPr>
          <p:nvPr>
            <p:ph type="body" idx="1"/>
          </p:nvPr>
        </p:nvSpPr>
        <p:spPr>
          <a:xfrm>
            <a:off x="1371600" y="1825625"/>
            <a:ext cx="9982200" cy="4351338"/>
          </a:xfrm>
          <a:noFill/>
          <a:ln/>
        </p:spPr>
        <p:txBody>
          <a:bodyPr/>
          <a:lstStyle/>
          <a:p>
            <a:r>
              <a:rPr lang="en-US" altLang="x-none" dirty="0"/>
              <a:t>Many providers in every market</a:t>
            </a:r>
          </a:p>
          <a:p>
            <a:r>
              <a:rPr lang="en-US" altLang="x-none" dirty="0"/>
              <a:t>Many provider profiles - from small </a:t>
            </a:r>
            <a:r>
              <a:rPr lang="en-US" altLang="x-none" dirty="0" smtClean="0"/>
              <a:t>local business </a:t>
            </a:r>
            <a:r>
              <a:rPr lang="en-US" altLang="x-none" dirty="0"/>
              <a:t>to global corporation</a:t>
            </a:r>
          </a:p>
          <a:p>
            <a:r>
              <a:rPr lang="en-US" altLang="x-none" dirty="0"/>
              <a:t>Many </a:t>
            </a:r>
            <a:r>
              <a:rPr lang="en-US" altLang="x-none" dirty="0" smtClean="0"/>
              <a:t>diverse objectives in entering </a:t>
            </a:r>
            <a:r>
              <a:rPr lang="en-US" altLang="x-none" dirty="0"/>
              <a:t>the ISP market</a:t>
            </a:r>
          </a:p>
          <a:p>
            <a:pPr lvl="1"/>
            <a:r>
              <a:rPr lang="en-US" altLang="x-none" dirty="0"/>
              <a:t>niche market opportunity</a:t>
            </a:r>
          </a:p>
          <a:p>
            <a:pPr lvl="1"/>
            <a:r>
              <a:rPr lang="en-US" altLang="x-none" dirty="0"/>
              <a:t>leverage of core activities</a:t>
            </a:r>
          </a:p>
          <a:p>
            <a:pPr lvl="1"/>
            <a:r>
              <a:rPr lang="en-US" altLang="x-none" dirty="0"/>
              <a:t>revenue </a:t>
            </a:r>
            <a:r>
              <a:rPr lang="en-US" altLang="x-none" dirty="0" smtClean="0"/>
              <a:t>opportunity</a:t>
            </a:r>
          </a:p>
          <a:p>
            <a:pPr lvl="1"/>
            <a:r>
              <a:rPr lang="en-US" altLang="x-none" dirty="0"/>
              <a:t>c</a:t>
            </a:r>
            <a:r>
              <a:rPr lang="en-US" altLang="x-none" dirty="0" smtClean="0"/>
              <a:t>apital gain opportunity</a:t>
            </a:r>
            <a:endParaRPr lang="en-US" altLang="x-none" dirty="0"/>
          </a:p>
          <a:p>
            <a:pPr lvl="1"/>
            <a:r>
              <a:rPr lang="en-US" altLang="x-none" dirty="0"/>
              <a:t>risk dilution</a:t>
            </a:r>
          </a:p>
        </p:txBody>
      </p:sp>
      <p:sp>
        <p:nvSpPr>
          <p:cNvPr id="13" name="Rectangle 2"/>
          <p:cNvSpPr>
            <a:spLocks noChangeArrowheads="1"/>
          </p:cNvSpPr>
          <p:nvPr/>
        </p:nvSpPr>
        <p:spPr bwMode="auto">
          <a:xfrm>
            <a:off x="695227" y="6470731"/>
            <a:ext cx="3505200" cy="227012"/>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4" name="Group 11"/>
          <p:cNvGrpSpPr>
            <a:grpSpLocks/>
          </p:cNvGrpSpPr>
          <p:nvPr/>
        </p:nvGrpSpPr>
        <p:grpSpPr bwMode="auto">
          <a:xfrm>
            <a:off x="4548090" y="6588206"/>
            <a:ext cx="4332287" cy="65087"/>
            <a:chOff x="2859" y="4251"/>
            <a:chExt cx="2729" cy="41"/>
          </a:xfrm>
        </p:grpSpPr>
        <p:sp>
          <p:nvSpPr>
            <p:cNvPr id="15" name="Oval 14"/>
            <p:cNvSpPr>
              <a:spLocks noChangeArrowheads="1"/>
            </p:cNvSpPr>
            <p:nvPr/>
          </p:nvSpPr>
          <p:spPr bwMode="auto">
            <a:xfrm>
              <a:off x="285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Oval 15"/>
            <p:cNvSpPr>
              <a:spLocks noChangeArrowheads="1"/>
            </p:cNvSpPr>
            <p:nvPr/>
          </p:nvSpPr>
          <p:spPr bwMode="auto">
            <a:xfrm>
              <a:off x="324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Oval 16"/>
            <p:cNvSpPr>
              <a:spLocks noChangeArrowheads="1"/>
            </p:cNvSpPr>
            <p:nvPr/>
          </p:nvSpPr>
          <p:spPr bwMode="auto">
            <a:xfrm>
              <a:off x="362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 name="Oval 17"/>
            <p:cNvSpPr>
              <a:spLocks noChangeArrowheads="1"/>
            </p:cNvSpPr>
            <p:nvPr/>
          </p:nvSpPr>
          <p:spPr bwMode="auto">
            <a:xfrm>
              <a:off x="4011"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 name="Oval 18"/>
            <p:cNvSpPr>
              <a:spLocks noChangeArrowheads="1"/>
            </p:cNvSpPr>
            <p:nvPr/>
          </p:nvSpPr>
          <p:spPr bwMode="auto">
            <a:xfrm>
              <a:off x="4395"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 name="Oval 19"/>
            <p:cNvSpPr>
              <a:spLocks noChangeArrowheads="1"/>
            </p:cNvSpPr>
            <p:nvPr/>
          </p:nvSpPr>
          <p:spPr bwMode="auto">
            <a:xfrm>
              <a:off x="477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 name="Oval 20"/>
            <p:cNvSpPr>
              <a:spLocks noChangeArrowheads="1"/>
            </p:cNvSpPr>
            <p:nvPr/>
          </p:nvSpPr>
          <p:spPr bwMode="auto">
            <a:xfrm>
              <a:off x="516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Oval 21"/>
            <p:cNvSpPr>
              <a:spLocks noChangeArrowheads="1"/>
            </p:cNvSpPr>
            <p:nvPr/>
          </p:nvSpPr>
          <p:spPr bwMode="auto">
            <a:xfrm>
              <a:off x="554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3" name="Rectangle 12"/>
          <p:cNvSpPr>
            <a:spLocks noChangeArrowheads="1"/>
          </p:cNvSpPr>
          <p:nvPr/>
        </p:nvSpPr>
        <p:spPr bwMode="auto">
          <a:xfrm>
            <a:off x="762000" y="820150"/>
            <a:ext cx="457200" cy="7620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 name="Oval 13"/>
          <p:cNvSpPr>
            <a:spLocks noChangeArrowheads="1"/>
          </p:cNvSpPr>
          <p:nvPr/>
        </p:nvSpPr>
        <p:spPr bwMode="auto">
          <a:xfrm>
            <a:off x="804863" y="175625"/>
            <a:ext cx="66675" cy="66675"/>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 name="Oval 14"/>
          <p:cNvSpPr>
            <a:spLocks noChangeArrowheads="1"/>
          </p:cNvSpPr>
          <p:nvPr/>
        </p:nvSpPr>
        <p:spPr bwMode="auto">
          <a:xfrm>
            <a:off x="804863" y="405812"/>
            <a:ext cx="66675" cy="65088"/>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 name="Oval 15"/>
          <p:cNvSpPr>
            <a:spLocks noChangeArrowheads="1"/>
          </p:cNvSpPr>
          <p:nvPr/>
        </p:nvSpPr>
        <p:spPr bwMode="auto">
          <a:xfrm>
            <a:off x="804863" y="632825"/>
            <a:ext cx="66675" cy="65087"/>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 name="Oval 18"/>
          <p:cNvSpPr>
            <a:spLocks noChangeArrowheads="1"/>
          </p:cNvSpPr>
          <p:nvPr/>
        </p:nvSpPr>
        <p:spPr bwMode="auto">
          <a:xfrm>
            <a:off x="13716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 name="Oval 19"/>
          <p:cNvSpPr>
            <a:spLocks noChangeArrowheads="1"/>
          </p:cNvSpPr>
          <p:nvPr/>
        </p:nvSpPr>
        <p:spPr bwMode="auto">
          <a:xfrm>
            <a:off x="16002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 name="Oval 20"/>
          <p:cNvSpPr>
            <a:spLocks noChangeArrowheads="1"/>
          </p:cNvSpPr>
          <p:nvPr/>
        </p:nvSpPr>
        <p:spPr bwMode="auto">
          <a:xfrm>
            <a:off x="18288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18967590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61489" y="5504"/>
            <a:ext cx="13043665" cy="6869430"/>
            <a:chOff x="-810687" y="5504"/>
            <a:chExt cx="13043665" cy="6869430"/>
          </a:xfrm>
        </p:grpSpPr>
        <p:sp>
          <p:nvSpPr>
            <p:cNvPr id="5" name="Rectangle 4"/>
            <p:cNvSpPr/>
            <p:nvPr/>
          </p:nvSpPr>
          <p:spPr>
            <a:xfrm>
              <a:off x="40978" y="5504"/>
              <a:ext cx="12192000" cy="6869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1771" t="26046" r="9440" b="-653"/>
            <a:stretch/>
          </p:blipFill>
          <p:spPr>
            <a:xfrm>
              <a:off x="-810687" y="87633"/>
              <a:ext cx="12638619" cy="6770367"/>
            </a:xfrm>
            <a:prstGeom prst="rect">
              <a:avLst/>
            </a:prstGeom>
          </p:spPr>
        </p:pic>
        <p:sp>
          <p:nvSpPr>
            <p:cNvPr id="7" name="Frame 6"/>
            <p:cNvSpPr/>
            <p:nvPr/>
          </p:nvSpPr>
          <p:spPr>
            <a:xfrm>
              <a:off x="579882" y="16934"/>
              <a:ext cx="11327130" cy="6858000"/>
            </a:xfrm>
            <a:prstGeom prst="frame">
              <a:avLst>
                <a:gd name="adj1" fmla="val 10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1618" name="Rectangle 2"/>
          <p:cNvSpPr>
            <a:spLocks noGrp="1" noChangeArrowheads="1"/>
          </p:cNvSpPr>
          <p:nvPr>
            <p:ph type="title" idx="4294967295"/>
          </p:nvPr>
        </p:nvSpPr>
        <p:spPr>
          <a:xfrm>
            <a:off x="1410442" y="365125"/>
            <a:ext cx="9943358" cy="1325563"/>
          </a:xfrm>
        </p:spPr>
        <p:txBody>
          <a:bodyPr>
            <a:normAutofit/>
          </a:bodyPr>
          <a:lstStyle/>
          <a:p>
            <a:r>
              <a:rPr lang="en-US" altLang="x-none" dirty="0" smtClean="0"/>
              <a:t>The Financial Model of Interconnection</a:t>
            </a:r>
            <a:endParaRPr lang="en-US" altLang="x-none" dirty="0"/>
          </a:p>
        </p:txBody>
      </p:sp>
      <p:sp>
        <p:nvSpPr>
          <p:cNvPr id="111619" name="Rectangle 3"/>
          <p:cNvSpPr>
            <a:spLocks noGrp="1" noChangeArrowheads="1"/>
          </p:cNvSpPr>
          <p:nvPr>
            <p:ph type="body" idx="4294967295"/>
          </p:nvPr>
        </p:nvSpPr>
        <p:spPr>
          <a:xfrm>
            <a:off x="1410442" y="1868078"/>
            <a:ext cx="8902482" cy="4114800"/>
          </a:xfrm>
        </p:spPr>
        <p:txBody>
          <a:bodyPr>
            <a:normAutofit fontScale="92500" lnSpcReduction="10000"/>
          </a:bodyPr>
          <a:lstStyle/>
          <a:p>
            <a:r>
              <a:rPr lang="en-US" altLang="x-none" b="1" i="1" dirty="0" smtClean="0"/>
              <a:t>Transit</a:t>
            </a:r>
            <a:r>
              <a:rPr lang="en-US" altLang="x-none" i="1" dirty="0" smtClean="0"/>
              <a:t> </a:t>
            </a:r>
            <a:r>
              <a:rPr lang="en-US" altLang="x-none" dirty="0" smtClean="0"/>
              <a:t>is a customer / provider relationship where the customer ISP pays the provider (transit) ISP</a:t>
            </a:r>
          </a:p>
          <a:p>
            <a:endParaRPr lang="en-US" altLang="x-none" dirty="0" smtClean="0"/>
          </a:p>
          <a:p>
            <a:r>
              <a:rPr lang="en-US" altLang="x-none" b="1" i="1" dirty="0" smtClean="0"/>
              <a:t>Peering</a:t>
            </a:r>
            <a:r>
              <a:rPr lang="en-US" altLang="x-none" dirty="0" smtClean="0"/>
              <a:t> is a “</a:t>
            </a:r>
            <a:r>
              <a:rPr lang="en-US" altLang="x-none" dirty="0"/>
              <a:t>S</a:t>
            </a:r>
            <a:r>
              <a:rPr lang="en-US" altLang="x-none" dirty="0" smtClean="0"/>
              <a:t>ender Keep All” relationship where neither ISP pays the other</a:t>
            </a:r>
          </a:p>
          <a:p>
            <a:endParaRPr lang="en-US" altLang="x-none" dirty="0"/>
          </a:p>
          <a:p>
            <a:pPr marL="0" indent="0">
              <a:buNone/>
            </a:pPr>
            <a:r>
              <a:rPr lang="en-US" altLang="x-none" dirty="0" smtClean="0"/>
              <a:t>These are the only models of Interconnection between ISPs in the Internet</a:t>
            </a:r>
          </a:p>
          <a:p>
            <a:pPr marL="0" indent="0">
              <a:buNone/>
            </a:pPr>
            <a:endParaRPr lang="en-US" altLang="x-none" dirty="0"/>
          </a:p>
          <a:p>
            <a:pPr marL="0" indent="0">
              <a:buNone/>
            </a:pPr>
            <a:r>
              <a:rPr lang="en-US" altLang="x-none" b="1" dirty="0" smtClean="0"/>
              <a:t>Why</a:t>
            </a:r>
            <a:r>
              <a:rPr lang="en-US" altLang="x-none" dirty="0" smtClean="0"/>
              <a:t>?</a:t>
            </a:r>
            <a:endParaRPr lang="en-US" altLang="x-none" dirty="0"/>
          </a:p>
        </p:txBody>
      </p:sp>
      <p:sp>
        <p:nvSpPr>
          <p:cNvPr id="8" name="Rectangle 2"/>
          <p:cNvSpPr>
            <a:spLocks noChangeArrowheads="1"/>
          </p:cNvSpPr>
          <p:nvPr/>
        </p:nvSpPr>
        <p:spPr bwMode="auto">
          <a:xfrm>
            <a:off x="695227" y="6470731"/>
            <a:ext cx="3505200" cy="227012"/>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9" name="Group 11"/>
          <p:cNvGrpSpPr>
            <a:grpSpLocks/>
          </p:cNvGrpSpPr>
          <p:nvPr/>
        </p:nvGrpSpPr>
        <p:grpSpPr bwMode="auto">
          <a:xfrm>
            <a:off x="4548090" y="6588206"/>
            <a:ext cx="4332287" cy="65087"/>
            <a:chOff x="2859" y="4251"/>
            <a:chExt cx="2729" cy="41"/>
          </a:xfrm>
        </p:grpSpPr>
        <p:sp>
          <p:nvSpPr>
            <p:cNvPr id="10" name="Oval 9"/>
            <p:cNvSpPr>
              <a:spLocks noChangeArrowheads="1"/>
            </p:cNvSpPr>
            <p:nvPr/>
          </p:nvSpPr>
          <p:spPr bwMode="auto">
            <a:xfrm>
              <a:off x="285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Oval 10"/>
            <p:cNvSpPr>
              <a:spLocks noChangeArrowheads="1"/>
            </p:cNvSpPr>
            <p:nvPr/>
          </p:nvSpPr>
          <p:spPr bwMode="auto">
            <a:xfrm>
              <a:off x="324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Oval 11"/>
            <p:cNvSpPr>
              <a:spLocks noChangeArrowheads="1"/>
            </p:cNvSpPr>
            <p:nvPr/>
          </p:nvSpPr>
          <p:spPr bwMode="auto">
            <a:xfrm>
              <a:off x="362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Oval 12"/>
            <p:cNvSpPr>
              <a:spLocks noChangeArrowheads="1"/>
            </p:cNvSpPr>
            <p:nvPr/>
          </p:nvSpPr>
          <p:spPr bwMode="auto">
            <a:xfrm>
              <a:off x="4011"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Oval 13"/>
            <p:cNvSpPr>
              <a:spLocks noChangeArrowheads="1"/>
            </p:cNvSpPr>
            <p:nvPr/>
          </p:nvSpPr>
          <p:spPr bwMode="auto">
            <a:xfrm>
              <a:off x="4395"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Oval 14"/>
            <p:cNvSpPr>
              <a:spLocks noChangeArrowheads="1"/>
            </p:cNvSpPr>
            <p:nvPr/>
          </p:nvSpPr>
          <p:spPr bwMode="auto">
            <a:xfrm>
              <a:off x="477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Oval 15"/>
            <p:cNvSpPr>
              <a:spLocks noChangeArrowheads="1"/>
            </p:cNvSpPr>
            <p:nvPr/>
          </p:nvSpPr>
          <p:spPr bwMode="auto">
            <a:xfrm>
              <a:off x="516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Oval 16"/>
            <p:cNvSpPr>
              <a:spLocks noChangeArrowheads="1"/>
            </p:cNvSpPr>
            <p:nvPr/>
          </p:nvSpPr>
          <p:spPr bwMode="auto">
            <a:xfrm>
              <a:off x="554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8" name="Rectangle 12"/>
          <p:cNvSpPr>
            <a:spLocks noChangeArrowheads="1"/>
          </p:cNvSpPr>
          <p:nvPr/>
        </p:nvSpPr>
        <p:spPr bwMode="auto">
          <a:xfrm>
            <a:off x="762000" y="820150"/>
            <a:ext cx="457200" cy="7620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 name="Oval 13"/>
          <p:cNvSpPr>
            <a:spLocks noChangeArrowheads="1"/>
          </p:cNvSpPr>
          <p:nvPr/>
        </p:nvSpPr>
        <p:spPr bwMode="auto">
          <a:xfrm>
            <a:off x="804863" y="175625"/>
            <a:ext cx="66675" cy="66675"/>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 name="Oval 14"/>
          <p:cNvSpPr>
            <a:spLocks noChangeArrowheads="1"/>
          </p:cNvSpPr>
          <p:nvPr/>
        </p:nvSpPr>
        <p:spPr bwMode="auto">
          <a:xfrm>
            <a:off x="804863" y="405812"/>
            <a:ext cx="66675" cy="65088"/>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 name="Oval 15"/>
          <p:cNvSpPr>
            <a:spLocks noChangeArrowheads="1"/>
          </p:cNvSpPr>
          <p:nvPr/>
        </p:nvSpPr>
        <p:spPr bwMode="auto">
          <a:xfrm>
            <a:off x="804863" y="632825"/>
            <a:ext cx="66675" cy="65087"/>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Oval 18"/>
          <p:cNvSpPr>
            <a:spLocks noChangeArrowheads="1"/>
          </p:cNvSpPr>
          <p:nvPr/>
        </p:nvSpPr>
        <p:spPr bwMode="auto">
          <a:xfrm>
            <a:off x="13716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 name="Oval 19"/>
          <p:cNvSpPr>
            <a:spLocks noChangeArrowheads="1"/>
          </p:cNvSpPr>
          <p:nvPr/>
        </p:nvSpPr>
        <p:spPr bwMode="auto">
          <a:xfrm>
            <a:off x="16002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 name="Oval 20"/>
          <p:cNvSpPr>
            <a:spLocks noChangeArrowheads="1"/>
          </p:cNvSpPr>
          <p:nvPr/>
        </p:nvSpPr>
        <p:spPr bwMode="auto">
          <a:xfrm>
            <a:off x="18288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871026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Group 107"/>
          <p:cNvGrpSpPr/>
          <p:nvPr/>
        </p:nvGrpSpPr>
        <p:grpSpPr>
          <a:xfrm>
            <a:off x="-859926" y="-12405"/>
            <a:ext cx="13043665" cy="6869430"/>
            <a:chOff x="-810687" y="5504"/>
            <a:chExt cx="13043665" cy="6869430"/>
          </a:xfrm>
        </p:grpSpPr>
        <p:sp>
          <p:nvSpPr>
            <p:cNvPr id="109" name="Rectangle 108"/>
            <p:cNvSpPr/>
            <p:nvPr/>
          </p:nvSpPr>
          <p:spPr>
            <a:xfrm>
              <a:off x="40978" y="5504"/>
              <a:ext cx="12192000" cy="6869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pic>
          <p:nvPicPr>
            <p:cNvPr id="110" name="Picture 109"/>
            <p:cNvPicPr>
              <a:picLocks noChangeAspect="1"/>
            </p:cNvPicPr>
            <p:nvPr/>
          </p:nvPicPr>
          <p:blipFill rotWithShape="1">
            <a:blip r:embed="rId3">
              <a:extLst>
                <a:ext uri="{28A0092B-C50C-407E-A947-70E740481C1C}">
                  <a14:useLocalDpi xmlns:a14="http://schemas.microsoft.com/office/drawing/2010/main" val="0"/>
                </a:ext>
              </a:extLst>
            </a:blip>
            <a:srcRect l="-11771" t="26046" r="9440" b="-653"/>
            <a:stretch/>
          </p:blipFill>
          <p:spPr>
            <a:xfrm>
              <a:off x="-810687" y="87633"/>
              <a:ext cx="12638619" cy="6770367"/>
            </a:xfrm>
            <a:prstGeom prst="rect">
              <a:avLst/>
            </a:prstGeom>
          </p:spPr>
        </p:pic>
        <p:sp>
          <p:nvSpPr>
            <p:cNvPr id="111" name="Frame 110"/>
            <p:cNvSpPr/>
            <p:nvPr/>
          </p:nvSpPr>
          <p:spPr>
            <a:xfrm>
              <a:off x="579882" y="16934"/>
              <a:ext cx="11327130" cy="6858000"/>
            </a:xfrm>
            <a:prstGeom prst="frame">
              <a:avLst>
                <a:gd name="adj1" fmla="val 10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tx1"/>
                </a:solidFill>
              </a:endParaRPr>
            </a:p>
          </p:txBody>
        </p:sp>
      </p:grpSp>
      <p:grpSp>
        <p:nvGrpSpPr>
          <p:cNvPr id="112642" name="Group 2"/>
          <p:cNvGrpSpPr>
            <a:grpSpLocks/>
          </p:cNvGrpSpPr>
          <p:nvPr/>
        </p:nvGrpSpPr>
        <p:grpSpPr bwMode="auto">
          <a:xfrm>
            <a:off x="6291263" y="5083175"/>
            <a:ext cx="1511300" cy="1138238"/>
            <a:chOff x="1008" y="864"/>
            <a:chExt cx="3120" cy="1152"/>
          </a:xfrm>
        </p:grpSpPr>
        <p:sp>
          <p:nvSpPr>
            <p:cNvPr id="112643" name="Oval 3"/>
            <p:cNvSpPr>
              <a:spLocks noChangeArrowheads="1"/>
            </p:cNvSpPr>
            <p:nvPr/>
          </p:nvSpPr>
          <p:spPr bwMode="auto">
            <a:xfrm>
              <a:off x="1008" y="1104"/>
              <a:ext cx="1392" cy="624"/>
            </a:xfrm>
            <a:prstGeom prst="ellipse">
              <a:avLst/>
            </a:prstGeom>
            <a:solidFill>
              <a:schemeClr val="accent2"/>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bg2"/>
                  </a:solidFill>
                  <a:round/>
                  <a:headEnd/>
                  <a:tailEnd/>
                </a14:hiddenLine>
              </a:ext>
            </a:extLst>
          </p:spPr>
          <p:txBody>
            <a:bodyPr wrap="none" anchor="ctr"/>
            <a:lstStyle/>
            <a:p>
              <a:endParaRPr lang="en-US"/>
            </a:p>
          </p:txBody>
        </p:sp>
        <p:sp>
          <p:nvSpPr>
            <p:cNvPr id="112644" name="Oval 4"/>
            <p:cNvSpPr>
              <a:spLocks noChangeArrowheads="1"/>
            </p:cNvSpPr>
            <p:nvPr/>
          </p:nvSpPr>
          <p:spPr bwMode="auto">
            <a:xfrm>
              <a:off x="1296" y="1392"/>
              <a:ext cx="1392" cy="624"/>
            </a:xfrm>
            <a:prstGeom prst="ellipse">
              <a:avLst/>
            </a:prstGeom>
            <a:solidFill>
              <a:schemeClr val="accent2"/>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bg2"/>
                  </a:solidFill>
                  <a:round/>
                  <a:headEnd/>
                  <a:tailEnd/>
                </a14:hiddenLine>
              </a:ext>
            </a:extLst>
          </p:spPr>
          <p:txBody>
            <a:bodyPr wrap="none" anchor="ctr"/>
            <a:lstStyle/>
            <a:p>
              <a:endParaRPr lang="en-US"/>
            </a:p>
          </p:txBody>
        </p:sp>
        <p:sp>
          <p:nvSpPr>
            <p:cNvPr id="112645" name="Oval 5"/>
            <p:cNvSpPr>
              <a:spLocks noChangeArrowheads="1"/>
            </p:cNvSpPr>
            <p:nvPr/>
          </p:nvSpPr>
          <p:spPr bwMode="auto">
            <a:xfrm>
              <a:off x="1680" y="864"/>
              <a:ext cx="1392" cy="624"/>
            </a:xfrm>
            <a:prstGeom prst="ellipse">
              <a:avLst/>
            </a:prstGeom>
            <a:solidFill>
              <a:schemeClr val="accent2"/>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112646" name="Oval 6"/>
            <p:cNvSpPr>
              <a:spLocks noChangeArrowheads="1"/>
            </p:cNvSpPr>
            <p:nvPr/>
          </p:nvSpPr>
          <p:spPr bwMode="auto">
            <a:xfrm>
              <a:off x="2304" y="912"/>
              <a:ext cx="1392" cy="624"/>
            </a:xfrm>
            <a:prstGeom prst="ellipse">
              <a:avLst/>
            </a:prstGeom>
            <a:solidFill>
              <a:schemeClr val="accent2"/>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bg2"/>
                  </a:solidFill>
                  <a:round/>
                  <a:headEnd/>
                  <a:tailEnd/>
                </a14:hiddenLine>
              </a:ext>
            </a:extLst>
          </p:spPr>
          <p:txBody>
            <a:bodyPr wrap="none" anchor="ctr"/>
            <a:lstStyle/>
            <a:p>
              <a:endParaRPr lang="en-US"/>
            </a:p>
          </p:txBody>
        </p:sp>
        <p:sp>
          <p:nvSpPr>
            <p:cNvPr id="112647" name="Oval 7"/>
            <p:cNvSpPr>
              <a:spLocks noChangeArrowheads="1"/>
            </p:cNvSpPr>
            <p:nvPr/>
          </p:nvSpPr>
          <p:spPr bwMode="auto">
            <a:xfrm>
              <a:off x="2064" y="1248"/>
              <a:ext cx="1392" cy="624"/>
            </a:xfrm>
            <a:prstGeom prst="ellipse">
              <a:avLst/>
            </a:prstGeom>
            <a:solidFill>
              <a:schemeClr val="accent2"/>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112648" name="Oval 8"/>
            <p:cNvSpPr>
              <a:spLocks noChangeArrowheads="1"/>
            </p:cNvSpPr>
            <p:nvPr/>
          </p:nvSpPr>
          <p:spPr bwMode="auto">
            <a:xfrm>
              <a:off x="2256" y="1344"/>
              <a:ext cx="1392" cy="624"/>
            </a:xfrm>
            <a:prstGeom prst="ellipse">
              <a:avLst/>
            </a:prstGeom>
            <a:solidFill>
              <a:schemeClr val="accent2"/>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bg2"/>
                  </a:solidFill>
                  <a:round/>
                  <a:headEnd/>
                  <a:tailEnd/>
                </a14:hiddenLine>
              </a:ext>
            </a:extLst>
          </p:spPr>
          <p:txBody>
            <a:bodyPr wrap="none" anchor="ctr"/>
            <a:lstStyle/>
            <a:p>
              <a:endParaRPr lang="en-US"/>
            </a:p>
          </p:txBody>
        </p:sp>
        <p:sp>
          <p:nvSpPr>
            <p:cNvPr id="112649" name="Oval 9"/>
            <p:cNvSpPr>
              <a:spLocks noChangeArrowheads="1"/>
            </p:cNvSpPr>
            <p:nvPr/>
          </p:nvSpPr>
          <p:spPr bwMode="auto">
            <a:xfrm>
              <a:off x="2736" y="1152"/>
              <a:ext cx="1392" cy="624"/>
            </a:xfrm>
            <a:prstGeom prst="ellipse">
              <a:avLst/>
            </a:prstGeom>
            <a:solidFill>
              <a:schemeClr val="accent2"/>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bg2"/>
                  </a:solidFill>
                  <a:round/>
                  <a:headEnd/>
                  <a:tailEnd/>
                </a14:hiddenLine>
              </a:ext>
            </a:extLst>
          </p:spPr>
          <p:txBody>
            <a:bodyPr wrap="none" anchor="ctr"/>
            <a:lstStyle/>
            <a:p>
              <a:endParaRPr lang="en-US"/>
            </a:p>
          </p:txBody>
        </p:sp>
        <p:sp>
          <p:nvSpPr>
            <p:cNvPr id="112650" name="Oval 10"/>
            <p:cNvSpPr>
              <a:spLocks noChangeArrowheads="1"/>
            </p:cNvSpPr>
            <p:nvPr/>
          </p:nvSpPr>
          <p:spPr bwMode="auto">
            <a:xfrm>
              <a:off x="2688" y="1344"/>
              <a:ext cx="1392" cy="624"/>
            </a:xfrm>
            <a:prstGeom prst="ellipse">
              <a:avLst/>
            </a:prstGeom>
            <a:solidFill>
              <a:schemeClr val="accent2"/>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bg2"/>
                  </a:solidFill>
                  <a:round/>
                  <a:headEnd/>
                  <a:tailEnd/>
                </a14:hiddenLine>
              </a:ext>
            </a:extLst>
          </p:spPr>
          <p:txBody>
            <a:bodyPr wrap="none" anchor="ctr"/>
            <a:lstStyle/>
            <a:p>
              <a:endParaRPr lang="en-US"/>
            </a:p>
          </p:txBody>
        </p:sp>
      </p:grpSp>
      <p:sp>
        <p:nvSpPr>
          <p:cNvPr id="112651" name="Line 11"/>
          <p:cNvSpPr>
            <a:spLocks noChangeShapeType="1"/>
          </p:cNvSpPr>
          <p:nvPr/>
        </p:nvSpPr>
        <p:spPr bwMode="auto">
          <a:xfrm>
            <a:off x="3319464" y="5645150"/>
            <a:ext cx="55641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652" name="Rectangle 12"/>
          <p:cNvSpPr>
            <a:spLocks noGrp="1" noChangeArrowheads="1"/>
          </p:cNvSpPr>
          <p:nvPr>
            <p:ph type="title" idx="4294967295"/>
          </p:nvPr>
        </p:nvSpPr>
        <p:spPr>
          <a:xfrm>
            <a:off x="1410442" y="365125"/>
            <a:ext cx="9943358" cy="1325563"/>
          </a:xfrm>
        </p:spPr>
        <p:txBody>
          <a:bodyPr/>
          <a:lstStyle/>
          <a:p>
            <a:r>
              <a:rPr lang="en-US" altLang="x-none"/>
              <a:t>Follow the Money</a:t>
            </a:r>
          </a:p>
        </p:txBody>
      </p:sp>
      <p:sp>
        <p:nvSpPr>
          <p:cNvPr id="112653" name="Rectangle 13"/>
          <p:cNvSpPr>
            <a:spLocks noGrp="1" noChangeArrowheads="1"/>
          </p:cNvSpPr>
          <p:nvPr>
            <p:ph type="body" idx="4294967295"/>
          </p:nvPr>
        </p:nvSpPr>
        <p:spPr>
          <a:xfrm>
            <a:off x="1447800" y="1825625"/>
            <a:ext cx="9906000" cy="4351338"/>
          </a:xfrm>
        </p:spPr>
        <p:txBody>
          <a:bodyPr/>
          <a:lstStyle/>
          <a:p>
            <a:pPr marL="0" indent="0">
              <a:buNone/>
            </a:pPr>
            <a:r>
              <a:rPr lang="en-US" altLang="x-none" dirty="0"/>
              <a:t>In a </a:t>
            </a:r>
            <a:r>
              <a:rPr lang="en-US" altLang="x-none" dirty="0" smtClean="0"/>
              <a:t>conventional multi-provider service the </a:t>
            </a:r>
            <a:r>
              <a:rPr lang="en-US" altLang="x-none" dirty="0"/>
              <a:t>money flow is easy to </a:t>
            </a:r>
            <a:r>
              <a:rPr lang="en-US" altLang="x-none" dirty="0" smtClean="0"/>
              <a:t>identify. For example in the telephone network:</a:t>
            </a:r>
            <a:endParaRPr lang="en-US" altLang="x-none" dirty="0"/>
          </a:p>
          <a:p>
            <a:pPr lvl="1"/>
            <a:r>
              <a:rPr lang="en-US" altLang="x-none" dirty="0"/>
              <a:t>John initiates the transaction</a:t>
            </a:r>
          </a:p>
          <a:p>
            <a:pPr lvl="1"/>
            <a:r>
              <a:rPr lang="en-US" altLang="x-none" dirty="0"/>
              <a:t>John pays his local provider A for the entire end-to-end transaction charge for the end-to-end service</a:t>
            </a:r>
          </a:p>
          <a:p>
            <a:pPr lvl="1"/>
            <a:r>
              <a:rPr lang="en-US" altLang="x-none" dirty="0"/>
              <a:t>A pays B </a:t>
            </a:r>
            <a:r>
              <a:rPr lang="en-US" altLang="x-none" dirty="0" smtClean="0"/>
              <a:t>an “</a:t>
            </a:r>
            <a:r>
              <a:rPr lang="en-US" altLang="x-none" dirty="0" err="1" smtClean="0"/>
              <a:t>interprovider</a:t>
            </a:r>
            <a:r>
              <a:rPr lang="en-US" altLang="x-none" dirty="0" smtClean="0"/>
              <a:t> charge” for B to </a:t>
            </a:r>
            <a:r>
              <a:rPr lang="en-US" altLang="x-none" dirty="0"/>
              <a:t>terminate the transaction</a:t>
            </a:r>
          </a:p>
          <a:p>
            <a:pPr lvl="1"/>
            <a:r>
              <a:rPr lang="en-US" altLang="x-none" dirty="0"/>
              <a:t>B terminates the transaction at Mary without charging Mary</a:t>
            </a:r>
          </a:p>
        </p:txBody>
      </p:sp>
      <p:grpSp>
        <p:nvGrpSpPr>
          <p:cNvPr id="112654" name="Group 14"/>
          <p:cNvGrpSpPr>
            <a:grpSpLocks/>
          </p:cNvGrpSpPr>
          <p:nvPr/>
        </p:nvGrpSpPr>
        <p:grpSpPr bwMode="auto">
          <a:xfrm>
            <a:off x="2676525" y="5405438"/>
            <a:ext cx="996950" cy="677862"/>
            <a:chOff x="3122" y="2871"/>
            <a:chExt cx="628" cy="427"/>
          </a:xfrm>
        </p:grpSpPr>
        <p:sp>
          <p:nvSpPr>
            <p:cNvPr id="112655" name="Freeform 15"/>
            <p:cNvSpPr>
              <a:spLocks/>
            </p:cNvSpPr>
            <p:nvPr/>
          </p:nvSpPr>
          <p:spPr bwMode="auto">
            <a:xfrm>
              <a:off x="3195" y="2889"/>
              <a:ext cx="555" cy="164"/>
            </a:xfrm>
            <a:custGeom>
              <a:avLst/>
              <a:gdLst>
                <a:gd name="T0" fmla="*/ 0 w 377"/>
                <a:gd name="T1" fmla="*/ 67 h 117"/>
                <a:gd name="T2" fmla="*/ 30 w 377"/>
                <a:gd name="T3" fmla="*/ 87 h 117"/>
                <a:gd name="T4" fmla="*/ 48 w 377"/>
                <a:gd name="T5" fmla="*/ 71 h 117"/>
                <a:gd name="T6" fmla="*/ 69 w 377"/>
                <a:gd name="T7" fmla="*/ 62 h 117"/>
                <a:gd name="T8" fmla="*/ 103 w 377"/>
                <a:gd name="T9" fmla="*/ 51 h 117"/>
                <a:gd name="T10" fmla="*/ 213 w 377"/>
                <a:gd name="T11" fmla="*/ 55 h 117"/>
                <a:gd name="T12" fmla="*/ 291 w 377"/>
                <a:gd name="T13" fmla="*/ 62 h 117"/>
                <a:gd name="T14" fmla="*/ 311 w 377"/>
                <a:gd name="T15" fmla="*/ 80 h 117"/>
                <a:gd name="T16" fmla="*/ 323 w 377"/>
                <a:gd name="T17" fmla="*/ 107 h 117"/>
                <a:gd name="T18" fmla="*/ 353 w 377"/>
                <a:gd name="T19" fmla="*/ 91 h 117"/>
                <a:gd name="T20" fmla="*/ 364 w 377"/>
                <a:gd name="T21" fmla="*/ 48 h 117"/>
                <a:gd name="T22" fmla="*/ 307 w 377"/>
                <a:gd name="T23" fmla="*/ 0 h 117"/>
                <a:gd name="T24" fmla="*/ 208 w 377"/>
                <a:gd name="T25" fmla="*/ 0 h 117"/>
                <a:gd name="T26" fmla="*/ 128 w 377"/>
                <a:gd name="T27" fmla="*/ 3 h 117"/>
                <a:gd name="T28" fmla="*/ 76 w 377"/>
                <a:gd name="T29" fmla="*/ 11 h 117"/>
                <a:gd name="T30" fmla="*/ 3 w 377"/>
                <a:gd name="T31" fmla="*/ 5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7" h="117">
                  <a:moveTo>
                    <a:pt x="0" y="67"/>
                  </a:moveTo>
                  <a:cubicBezTo>
                    <a:pt x="22" y="117"/>
                    <a:pt x="5" y="95"/>
                    <a:pt x="30" y="87"/>
                  </a:cubicBezTo>
                  <a:cubicBezTo>
                    <a:pt x="34" y="80"/>
                    <a:pt x="42" y="77"/>
                    <a:pt x="48" y="71"/>
                  </a:cubicBezTo>
                  <a:lnTo>
                    <a:pt x="69" y="62"/>
                  </a:lnTo>
                  <a:lnTo>
                    <a:pt x="103" y="51"/>
                  </a:lnTo>
                  <a:lnTo>
                    <a:pt x="213" y="55"/>
                  </a:lnTo>
                  <a:lnTo>
                    <a:pt x="291" y="62"/>
                  </a:lnTo>
                  <a:lnTo>
                    <a:pt x="311" y="80"/>
                  </a:lnTo>
                  <a:lnTo>
                    <a:pt x="323" y="107"/>
                  </a:lnTo>
                  <a:lnTo>
                    <a:pt x="353" y="91"/>
                  </a:lnTo>
                  <a:cubicBezTo>
                    <a:pt x="358" y="82"/>
                    <a:pt x="377" y="61"/>
                    <a:pt x="364" y="48"/>
                  </a:cubicBezTo>
                  <a:lnTo>
                    <a:pt x="307" y="0"/>
                  </a:lnTo>
                  <a:lnTo>
                    <a:pt x="208" y="0"/>
                  </a:lnTo>
                  <a:lnTo>
                    <a:pt x="128" y="3"/>
                  </a:lnTo>
                  <a:lnTo>
                    <a:pt x="76" y="11"/>
                  </a:lnTo>
                  <a:lnTo>
                    <a:pt x="3" y="51"/>
                  </a:lnTo>
                </a:path>
              </a:pathLst>
            </a:custGeom>
            <a:solidFill>
              <a:srgbClr val="B2B2B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656" name="Freeform 16"/>
            <p:cNvSpPr>
              <a:spLocks/>
            </p:cNvSpPr>
            <p:nvPr/>
          </p:nvSpPr>
          <p:spPr bwMode="auto">
            <a:xfrm>
              <a:off x="3152" y="2982"/>
              <a:ext cx="471" cy="283"/>
            </a:xfrm>
            <a:custGeom>
              <a:avLst/>
              <a:gdLst>
                <a:gd name="T0" fmla="*/ 91 w 320"/>
                <a:gd name="T1" fmla="*/ 3 h 202"/>
                <a:gd name="T2" fmla="*/ 39 w 320"/>
                <a:gd name="T3" fmla="*/ 87 h 202"/>
                <a:gd name="T4" fmla="*/ 0 w 320"/>
                <a:gd name="T5" fmla="*/ 177 h 202"/>
                <a:gd name="T6" fmla="*/ 137 w 320"/>
                <a:gd name="T7" fmla="*/ 202 h 202"/>
                <a:gd name="T8" fmla="*/ 244 w 320"/>
                <a:gd name="T9" fmla="*/ 201 h 202"/>
                <a:gd name="T10" fmla="*/ 277 w 320"/>
                <a:gd name="T11" fmla="*/ 85 h 202"/>
                <a:gd name="T12" fmla="*/ 320 w 320"/>
                <a:gd name="T13" fmla="*/ 10 h 202"/>
                <a:gd name="T14" fmla="*/ 190 w 320"/>
                <a:gd name="T15" fmla="*/ 0 h 202"/>
                <a:gd name="T16" fmla="*/ 91 w 320"/>
                <a:gd name="T17" fmla="*/ 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2">
                  <a:moveTo>
                    <a:pt x="91" y="3"/>
                  </a:moveTo>
                  <a:lnTo>
                    <a:pt x="39" y="87"/>
                  </a:lnTo>
                  <a:lnTo>
                    <a:pt x="0" y="177"/>
                  </a:lnTo>
                  <a:lnTo>
                    <a:pt x="137" y="202"/>
                  </a:lnTo>
                  <a:lnTo>
                    <a:pt x="244" y="201"/>
                  </a:lnTo>
                  <a:lnTo>
                    <a:pt x="277" y="85"/>
                  </a:lnTo>
                  <a:lnTo>
                    <a:pt x="320" y="10"/>
                  </a:lnTo>
                  <a:lnTo>
                    <a:pt x="190" y="0"/>
                  </a:lnTo>
                  <a:lnTo>
                    <a:pt x="91" y="3"/>
                  </a:lnTo>
                  <a:close/>
                </a:path>
              </a:pathLst>
            </a:custGeom>
            <a:solidFill>
              <a:srgbClr val="B2B2B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657" name="Freeform 17"/>
            <p:cNvSpPr>
              <a:spLocks/>
            </p:cNvSpPr>
            <p:nvPr/>
          </p:nvSpPr>
          <p:spPr bwMode="auto">
            <a:xfrm rot="174052">
              <a:off x="3288" y="2871"/>
              <a:ext cx="462" cy="66"/>
            </a:xfrm>
            <a:custGeom>
              <a:avLst/>
              <a:gdLst>
                <a:gd name="T0" fmla="*/ 287 w 314"/>
                <a:gd name="T1" fmla="*/ 44 h 47"/>
                <a:gd name="T2" fmla="*/ 242 w 314"/>
                <a:gd name="T3" fmla="*/ 25 h 47"/>
                <a:gd name="T4" fmla="*/ 203 w 314"/>
                <a:gd name="T5" fmla="*/ 21 h 47"/>
                <a:gd name="T6" fmla="*/ 153 w 314"/>
                <a:gd name="T7" fmla="*/ 21 h 47"/>
                <a:gd name="T8" fmla="*/ 96 w 314"/>
                <a:gd name="T9" fmla="*/ 20 h 47"/>
                <a:gd name="T10" fmla="*/ 52 w 314"/>
                <a:gd name="T11" fmla="*/ 27 h 47"/>
                <a:gd name="T12" fmla="*/ 20 w 314"/>
                <a:gd name="T13" fmla="*/ 28 h 47"/>
                <a:gd name="T14" fmla="*/ 4 w 314"/>
                <a:gd name="T15" fmla="*/ 34 h 47"/>
                <a:gd name="T16" fmla="*/ 0 w 314"/>
                <a:gd name="T17" fmla="*/ 25 h 47"/>
                <a:gd name="T18" fmla="*/ 27 w 314"/>
                <a:gd name="T19" fmla="*/ 22 h 47"/>
                <a:gd name="T20" fmla="*/ 59 w 314"/>
                <a:gd name="T21" fmla="*/ 16 h 47"/>
                <a:gd name="T22" fmla="*/ 104 w 314"/>
                <a:gd name="T23" fmla="*/ 6 h 47"/>
                <a:gd name="T24" fmla="*/ 145 w 314"/>
                <a:gd name="T25" fmla="*/ 3 h 47"/>
                <a:gd name="T26" fmla="*/ 186 w 314"/>
                <a:gd name="T27" fmla="*/ 0 h 47"/>
                <a:gd name="T28" fmla="*/ 227 w 314"/>
                <a:gd name="T29" fmla="*/ 0 h 47"/>
                <a:gd name="T30" fmla="*/ 268 w 314"/>
                <a:gd name="T31" fmla="*/ 3 h 47"/>
                <a:gd name="T32" fmla="*/ 300 w 314"/>
                <a:gd name="T33" fmla="*/ 16 h 47"/>
                <a:gd name="T34" fmla="*/ 309 w 314"/>
                <a:gd name="T35" fmla="*/ 19 h 47"/>
                <a:gd name="T36" fmla="*/ 314 w 314"/>
                <a:gd name="T37" fmla="*/ 25 h 47"/>
                <a:gd name="T38" fmla="*/ 314 w 314"/>
                <a:gd name="T39" fmla="*/ 28 h 47"/>
                <a:gd name="T40" fmla="*/ 314 w 314"/>
                <a:gd name="T41" fmla="*/ 34 h 47"/>
                <a:gd name="T42" fmla="*/ 309 w 314"/>
                <a:gd name="T43" fmla="*/ 41 h 47"/>
                <a:gd name="T44" fmla="*/ 305 w 314"/>
                <a:gd name="T45" fmla="*/ 44 h 47"/>
                <a:gd name="T46" fmla="*/ 296 w 314"/>
                <a:gd name="T47" fmla="*/ 47 h 47"/>
                <a:gd name="T48" fmla="*/ 287 w 314"/>
                <a:gd name="T49"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4" h="47">
                  <a:moveTo>
                    <a:pt x="287" y="44"/>
                  </a:moveTo>
                  <a:lnTo>
                    <a:pt x="242" y="25"/>
                  </a:lnTo>
                  <a:lnTo>
                    <a:pt x="203" y="21"/>
                  </a:lnTo>
                  <a:lnTo>
                    <a:pt x="153" y="21"/>
                  </a:lnTo>
                  <a:lnTo>
                    <a:pt x="96" y="20"/>
                  </a:lnTo>
                  <a:lnTo>
                    <a:pt x="52" y="27"/>
                  </a:lnTo>
                  <a:lnTo>
                    <a:pt x="20" y="28"/>
                  </a:lnTo>
                  <a:lnTo>
                    <a:pt x="4" y="34"/>
                  </a:lnTo>
                  <a:lnTo>
                    <a:pt x="0" y="25"/>
                  </a:lnTo>
                  <a:lnTo>
                    <a:pt x="27" y="22"/>
                  </a:lnTo>
                  <a:lnTo>
                    <a:pt x="59" y="16"/>
                  </a:lnTo>
                  <a:lnTo>
                    <a:pt x="104" y="6"/>
                  </a:lnTo>
                  <a:lnTo>
                    <a:pt x="145" y="3"/>
                  </a:lnTo>
                  <a:lnTo>
                    <a:pt x="186" y="0"/>
                  </a:lnTo>
                  <a:lnTo>
                    <a:pt x="227" y="0"/>
                  </a:lnTo>
                  <a:lnTo>
                    <a:pt x="268" y="3"/>
                  </a:lnTo>
                  <a:lnTo>
                    <a:pt x="300" y="16"/>
                  </a:lnTo>
                  <a:lnTo>
                    <a:pt x="309" y="19"/>
                  </a:lnTo>
                  <a:lnTo>
                    <a:pt x="314" y="25"/>
                  </a:lnTo>
                  <a:lnTo>
                    <a:pt x="314" y="28"/>
                  </a:lnTo>
                  <a:lnTo>
                    <a:pt x="314" y="34"/>
                  </a:lnTo>
                  <a:lnTo>
                    <a:pt x="309" y="41"/>
                  </a:lnTo>
                  <a:lnTo>
                    <a:pt x="305" y="44"/>
                  </a:lnTo>
                  <a:lnTo>
                    <a:pt x="296" y="47"/>
                  </a:lnTo>
                  <a:lnTo>
                    <a:pt x="287" y="4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58" name="Freeform 18"/>
            <p:cNvSpPr>
              <a:spLocks/>
            </p:cNvSpPr>
            <p:nvPr/>
          </p:nvSpPr>
          <p:spPr bwMode="auto">
            <a:xfrm rot="-846286">
              <a:off x="3276" y="2938"/>
              <a:ext cx="355" cy="98"/>
            </a:xfrm>
            <a:custGeom>
              <a:avLst/>
              <a:gdLst>
                <a:gd name="T0" fmla="*/ 161 w 381"/>
                <a:gd name="T1" fmla="*/ 53 h 139"/>
                <a:gd name="T2" fmla="*/ 135 w 381"/>
                <a:gd name="T3" fmla="*/ 45 h 139"/>
                <a:gd name="T4" fmla="*/ 108 w 381"/>
                <a:gd name="T5" fmla="*/ 36 h 139"/>
                <a:gd name="T6" fmla="*/ 80 w 381"/>
                <a:gd name="T7" fmla="*/ 28 h 139"/>
                <a:gd name="T8" fmla="*/ 54 w 381"/>
                <a:gd name="T9" fmla="*/ 21 h 139"/>
                <a:gd name="T10" fmla="*/ 31 w 381"/>
                <a:gd name="T11" fmla="*/ 15 h 139"/>
                <a:gd name="T12" fmla="*/ 14 w 381"/>
                <a:gd name="T13" fmla="*/ 10 h 139"/>
                <a:gd name="T14" fmla="*/ 5 w 381"/>
                <a:gd name="T15" fmla="*/ 8 h 139"/>
                <a:gd name="T16" fmla="*/ 2 w 381"/>
                <a:gd name="T17" fmla="*/ 7 h 139"/>
                <a:gd name="T18" fmla="*/ 0 w 381"/>
                <a:gd name="T19" fmla="*/ 2 h 139"/>
                <a:gd name="T20" fmla="*/ 13 w 381"/>
                <a:gd name="T21" fmla="*/ 1 h 139"/>
                <a:gd name="T22" fmla="*/ 35 w 381"/>
                <a:gd name="T23" fmla="*/ 5 h 139"/>
                <a:gd name="T24" fmla="*/ 57 w 381"/>
                <a:gd name="T25" fmla="*/ 9 h 139"/>
                <a:gd name="T26" fmla="*/ 79 w 381"/>
                <a:gd name="T27" fmla="*/ 15 h 139"/>
                <a:gd name="T28" fmla="*/ 101 w 381"/>
                <a:gd name="T29" fmla="*/ 21 h 139"/>
                <a:gd name="T30" fmla="*/ 122 w 381"/>
                <a:gd name="T31" fmla="*/ 28 h 139"/>
                <a:gd name="T32" fmla="*/ 144 w 381"/>
                <a:gd name="T33" fmla="*/ 36 h 139"/>
                <a:gd name="T34" fmla="*/ 165 w 381"/>
                <a:gd name="T35" fmla="*/ 43 h 139"/>
                <a:gd name="T36" fmla="*/ 189 w 381"/>
                <a:gd name="T37" fmla="*/ 52 h 139"/>
                <a:gd name="T38" fmla="*/ 215 w 381"/>
                <a:gd name="T39" fmla="*/ 60 h 139"/>
                <a:gd name="T40" fmla="*/ 241 w 381"/>
                <a:gd name="T41" fmla="*/ 69 h 139"/>
                <a:gd name="T42" fmla="*/ 267 w 381"/>
                <a:gd name="T43" fmla="*/ 77 h 139"/>
                <a:gd name="T44" fmla="*/ 293 w 381"/>
                <a:gd name="T45" fmla="*/ 87 h 139"/>
                <a:gd name="T46" fmla="*/ 318 w 381"/>
                <a:gd name="T47" fmla="*/ 98 h 139"/>
                <a:gd name="T48" fmla="*/ 343 w 381"/>
                <a:gd name="T49" fmla="*/ 109 h 139"/>
                <a:gd name="T50" fmla="*/ 367 w 381"/>
                <a:gd name="T51" fmla="*/ 123 h 139"/>
                <a:gd name="T52" fmla="*/ 380 w 381"/>
                <a:gd name="T53" fmla="*/ 133 h 139"/>
                <a:gd name="T54" fmla="*/ 380 w 381"/>
                <a:gd name="T55" fmla="*/ 137 h 139"/>
                <a:gd name="T56" fmla="*/ 378 w 381"/>
                <a:gd name="T57" fmla="*/ 139 h 139"/>
                <a:gd name="T58" fmla="*/ 375 w 381"/>
                <a:gd name="T59" fmla="*/ 139 h 139"/>
                <a:gd name="T60" fmla="*/ 351 w 381"/>
                <a:gd name="T61" fmla="*/ 126 h 139"/>
                <a:gd name="T62" fmla="*/ 326 w 381"/>
                <a:gd name="T63" fmla="*/ 114 h 139"/>
                <a:gd name="T64" fmla="*/ 301 w 381"/>
                <a:gd name="T65" fmla="*/ 103 h 139"/>
                <a:gd name="T66" fmla="*/ 275 w 381"/>
                <a:gd name="T67" fmla="*/ 94 h 139"/>
                <a:gd name="T68" fmla="*/ 249 w 381"/>
                <a:gd name="T69" fmla="*/ 85 h 139"/>
                <a:gd name="T70" fmla="*/ 223 w 381"/>
                <a:gd name="T71" fmla="*/ 75 h 139"/>
                <a:gd name="T72" fmla="*/ 198 w 381"/>
                <a:gd name="T73" fmla="*/ 67 h 139"/>
                <a:gd name="T74" fmla="*/ 172 w 381"/>
                <a:gd name="T75" fmla="*/ 5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1" h="139">
                  <a:moveTo>
                    <a:pt x="172" y="57"/>
                  </a:moveTo>
                  <a:lnTo>
                    <a:pt x="161" y="53"/>
                  </a:lnTo>
                  <a:lnTo>
                    <a:pt x="148" y="49"/>
                  </a:lnTo>
                  <a:lnTo>
                    <a:pt x="135" y="45"/>
                  </a:lnTo>
                  <a:lnTo>
                    <a:pt x="122" y="40"/>
                  </a:lnTo>
                  <a:lnTo>
                    <a:pt x="108" y="36"/>
                  </a:lnTo>
                  <a:lnTo>
                    <a:pt x="94" y="32"/>
                  </a:lnTo>
                  <a:lnTo>
                    <a:pt x="80" y="28"/>
                  </a:lnTo>
                  <a:lnTo>
                    <a:pt x="67" y="25"/>
                  </a:lnTo>
                  <a:lnTo>
                    <a:pt x="54" y="21"/>
                  </a:lnTo>
                  <a:lnTo>
                    <a:pt x="42" y="17"/>
                  </a:lnTo>
                  <a:lnTo>
                    <a:pt x="31" y="15"/>
                  </a:lnTo>
                  <a:lnTo>
                    <a:pt x="22" y="12"/>
                  </a:lnTo>
                  <a:lnTo>
                    <a:pt x="14" y="10"/>
                  </a:lnTo>
                  <a:lnTo>
                    <a:pt x="8" y="8"/>
                  </a:lnTo>
                  <a:lnTo>
                    <a:pt x="5" y="8"/>
                  </a:lnTo>
                  <a:lnTo>
                    <a:pt x="3" y="7"/>
                  </a:lnTo>
                  <a:lnTo>
                    <a:pt x="2" y="7"/>
                  </a:lnTo>
                  <a:lnTo>
                    <a:pt x="0" y="5"/>
                  </a:lnTo>
                  <a:lnTo>
                    <a:pt x="0" y="2"/>
                  </a:lnTo>
                  <a:lnTo>
                    <a:pt x="2" y="0"/>
                  </a:lnTo>
                  <a:lnTo>
                    <a:pt x="13" y="1"/>
                  </a:lnTo>
                  <a:lnTo>
                    <a:pt x="24" y="3"/>
                  </a:lnTo>
                  <a:lnTo>
                    <a:pt x="35" y="5"/>
                  </a:lnTo>
                  <a:lnTo>
                    <a:pt x="46" y="7"/>
                  </a:lnTo>
                  <a:lnTo>
                    <a:pt x="57" y="9"/>
                  </a:lnTo>
                  <a:lnTo>
                    <a:pt x="68" y="12"/>
                  </a:lnTo>
                  <a:lnTo>
                    <a:pt x="79" y="15"/>
                  </a:lnTo>
                  <a:lnTo>
                    <a:pt x="90" y="18"/>
                  </a:lnTo>
                  <a:lnTo>
                    <a:pt x="101" y="21"/>
                  </a:lnTo>
                  <a:lnTo>
                    <a:pt x="112" y="24"/>
                  </a:lnTo>
                  <a:lnTo>
                    <a:pt x="122" y="28"/>
                  </a:lnTo>
                  <a:lnTo>
                    <a:pt x="133" y="32"/>
                  </a:lnTo>
                  <a:lnTo>
                    <a:pt x="144" y="36"/>
                  </a:lnTo>
                  <a:lnTo>
                    <a:pt x="154" y="39"/>
                  </a:lnTo>
                  <a:lnTo>
                    <a:pt x="165" y="43"/>
                  </a:lnTo>
                  <a:lnTo>
                    <a:pt x="175" y="47"/>
                  </a:lnTo>
                  <a:lnTo>
                    <a:pt x="189" y="52"/>
                  </a:lnTo>
                  <a:lnTo>
                    <a:pt x="202" y="56"/>
                  </a:lnTo>
                  <a:lnTo>
                    <a:pt x="215" y="60"/>
                  </a:lnTo>
                  <a:lnTo>
                    <a:pt x="228" y="64"/>
                  </a:lnTo>
                  <a:lnTo>
                    <a:pt x="241" y="69"/>
                  </a:lnTo>
                  <a:lnTo>
                    <a:pt x="254" y="73"/>
                  </a:lnTo>
                  <a:lnTo>
                    <a:pt x="267" y="77"/>
                  </a:lnTo>
                  <a:lnTo>
                    <a:pt x="280" y="82"/>
                  </a:lnTo>
                  <a:lnTo>
                    <a:pt x="293" y="87"/>
                  </a:lnTo>
                  <a:lnTo>
                    <a:pt x="306" y="92"/>
                  </a:lnTo>
                  <a:lnTo>
                    <a:pt x="318" y="98"/>
                  </a:lnTo>
                  <a:lnTo>
                    <a:pt x="331" y="103"/>
                  </a:lnTo>
                  <a:lnTo>
                    <a:pt x="343" y="109"/>
                  </a:lnTo>
                  <a:lnTo>
                    <a:pt x="356" y="116"/>
                  </a:lnTo>
                  <a:lnTo>
                    <a:pt x="367" y="123"/>
                  </a:lnTo>
                  <a:lnTo>
                    <a:pt x="379" y="131"/>
                  </a:lnTo>
                  <a:lnTo>
                    <a:pt x="380" y="133"/>
                  </a:lnTo>
                  <a:lnTo>
                    <a:pt x="381" y="136"/>
                  </a:lnTo>
                  <a:lnTo>
                    <a:pt x="380" y="137"/>
                  </a:lnTo>
                  <a:lnTo>
                    <a:pt x="379" y="138"/>
                  </a:lnTo>
                  <a:lnTo>
                    <a:pt x="378" y="139"/>
                  </a:lnTo>
                  <a:lnTo>
                    <a:pt x="376" y="139"/>
                  </a:lnTo>
                  <a:lnTo>
                    <a:pt x="375" y="139"/>
                  </a:lnTo>
                  <a:lnTo>
                    <a:pt x="363" y="132"/>
                  </a:lnTo>
                  <a:lnTo>
                    <a:pt x="351" y="126"/>
                  </a:lnTo>
                  <a:lnTo>
                    <a:pt x="338" y="120"/>
                  </a:lnTo>
                  <a:lnTo>
                    <a:pt x="326" y="114"/>
                  </a:lnTo>
                  <a:lnTo>
                    <a:pt x="313" y="109"/>
                  </a:lnTo>
                  <a:lnTo>
                    <a:pt x="301" y="103"/>
                  </a:lnTo>
                  <a:lnTo>
                    <a:pt x="288" y="99"/>
                  </a:lnTo>
                  <a:lnTo>
                    <a:pt x="275" y="94"/>
                  </a:lnTo>
                  <a:lnTo>
                    <a:pt x="262" y="89"/>
                  </a:lnTo>
                  <a:lnTo>
                    <a:pt x="249" y="85"/>
                  </a:lnTo>
                  <a:lnTo>
                    <a:pt x="237" y="80"/>
                  </a:lnTo>
                  <a:lnTo>
                    <a:pt x="223" y="75"/>
                  </a:lnTo>
                  <a:lnTo>
                    <a:pt x="210" y="71"/>
                  </a:lnTo>
                  <a:lnTo>
                    <a:pt x="198" y="67"/>
                  </a:lnTo>
                  <a:lnTo>
                    <a:pt x="184" y="62"/>
                  </a:lnTo>
                  <a:lnTo>
                    <a:pt x="172" y="5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12659" name="Group 19"/>
            <p:cNvGrpSpPr>
              <a:grpSpLocks/>
            </p:cNvGrpSpPr>
            <p:nvPr/>
          </p:nvGrpSpPr>
          <p:grpSpPr bwMode="auto">
            <a:xfrm>
              <a:off x="3279" y="3020"/>
              <a:ext cx="81" cy="54"/>
              <a:chOff x="4147" y="2166"/>
              <a:chExt cx="55" cy="39"/>
            </a:xfrm>
          </p:grpSpPr>
          <p:sp>
            <p:nvSpPr>
              <p:cNvPr id="112660" name="Freeform 20"/>
              <p:cNvSpPr>
                <a:spLocks/>
              </p:cNvSpPr>
              <p:nvPr/>
            </p:nvSpPr>
            <p:spPr bwMode="auto">
              <a:xfrm>
                <a:off x="4152" y="2169"/>
                <a:ext cx="50" cy="35"/>
              </a:xfrm>
              <a:custGeom>
                <a:avLst/>
                <a:gdLst>
                  <a:gd name="T0" fmla="*/ 0 w 29"/>
                  <a:gd name="T1" fmla="*/ 10 h 20"/>
                  <a:gd name="T2" fmla="*/ 1 w 29"/>
                  <a:gd name="T3" fmla="*/ 6 h 20"/>
                  <a:gd name="T4" fmla="*/ 3 w 29"/>
                  <a:gd name="T5" fmla="*/ 3 h 20"/>
                  <a:gd name="T6" fmla="*/ 7 w 29"/>
                  <a:gd name="T7" fmla="*/ 0 h 20"/>
                  <a:gd name="T8" fmla="*/ 11 w 29"/>
                  <a:gd name="T9" fmla="*/ 0 h 20"/>
                  <a:gd name="T10" fmla="*/ 19 w 29"/>
                  <a:gd name="T11" fmla="*/ 3 h 20"/>
                  <a:gd name="T12" fmla="*/ 25 w 29"/>
                  <a:gd name="T13" fmla="*/ 5 h 20"/>
                  <a:gd name="T14" fmla="*/ 27 w 29"/>
                  <a:gd name="T15" fmla="*/ 7 h 20"/>
                  <a:gd name="T16" fmla="*/ 29 w 29"/>
                  <a:gd name="T17" fmla="*/ 9 h 20"/>
                  <a:gd name="T18" fmla="*/ 29 w 29"/>
                  <a:gd name="T19" fmla="*/ 11 h 20"/>
                  <a:gd name="T20" fmla="*/ 28 w 29"/>
                  <a:gd name="T21" fmla="*/ 12 h 20"/>
                  <a:gd name="T22" fmla="*/ 27 w 29"/>
                  <a:gd name="T23" fmla="*/ 13 h 20"/>
                  <a:gd name="T24" fmla="*/ 27 w 29"/>
                  <a:gd name="T25" fmla="*/ 14 h 20"/>
                  <a:gd name="T26" fmla="*/ 27 w 29"/>
                  <a:gd name="T27" fmla="*/ 15 h 20"/>
                  <a:gd name="T28" fmla="*/ 24 w 29"/>
                  <a:gd name="T29" fmla="*/ 18 h 20"/>
                  <a:gd name="T30" fmla="*/ 22 w 29"/>
                  <a:gd name="T31" fmla="*/ 20 h 20"/>
                  <a:gd name="T32" fmla="*/ 21 w 29"/>
                  <a:gd name="T33" fmla="*/ 20 h 20"/>
                  <a:gd name="T34" fmla="*/ 18 w 29"/>
                  <a:gd name="T35" fmla="*/ 19 h 20"/>
                  <a:gd name="T36" fmla="*/ 15 w 29"/>
                  <a:gd name="T37" fmla="*/ 19 h 20"/>
                  <a:gd name="T38" fmla="*/ 11 w 29"/>
                  <a:gd name="T39" fmla="*/ 18 h 20"/>
                  <a:gd name="T40" fmla="*/ 8 w 29"/>
                  <a:gd name="T41" fmla="*/ 17 h 20"/>
                  <a:gd name="T42" fmla="*/ 5 w 29"/>
                  <a:gd name="T43" fmla="*/ 16 h 20"/>
                  <a:gd name="T44" fmla="*/ 2 w 29"/>
                  <a:gd name="T45" fmla="*/ 15 h 20"/>
                  <a:gd name="T46" fmla="*/ 0 w 29"/>
                  <a:gd name="T47" fmla="*/ 13 h 20"/>
                  <a:gd name="T48" fmla="*/ 0 w 29"/>
                  <a:gd name="T4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20">
                    <a:moveTo>
                      <a:pt x="0" y="10"/>
                    </a:moveTo>
                    <a:lnTo>
                      <a:pt x="1" y="6"/>
                    </a:lnTo>
                    <a:lnTo>
                      <a:pt x="3" y="3"/>
                    </a:lnTo>
                    <a:lnTo>
                      <a:pt x="7" y="0"/>
                    </a:lnTo>
                    <a:lnTo>
                      <a:pt x="11" y="0"/>
                    </a:lnTo>
                    <a:lnTo>
                      <a:pt x="19" y="3"/>
                    </a:lnTo>
                    <a:lnTo>
                      <a:pt x="25" y="5"/>
                    </a:lnTo>
                    <a:lnTo>
                      <a:pt x="27" y="7"/>
                    </a:lnTo>
                    <a:lnTo>
                      <a:pt x="29" y="9"/>
                    </a:lnTo>
                    <a:lnTo>
                      <a:pt x="29" y="11"/>
                    </a:lnTo>
                    <a:lnTo>
                      <a:pt x="28" y="12"/>
                    </a:lnTo>
                    <a:lnTo>
                      <a:pt x="27" y="13"/>
                    </a:lnTo>
                    <a:lnTo>
                      <a:pt x="27" y="14"/>
                    </a:lnTo>
                    <a:lnTo>
                      <a:pt x="27" y="15"/>
                    </a:lnTo>
                    <a:lnTo>
                      <a:pt x="24" y="18"/>
                    </a:lnTo>
                    <a:lnTo>
                      <a:pt x="22" y="20"/>
                    </a:lnTo>
                    <a:lnTo>
                      <a:pt x="21" y="20"/>
                    </a:lnTo>
                    <a:lnTo>
                      <a:pt x="18" y="19"/>
                    </a:lnTo>
                    <a:lnTo>
                      <a:pt x="15" y="19"/>
                    </a:lnTo>
                    <a:lnTo>
                      <a:pt x="11" y="18"/>
                    </a:lnTo>
                    <a:lnTo>
                      <a:pt x="8" y="17"/>
                    </a:lnTo>
                    <a:lnTo>
                      <a:pt x="5" y="16"/>
                    </a:lnTo>
                    <a:lnTo>
                      <a:pt x="2" y="15"/>
                    </a:lnTo>
                    <a:lnTo>
                      <a:pt x="0" y="13"/>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61" name="Freeform 21"/>
              <p:cNvSpPr>
                <a:spLocks/>
              </p:cNvSpPr>
              <p:nvPr/>
            </p:nvSpPr>
            <p:spPr bwMode="auto">
              <a:xfrm>
                <a:off x="4147" y="2166"/>
                <a:ext cx="37" cy="39"/>
              </a:xfrm>
              <a:custGeom>
                <a:avLst/>
                <a:gdLst>
                  <a:gd name="T0" fmla="*/ 0 w 22"/>
                  <a:gd name="T1" fmla="*/ 13 h 23"/>
                  <a:gd name="T2" fmla="*/ 1 w 22"/>
                  <a:gd name="T3" fmla="*/ 8 h 23"/>
                  <a:gd name="T4" fmla="*/ 4 w 22"/>
                  <a:gd name="T5" fmla="*/ 3 h 23"/>
                  <a:gd name="T6" fmla="*/ 8 w 22"/>
                  <a:gd name="T7" fmla="*/ 0 h 23"/>
                  <a:gd name="T8" fmla="*/ 11 w 22"/>
                  <a:gd name="T9" fmla="*/ 2 h 23"/>
                  <a:gd name="T10" fmla="*/ 8 w 22"/>
                  <a:gd name="T11" fmla="*/ 4 h 23"/>
                  <a:gd name="T12" fmla="*/ 6 w 22"/>
                  <a:gd name="T13" fmla="*/ 8 h 23"/>
                  <a:gd name="T14" fmla="*/ 5 w 22"/>
                  <a:gd name="T15" fmla="*/ 12 h 23"/>
                  <a:gd name="T16" fmla="*/ 5 w 22"/>
                  <a:gd name="T17" fmla="*/ 13 h 23"/>
                  <a:gd name="T18" fmla="*/ 5 w 22"/>
                  <a:gd name="T19" fmla="*/ 14 h 23"/>
                  <a:gd name="T20" fmla="*/ 7 w 22"/>
                  <a:gd name="T21" fmla="*/ 14 h 23"/>
                  <a:gd name="T22" fmla="*/ 8 w 22"/>
                  <a:gd name="T23" fmla="*/ 15 h 23"/>
                  <a:gd name="T24" fmla="*/ 10 w 22"/>
                  <a:gd name="T25" fmla="*/ 16 h 23"/>
                  <a:gd name="T26" fmla="*/ 13 w 22"/>
                  <a:gd name="T27" fmla="*/ 17 h 23"/>
                  <a:gd name="T28" fmla="*/ 16 w 22"/>
                  <a:gd name="T29" fmla="*/ 18 h 23"/>
                  <a:gd name="T30" fmla="*/ 20 w 22"/>
                  <a:gd name="T31" fmla="*/ 18 h 23"/>
                  <a:gd name="T32" fmla="*/ 21 w 22"/>
                  <a:gd name="T33" fmla="*/ 19 h 23"/>
                  <a:gd name="T34" fmla="*/ 22 w 22"/>
                  <a:gd name="T35" fmla="*/ 19 h 23"/>
                  <a:gd name="T36" fmla="*/ 22 w 22"/>
                  <a:gd name="T37" fmla="*/ 20 h 23"/>
                  <a:gd name="T38" fmla="*/ 22 w 22"/>
                  <a:gd name="T39" fmla="*/ 21 h 23"/>
                  <a:gd name="T40" fmla="*/ 22 w 22"/>
                  <a:gd name="T41" fmla="*/ 22 h 23"/>
                  <a:gd name="T42" fmla="*/ 21 w 22"/>
                  <a:gd name="T43" fmla="*/ 23 h 23"/>
                  <a:gd name="T44" fmla="*/ 20 w 22"/>
                  <a:gd name="T45" fmla="*/ 23 h 23"/>
                  <a:gd name="T46" fmla="*/ 19 w 22"/>
                  <a:gd name="T47" fmla="*/ 23 h 23"/>
                  <a:gd name="T48" fmla="*/ 17 w 22"/>
                  <a:gd name="T49" fmla="*/ 22 h 23"/>
                  <a:gd name="T50" fmla="*/ 14 w 22"/>
                  <a:gd name="T51" fmla="*/ 21 h 23"/>
                  <a:gd name="T52" fmla="*/ 11 w 22"/>
                  <a:gd name="T53" fmla="*/ 21 h 23"/>
                  <a:gd name="T54" fmla="*/ 8 w 22"/>
                  <a:gd name="T55" fmla="*/ 20 h 23"/>
                  <a:gd name="T56" fmla="*/ 5 w 22"/>
                  <a:gd name="T57" fmla="*/ 19 h 23"/>
                  <a:gd name="T58" fmla="*/ 3 w 22"/>
                  <a:gd name="T59" fmla="*/ 18 h 23"/>
                  <a:gd name="T60" fmla="*/ 1 w 22"/>
                  <a:gd name="T61" fmla="*/ 16 h 23"/>
                  <a:gd name="T62" fmla="*/ 0 w 22"/>
                  <a:gd name="T63"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23">
                    <a:moveTo>
                      <a:pt x="0" y="13"/>
                    </a:moveTo>
                    <a:lnTo>
                      <a:pt x="1" y="8"/>
                    </a:lnTo>
                    <a:lnTo>
                      <a:pt x="4" y="3"/>
                    </a:lnTo>
                    <a:lnTo>
                      <a:pt x="8" y="0"/>
                    </a:lnTo>
                    <a:lnTo>
                      <a:pt x="11" y="2"/>
                    </a:lnTo>
                    <a:lnTo>
                      <a:pt x="8" y="4"/>
                    </a:lnTo>
                    <a:lnTo>
                      <a:pt x="6" y="8"/>
                    </a:lnTo>
                    <a:lnTo>
                      <a:pt x="5" y="12"/>
                    </a:lnTo>
                    <a:lnTo>
                      <a:pt x="5" y="13"/>
                    </a:lnTo>
                    <a:lnTo>
                      <a:pt x="5" y="14"/>
                    </a:lnTo>
                    <a:lnTo>
                      <a:pt x="7" y="14"/>
                    </a:lnTo>
                    <a:lnTo>
                      <a:pt x="8" y="15"/>
                    </a:lnTo>
                    <a:lnTo>
                      <a:pt x="10" y="16"/>
                    </a:lnTo>
                    <a:lnTo>
                      <a:pt x="13" y="17"/>
                    </a:lnTo>
                    <a:lnTo>
                      <a:pt x="16" y="18"/>
                    </a:lnTo>
                    <a:lnTo>
                      <a:pt x="20" y="18"/>
                    </a:lnTo>
                    <a:lnTo>
                      <a:pt x="21" y="19"/>
                    </a:lnTo>
                    <a:lnTo>
                      <a:pt x="22" y="19"/>
                    </a:lnTo>
                    <a:lnTo>
                      <a:pt x="22" y="20"/>
                    </a:lnTo>
                    <a:lnTo>
                      <a:pt x="22" y="21"/>
                    </a:lnTo>
                    <a:lnTo>
                      <a:pt x="22" y="22"/>
                    </a:lnTo>
                    <a:lnTo>
                      <a:pt x="21" y="23"/>
                    </a:lnTo>
                    <a:lnTo>
                      <a:pt x="20" y="23"/>
                    </a:lnTo>
                    <a:lnTo>
                      <a:pt x="19" y="23"/>
                    </a:lnTo>
                    <a:lnTo>
                      <a:pt x="17" y="22"/>
                    </a:lnTo>
                    <a:lnTo>
                      <a:pt x="14" y="21"/>
                    </a:lnTo>
                    <a:lnTo>
                      <a:pt x="11" y="21"/>
                    </a:lnTo>
                    <a:lnTo>
                      <a:pt x="8" y="20"/>
                    </a:lnTo>
                    <a:lnTo>
                      <a:pt x="5" y="19"/>
                    </a:lnTo>
                    <a:lnTo>
                      <a:pt x="3" y="18"/>
                    </a:lnTo>
                    <a:lnTo>
                      <a:pt x="1" y="16"/>
                    </a:lnTo>
                    <a:lnTo>
                      <a:pt x="0" y="1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2662" name="Group 22"/>
            <p:cNvGrpSpPr>
              <a:grpSpLocks/>
            </p:cNvGrpSpPr>
            <p:nvPr/>
          </p:nvGrpSpPr>
          <p:grpSpPr bwMode="auto">
            <a:xfrm>
              <a:off x="3448" y="3032"/>
              <a:ext cx="81" cy="55"/>
              <a:chOff x="4147" y="2166"/>
              <a:chExt cx="55" cy="39"/>
            </a:xfrm>
          </p:grpSpPr>
          <p:sp>
            <p:nvSpPr>
              <p:cNvPr id="112663" name="Freeform 23"/>
              <p:cNvSpPr>
                <a:spLocks/>
              </p:cNvSpPr>
              <p:nvPr/>
            </p:nvSpPr>
            <p:spPr bwMode="auto">
              <a:xfrm>
                <a:off x="4152" y="2169"/>
                <a:ext cx="50" cy="35"/>
              </a:xfrm>
              <a:custGeom>
                <a:avLst/>
                <a:gdLst>
                  <a:gd name="T0" fmla="*/ 0 w 29"/>
                  <a:gd name="T1" fmla="*/ 10 h 20"/>
                  <a:gd name="T2" fmla="*/ 1 w 29"/>
                  <a:gd name="T3" fmla="*/ 6 h 20"/>
                  <a:gd name="T4" fmla="*/ 3 w 29"/>
                  <a:gd name="T5" fmla="*/ 3 h 20"/>
                  <a:gd name="T6" fmla="*/ 7 w 29"/>
                  <a:gd name="T7" fmla="*/ 0 h 20"/>
                  <a:gd name="T8" fmla="*/ 11 w 29"/>
                  <a:gd name="T9" fmla="*/ 0 h 20"/>
                  <a:gd name="T10" fmla="*/ 19 w 29"/>
                  <a:gd name="T11" fmla="*/ 3 h 20"/>
                  <a:gd name="T12" fmla="*/ 25 w 29"/>
                  <a:gd name="T13" fmla="*/ 5 h 20"/>
                  <a:gd name="T14" fmla="*/ 27 w 29"/>
                  <a:gd name="T15" fmla="*/ 7 h 20"/>
                  <a:gd name="T16" fmla="*/ 29 w 29"/>
                  <a:gd name="T17" fmla="*/ 9 h 20"/>
                  <a:gd name="T18" fmla="*/ 29 w 29"/>
                  <a:gd name="T19" fmla="*/ 11 h 20"/>
                  <a:gd name="T20" fmla="*/ 28 w 29"/>
                  <a:gd name="T21" fmla="*/ 12 h 20"/>
                  <a:gd name="T22" fmla="*/ 27 w 29"/>
                  <a:gd name="T23" fmla="*/ 13 h 20"/>
                  <a:gd name="T24" fmla="*/ 27 w 29"/>
                  <a:gd name="T25" fmla="*/ 14 h 20"/>
                  <a:gd name="T26" fmla="*/ 27 w 29"/>
                  <a:gd name="T27" fmla="*/ 15 h 20"/>
                  <a:gd name="T28" fmla="*/ 24 w 29"/>
                  <a:gd name="T29" fmla="*/ 18 h 20"/>
                  <a:gd name="T30" fmla="*/ 22 w 29"/>
                  <a:gd name="T31" fmla="*/ 20 h 20"/>
                  <a:gd name="T32" fmla="*/ 21 w 29"/>
                  <a:gd name="T33" fmla="*/ 20 h 20"/>
                  <a:gd name="T34" fmla="*/ 18 w 29"/>
                  <a:gd name="T35" fmla="*/ 19 h 20"/>
                  <a:gd name="T36" fmla="*/ 15 w 29"/>
                  <a:gd name="T37" fmla="*/ 19 h 20"/>
                  <a:gd name="T38" fmla="*/ 11 w 29"/>
                  <a:gd name="T39" fmla="*/ 18 h 20"/>
                  <a:gd name="T40" fmla="*/ 8 w 29"/>
                  <a:gd name="T41" fmla="*/ 17 h 20"/>
                  <a:gd name="T42" fmla="*/ 5 w 29"/>
                  <a:gd name="T43" fmla="*/ 16 h 20"/>
                  <a:gd name="T44" fmla="*/ 2 w 29"/>
                  <a:gd name="T45" fmla="*/ 15 h 20"/>
                  <a:gd name="T46" fmla="*/ 0 w 29"/>
                  <a:gd name="T47" fmla="*/ 13 h 20"/>
                  <a:gd name="T48" fmla="*/ 0 w 29"/>
                  <a:gd name="T4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20">
                    <a:moveTo>
                      <a:pt x="0" y="10"/>
                    </a:moveTo>
                    <a:lnTo>
                      <a:pt x="1" y="6"/>
                    </a:lnTo>
                    <a:lnTo>
                      <a:pt x="3" y="3"/>
                    </a:lnTo>
                    <a:lnTo>
                      <a:pt x="7" y="0"/>
                    </a:lnTo>
                    <a:lnTo>
                      <a:pt x="11" y="0"/>
                    </a:lnTo>
                    <a:lnTo>
                      <a:pt x="19" y="3"/>
                    </a:lnTo>
                    <a:lnTo>
                      <a:pt x="25" y="5"/>
                    </a:lnTo>
                    <a:lnTo>
                      <a:pt x="27" y="7"/>
                    </a:lnTo>
                    <a:lnTo>
                      <a:pt x="29" y="9"/>
                    </a:lnTo>
                    <a:lnTo>
                      <a:pt x="29" y="11"/>
                    </a:lnTo>
                    <a:lnTo>
                      <a:pt x="28" y="12"/>
                    </a:lnTo>
                    <a:lnTo>
                      <a:pt x="27" y="13"/>
                    </a:lnTo>
                    <a:lnTo>
                      <a:pt x="27" y="14"/>
                    </a:lnTo>
                    <a:lnTo>
                      <a:pt x="27" y="15"/>
                    </a:lnTo>
                    <a:lnTo>
                      <a:pt x="24" y="18"/>
                    </a:lnTo>
                    <a:lnTo>
                      <a:pt x="22" y="20"/>
                    </a:lnTo>
                    <a:lnTo>
                      <a:pt x="21" y="20"/>
                    </a:lnTo>
                    <a:lnTo>
                      <a:pt x="18" y="19"/>
                    </a:lnTo>
                    <a:lnTo>
                      <a:pt x="15" y="19"/>
                    </a:lnTo>
                    <a:lnTo>
                      <a:pt x="11" y="18"/>
                    </a:lnTo>
                    <a:lnTo>
                      <a:pt x="8" y="17"/>
                    </a:lnTo>
                    <a:lnTo>
                      <a:pt x="5" y="16"/>
                    </a:lnTo>
                    <a:lnTo>
                      <a:pt x="2" y="15"/>
                    </a:lnTo>
                    <a:lnTo>
                      <a:pt x="0" y="13"/>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64" name="Freeform 24"/>
              <p:cNvSpPr>
                <a:spLocks/>
              </p:cNvSpPr>
              <p:nvPr/>
            </p:nvSpPr>
            <p:spPr bwMode="auto">
              <a:xfrm>
                <a:off x="4147" y="2166"/>
                <a:ext cx="37" cy="39"/>
              </a:xfrm>
              <a:custGeom>
                <a:avLst/>
                <a:gdLst>
                  <a:gd name="T0" fmla="*/ 0 w 22"/>
                  <a:gd name="T1" fmla="*/ 13 h 23"/>
                  <a:gd name="T2" fmla="*/ 1 w 22"/>
                  <a:gd name="T3" fmla="*/ 8 h 23"/>
                  <a:gd name="T4" fmla="*/ 4 w 22"/>
                  <a:gd name="T5" fmla="*/ 3 h 23"/>
                  <a:gd name="T6" fmla="*/ 8 w 22"/>
                  <a:gd name="T7" fmla="*/ 0 h 23"/>
                  <a:gd name="T8" fmla="*/ 11 w 22"/>
                  <a:gd name="T9" fmla="*/ 2 h 23"/>
                  <a:gd name="T10" fmla="*/ 8 w 22"/>
                  <a:gd name="T11" fmla="*/ 4 h 23"/>
                  <a:gd name="T12" fmla="*/ 6 w 22"/>
                  <a:gd name="T13" fmla="*/ 8 h 23"/>
                  <a:gd name="T14" fmla="*/ 5 w 22"/>
                  <a:gd name="T15" fmla="*/ 12 h 23"/>
                  <a:gd name="T16" fmla="*/ 5 w 22"/>
                  <a:gd name="T17" fmla="*/ 13 h 23"/>
                  <a:gd name="T18" fmla="*/ 5 w 22"/>
                  <a:gd name="T19" fmla="*/ 14 h 23"/>
                  <a:gd name="T20" fmla="*/ 7 w 22"/>
                  <a:gd name="T21" fmla="*/ 14 h 23"/>
                  <a:gd name="T22" fmla="*/ 8 w 22"/>
                  <a:gd name="T23" fmla="*/ 15 h 23"/>
                  <a:gd name="T24" fmla="*/ 10 w 22"/>
                  <a:gd name="T25" fmla="*/ 16 h 23"/>
                  <a:gd name="T26" fmla="*/ 13 w 22"/>
                  <a:gd name="T27" fmla="*/ 17 h 23"/>
                  <a:gd name="T28" fmla="*/ 16 w 22"/>
                  <a:gd name="T29" fmla="*/ 18 h 23"/>
                  <a:gd name="T30" fmla="*/ 20 w 22"/>
                  <a:gd name="T31" fmla="*/ 18 h 23"/>
                  <a:gd name="T32" fmla="*/ 21 w 22"/>
                  <a:gd name="T33" fmla="*/ 19 h 23"/>
                  <a:gd name="T34" fmla="*/ 22 w 22"/>
                  <a:gd name="T35" fmla="*/ 19 h 23"/>
                  <a:gd name="T36" fmla="*/ 22 w 22"/>
                  <a:gd name="T37" fmla="*/ 20 h 23"/>
                  <a:gd name="T38" fmla="*/ 22 w 22"/>
                  <a:gd name="T39" fmla="*/ 21 h 23"/>
                  <a:gd name="T40" fmla="*/ 22 w 22"/>
                  <a:gd name="T41" fmla="*/ 22 h 23"/>
                  <a:gd name="T42" fmla="*/ 21 w 22"/>
                  <a:gd name="T43" fmla="*/ 23 h 23"/>
                  <a:gd name="T44" fmla="*/ 20 w 22"/>
                  <a:gd name="T45" fmla="*/ 23 h 23"/>
                  <a:gd name="T46" fmla="*/ 19 w 22"/>
                  <a:gd name="T47" fmla="*/ 23 h 23"/>
                  <a:gd name="T48" fmla="*/ 17 w 22"/>
                  <a:gd name="T49" fmla="*/ 22 h 23"/>
                  <a:gd name="T50" fmla="*/ 14 w 22"/>
                  <a:gd name="T51" fmla="*/ 21 h 23"/>
                  <a:gd name="T52" fmla="*/ 11 w 22"/>
                  <a:gd name="T53" fmla="*/ 21 h 23"/>
                  <a:gd name="T54" fmla="*/ 8 w 22"/>
                  <a:gd name="T55" fmla="*/ 20 h 23"/>
                  <a:gd name="T56" fmla="*/ 5 w 22"/>
                  <a:gd name="T57" fmla="*/ 19 h 23"/>
                  <a:gd name="T58" fmla="*/ 3 w 22"/>
                  <a:gd name="T59" fmla="*/ 18 h 23"/>
                  <a:gd name="T60" fmla="*/ 1 w 22"/>
                  <a:gd name="T61" fmla="*/ 16 h 23"/>
                  <a:gd name="T62" fmla="*/ 0 w 22"/>
                  <a:gd name="T63"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23">
                    <a:moveTo>
                      <a:pt x="0" y="13"/>
                    </a:moveTo>
                    <a:lnTo>
                      <a:pt x="1" y="8"/>
                    </a:lnTo>
                    <a:lnTo>
                      <a:pt x="4" y="3"/>
                    </a:lnTo>
                    <a:lnTo>
                      <a:pt x="8" y="0"/>
                    </a:lnTo>
                    <a:lnTo>
                      <a:pt x="11" y="2"/>
                    </a:lnTo>
                    <a:lnTo>
                      <a:pt x="8" y="4"/>
                    </a:lnTo>
                    <a:lnTo>
                      <a:pt x="6" y="8"/>
                    </a:lnTo>
                    <a:lnTo>
                      <a:pt x="5" y="12"/>
                    </a:lnTo>
                    <a:lnTo>
                      <a:pt x="5" y="13"/>
                    </a:lnTo>
                    <a:lnTo>
                      <a:pt x="5" y="14"/>
                    </a:lnTo>
                    <a:lnTo>
                      <a:pt x="7" y="14"/>
                    </a:lnTo>
                    <a:lnTo>
                      <a:pt x="8" y="15"/>
                    </a:lnTo>
                    <a:lnTo>
                      <a:pt x="10" y="16"/>
                    </a:lnTo>
                    <a:lnTo>
                      <a:pt x="13" y="17"/>
                    </a:lnTo>
                    <a:lnTo>
                      <a:pt x="16" y="18"/>
                    </a:lnTo>
                    <a:lnTo>
                      <a:pt x="20" y="18"/>
                    </a:lnTo>
                    <a:lnTo>
                      <a:pt x="21" y="19"/>
                    </a:lnTo>
                    <a:lnTo>
                      <a:pt x="22" y="19"/>
                    </a:lnTo>
                    <a:lnTo>
                      <a:pt x="22" y="20"/>
                    </a:lnTo>
                    <a:lnTo>
                      <a:pt x="22" y="21"/>
                    </a:lnTo>
                    <a:lnTo>
                      <a:pt x="22" y="22"/>
                    </a:lnTo>
                    <a:lnTo>
                      <a:pt x="21" y="23"/>
                    </a:lnTo>
                    <a:lnTo>
                      <a:pt x="20" y="23"/>
                    </a:lnTo>
                    <a:lnTo>
                      <a:pt x="19" y="23"/>
                    </a:lnTo>
                    <a:lnTo>
                      <a:pt x="17" y="22"/>
                    </a:lnTo>
                    <a:lnTo>
                      <a:pt x="14" y="21"/>
                    </a:lnTo>
                    <a:lnTo>
                      <a:pt x="11" y="21"/>
                    </a:lnTo>
                    <a:lnTo>
                      <a:pt x="8" y="20"/>
                    </a:lnTo>
                    <a:lnTo>
                      <a:pt x="5" y="19"/>
                    </a:lnTo>
                    <a:lnTo>
                      <a:pt x="3" y="18"/>
                    </a:lnTo>
                    <a:lnTo>
                      <a:pt x="1" y="16"/>
                    </a:lnTo>
                    <a:lnTo>
                      <a:pt x="0" y="1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2665" name="Group 25"/>
            <p:cNvGrpSpPr>
              <a:grpSpLocks/>
            </p:cNvGrpSpPr>
            <p:nvPr/>
          </p:nvGrpSpPr>
          <p:grpSpPr bwMode="auto">
            <a:xfrm>
              <a:off x="3366" y="3025"/>
              <a:ext cx="81" cy="55"/>
              <a:chOff x="4147" y="2166"/>
              <a:chExt cx="55" cy="39"/>
            </a:xfrm>
          </p:grpSpPr>
          <p:sp>
            <p:nvSpPr>
              <p:cNvPr id="112666" name="Freeform 26"/>
              <p:cNvSpPr>
                <a:spLocks/>
              </p:cNvSpPr>
              <p:nvPr/>
            </p:nvSpPr>
            <p:spPr bwMode="auto">
              <a:xfrm>
                <a:off x="4152" y="2169"/>
                <a:ext cx="50" cy="35"/>
              </a:xfrm>
              <a:custGeom>
                <a:avLst/>
                <a:gdLst>
                  <a:gd name="T0" fmla="*/ 0 w 29"/>
                  <a:gd name="T1" fmla="*/ 10 h 20"/>
                  <a:gd name="T2" fmla="*/ 1 w 29"/>
                  <a:gd name="T3" fmla="*/ 6 h 20"/>
                  <a:gd name="T4" fmla="*/ 3 w 29"/>
                  <a:gd name="T5" fmla="*/ 3 h 20"/>
                  <a:gd name="T6" fmla="*/ 7 w 29"/>
                  <a:gd name="T7" fmla="*/ 0 h 20"/>
                  <a:gd name="T8" fmla="*/ 11 w 29"/>
                  <a:gd name="T9" fmla="*/ 0 h 20"/>
                  <a:gd name="T10" fmla="*/ 19 w 29"/>
                  <a:gd name="T11" fmla="*/ 3 h 20"/>
                  <a:gd name="T12" fmla="*/ 25 w 29"/>
                  <a:gd name="T13" fmla="*/ 5 h 20"/>
                  <a:gd name="T14" fmla="*/ 27 w 29"/>
                  <a:gd name="T15" fmla="*/ 7 h 20"/>
                  <a:gd name="T16" fmla="*/ 29 w 29"/>
                  <a:gd name="T17" fmla="*/ 9 h 20"/>
                  <a:gd name="T18" fmla="*/ 29 w 29"/>
                  <a:gd name="T19" fmla="*/ 11 h 20"/>
                  <a:gd name="T20" fmla="*/ 28 w 29"/>
                  <a:gd name="T21" fmla="*/ 12 h 20"/>
                  <a:gd name="T22" fmla="*/ 27 w 29"/>
                  <a:gd name="T23" fmla="*/ 13 h 20"/>
                  <a:gd name="T24" fmla="*/ 27 w 29"/>
                  <a:gd name="T25" fmla="*/ 14 h 20"/>
                  <a:gd name="T26" fmla="*/ 27 w 29"/>
                  <a:gd name="T27" fmla="*/ 15 h 20"/>
                  <a:gd name="T28" fmla="*/ 24 w 29"/>
                  <a:gd name="T29" fmla="*/ 18 h 20"/>
                  <a:gd name="T30" fmla="*/ 22 w 29"/>
                  <a:gd name="T31" fmla="*/ 20 h 20"/>
                  <a:gd name="T32" fmla="*/ 21 w 29"/>
                  <a:gd name="T33" fmla="*/ 20 h 20"/>
                  <a:gd name="T34" fmla="*/ 18 w 29"/>
                  <a:gd name="T35" fmla="*/ 19 h 20"/>
                  <a:gd name="T36" fmla="*/ 15 w 29"/>
                  <a:gd name="T37" fmla="*/ 19 h 20"/>
                  <a:gd name="T38" fmla="*/ 11 w 29"/>
                  <a:gd name="T39" fmla="*/ 18 h 20"/>
                  <a:gd name="T40" fmla="*/ 8 w 29"/>
                  <a:gd name="T41" fmla="*/ 17 h 20"/>
                  <a:gd name="T42" fmla="*/ 5 w 29"/>
                  <a:gd name="T43" fmla="*/ 16 h 20"/>
                  <a:gd name="T44" fmla="*/ 2 w 29"/>
                  <a:gd name="T45" fmla="*/ 15 h 20"/>
                  <a:gd name="T46" fmla="*/ 0 w 29"/>
                  <a:gd name="T47" fmla="*/ 13 h 20"/>
                  <a:gd name="T48" fmla="*/ 0 w 29"/>
                  <a:gd name="T4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20">
                    <a:moveTo>
                      <a:pt x="0" y="10"/>
                    </a:moveTo>
                    <a:lnTo>
                      <a:pt x="1" y="6"/>
                    </a:lnTo>
                    <a:lnTo>
                      <a:pt x="3" y="3"/>
                    </a:lnTo>
                    <a:lnTo>
                      <a:pt x="7" y="0"/>
                    </a:lnTo>
                    <a:lnTo>
                      <a:pt x="11" y="0"/>
                    </a:lnTo>
                    <a:lnTo>
                      <a:pt x="19" y="3"/>
                    </a:lnTo>
                    <a:lnTo>
                      <a:pt x="25" y="5"/>
                    </a:lnTo>
                    <a:lnTo>
                      <a:pt x="27" y="7"/>
                    </a:lnTo>
                    <a:lnTo>
                      <a:pt x="29" y="9"/>
                    </a:lnTo>
                    <a:lnTo>
                      <a:pt x="29" y="11"/>
                    </a:lnTo>
                    <a:lnTo>
                      <a:pt x="28" y="12"/>
                    </a:lnTo>
                    <a:lnTo>
                      <a:pt x="27" y="13"/>
                    </a:lnTo>
                    <a:lnTo>
                      <a:pt x="27" y="14"/>
                    </a:lnTo>
                    <a:lnTo>
                      <a:pt x="27" y="15"/>
                    </a:lnTo>
                    <a:lnTo>
                      <a:pt x="24" y="18"/>
                    </a:lnTo>
                    <a:lnTo>
                      <a:pt x="22" y="20"/>
                    </a:lnTo>
                    <a:lnTo>
                      <a:pt x="21" y="20"/>
                    </a:lnTo>
                    <a:lnTo>
                      <a:pt x="18" y="19"/>
                    </a:lnTo>
                    <a:lnTo>
                      <a:pt x="15" y="19"/>
                    </a:lnTo>
                    <a:lnTo>
                      <a:pt x="11" y="18"/>
                    </a:lnTo>
                    <a:lnTo>
                      <a:pt x="8" y="17"/>
                    </a:lnTo>
                    <a:lnTo>
                      <a:pt x="5" y="16"/>
                    </a:lnTo>
                    <a:lnTo>
                      <a:pt x="2" y="15"/>
                    </a:lnTo>
                    <a:lnTo>
                      <a:pt x="0" y="13"/>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67" name="Freeform 27"/>
              <p:cNvSpPr>
                <a:spLocks/>
              </p:cNvSpPr>
              <p:nvPr/>
            </p:nvSpPr>
            <p:spPr bwMode="auto">
              <a:xfrm>
                <a:off x="4147" y="2166"/>
                <a:ext cx="37" cy="39"/>
              </a:xfrm>
              <a:custGeom>
                <a:avLst/>
                <a:gdLst>
                  <a:gd name="T0" fmla="*/ 0 w 22"/>
                  <a:gd name="T1" fmla="*/ 13 h 23"/>
                  <a:gd name="T2" fmla="*/ 1 w 22"/>
                  <a:gd name="T3" fmla="*/ 8 h 23"/>
                  <a:gd name="T4" fmla="*/ 4 w 22"/>
                  <a:gd name="T5" fmla="*/ 3 h 23"/>
                  <a:gd name="T6" fmla="*/ 8 w 22"/>
                  <a:gd name="T7" fmla="*/ 0 h 23"/>
                  <a:gd name="T8" fmla="*/ 11 w 22"/>
                  <a:gd name="T9" fmla="*/ 2 h 23"/>
                  <a:gd name="T10" fmla="*/ 8 w 22"/>
                  <a:gd name="T11" fmla="*/ 4 h 23"/>
                  <a:gd name="T12" fmla="*/ 6 w 22"/>
                  <a:gd name="T13" fmla="*/ 8 h 23"/>
                  <a:gd name="T14" fmla="*/ 5 w 22"/>
                  <a:gd name="T15" fmla="*/ 12 h 23"/>
                  <a:gd name="T16" fmla="*/ 5 w 22"/>
                  <a:gd name="T17" fmla="*/ 13 h 23"/>
                  <a:gd name="T18" fmla="*/ 5 w 22"/>
                  <a:gd name="T19" fmla="*/ 14 h 23"/>
                  <a:gd name="T20" fmla="*/ 7 w 22"/>
                  <a:gd name="T21" fmla="*/ 14 h 23"/>
                  <a:gd name="T22" fmla="*/ 8 w 22"/>
                  <a:gd name="T23" fmla="*/ 15 h 23"/>
                  <a:gd name="T24" fmla="*/ 10 w 22"/>
                  <a:gd name="T25" fmla="*/ 16 h 23"/>
                  <a:gd name="T26" fmla="*/ 13 w 22"/>
                  <a:gd name="T27" fmla="*/ 17 h 23"/>
                  <a:gd name="T28" fmla="*/ 16 w 22"/>
                  <a:gd name="T29" fmla="*/ 18 h 23"/>
                  <a:gd name="T30" fmla="*/ 20 w 22"/>
                  <a:gd name="T31" fmla="*/ 18 h 23"/>
                  <a:gd name="T32" fmla="*/ 21 w 22"/>
                  <a:gd name="T33" fmla="*/ 19 h 23"/>
                  <a:gd name="T34" fmla="*/ 22 w 22"/>
                  <a:gd name="T35" fmla="*/ 19 h 23"/>
                  <a:gd name="T36" fmla="*/ 22 w 22"/>
                  <a:gd name="T37" fmla="*/ 20 h 23"/>
                  <a:gd name="T38" fmla="*/ 22 w 22"/>
                  <a:gd name="T39" fmla="*/ 21 h 23"/>
                  <a:gd name="T40" fmla="*/ 22 w 22"/>
                  <a:gd name="T41" fmla="*/ 22 h 23"/>
                  <a:gd name="T42" fmla="*/ 21 w 22"/>
                  <a:gd name="T43" fmla="*/ 23 h 23"/>
                  <a:gd name="T44" fmla="*/ 20 w 22"/>
                  <a:gd name="T45" fmla="*/ 23 h 23"/>
                  <a:gd name="T46" fmla="*/ 19 w 22"/>
                  <a:gd name="T47" fmla="*/ 23 h 23"/>
                  <a:gd name="T48" fmla="*/ 17 w 22"/>
                  <a:gd name="T49" fmla="*/ 22 h 23"/>
                  <a:gd name="T50" fmla="*/ 14 w 22"/>
                  <a:gd name="T51" fmla="*/ 21 h 23"/>
                  <a:gd name="T52" fmla="*/ 11 w 22"/>
                  <a:gd name="T53" fmla="*/ 21 h 23"/>
                  <a:gd name="T54" fmla="*/ 8 w 22"/>
                  <a:gd name="T55" fmla="*/ 20 h 23"/>
                  <a:gd name="T56" fmla="*/ 5 w 22"/>
                  <a:gd name="T57" fmla="*/ 19 h 23"/>
                  <a:gd name="T58" fmla="*/ 3 w 22"/>
                  <a:gd name="T59" fmla="*/ 18 h 23"/>
                  <a:gd name="T60" fmla="*/ 1 w 22"/>
                  <a:gd name="T61" fmla="*/ 16 h 23"/>
                  <a:gd name="T62" fmla="*/ 0 w 22"/>
                  <a:gd name="T63"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23">
                    <a:moveTo>
                      <a:pt x="0" y="13"/>
                    </a:moveTo>
                    <a:lnTo>
                      <a:pt x="1" y="8"/>
                    </a:lnTo>
                    <a:lnTo>
                      <a:pt x="4" y="3"/>
                    </a:lnTo>
                    <a:lnTo>
                      <a:pt x="8" y="0"/>
                    </a:lnTo>
                    <a:lnTo>
                      <a:pt x="11" y="2"/>
                    </a:lnTo>
                    <a:lnTo>
                      <a:pt x="8" y="4"/>
                    </a:lnTo>
                    <a:lnTo>
                      <a:pt x="6" y="8"/>
                    </a:lnTo>
                    <a:lnTo>
                      <a:pt x="5" y="12"/>
                    </a:lnTo>
                    <a:lnTo>
                      <a:pt x="5" y="13"/>
                    </a:lnTo>
                    <a:lnTo>
                      <a:pt x="5" y="14"/>
                    </a:lnTo>
                    <a:lnTo>
                      <a:pt x="7" y="14"/>
                    </a:lnTo>
                    <a:lnTo>
                      <a:pt x="8" y="15"/>
                    </a:lnTo>
                    <a:lnTo>
                      <a:pt x="10" y="16"/>
                    </a:lnTo>
                    <a:lnTo>
                      <a:pt x="13" y="17"/>
                    </a:lnTo>
                    <a:lnTo>
                      <a:pt x="16" y="18"/>
                    </a:lnTo>
                    <a:lnTo>
                      <a:pt x="20" y="18"/>
                    </a:lnTo>
                    <a:lnTo>
                      <a:pt x="21" y="19"/>
                    </a:lnTo>
                    <a:lnTo>
                      <a:pt x="22" y="19"/>
                    </a:lnTo>
                    <a:lnTo>
                      <a:pt x="22" y="20"/>
                    </a:lnTo>
                    <a:lnTo>
                      <a:pt x="22" y="21"/>
                    </a:lnTo>
                    <a:lnTo>
                      <a:pt x="22" y="22"/>
                    </a:lnTo>
                    <a:lnTo>
                      <a:pt x="21" y="23"/>
                    </a:lnTo>
                    <a:lnTo>
                      <a:pt x="20" y="23"/>
                    </a:lnTo>
                    <a:lnTo>
                      <a:pt x="19" y="23"/>
                    </a:lnTo>
                    <a:lnTo>
                      <a:pt x="17" y="22"/>
                    </a:lnTo>
                    <a:lnTo>
                      <a:pt x="14" y="21"/>
                    </a:lnTo>
                    <a:lnTo>
                      <a:pt x="11" y="21"/>
                    </a:lnTo>
                    <a:lnTo>
                      <a:pt x="8" y="20"/>
                    </a:lnTo>
                    <a:lnTo>
                      <a:pt x="5" y="19"/>
                    </a:lnTo>
                    <a:lnTo>
                      <a:pt x="3" y="18"/>
                    </a:lnTo>
                    <a:lnTo>
                      <a:pt x="1" y="16"/>
                    </a:lnTo>
                    <a:lnTo>
                      <a:pt x="0" y="1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2668" name="Group 28"/>
            <p:cNvGrpSpPr>
              <a:grpSpLocks/>
            </p:cNvGrpSpPr>
            <p:nvPr/>
          </p:nvGrpSpPr>
          <p:grpSpPr bwMode="auto">
            <a:xfrm>
              <a:off x="3247" y="3090"/>
              <a:ext cx="81" cy="54"/>
              <a:chOff x="4147" y="2166"/>
              <a:chExt cx="55" cy="39"/>
            </a:xfrm>
          </p:grpSpPr>
          <p:sp>
            <p:nvSpPr>
              <p:cNvPr id="112669" name="Freeform 29"/>
              <p:cNvSpPr>
                <a:spLocks/>
              </p:cNvSpPr>
              <p:nvPr/>
            </p:nvSpPr>
            <p:spPr bwMode="auto">
              <a:xfrm>
                <a:off x="4152" y="2169"/>
                <a:ext cx="50" cy="35"/>
              </a:xfrm>
              <a:custGeom>
                <a:avLst/>
                <a:gdLst>
                  <a:gd name="T0" fmla="*/ 0 w 29"/>
                  <a:gd name="T1" fmla="*/ 10 h 20"/>
                  <a:gd name="T2" fmla="*/ 1 w 29"/>
                  <a:gd name="T3" fmla="*/ 6 h 20"/>
                  <a:gd name="T4" fmla="*/ 3 w 29"/>
                  <a:gd name="T5" fmla="*/ 3 h 20"/>
                  <a:gd name="T6" fmla="*/ 7 w 29"/>
                  <a:gd name="T7" fmla="*/ 0 h 20"/>
                  <a:gd name="T8" fmla="*/ 11 w 29"/>
                  <a:gd name="T9" fmla="*/ 0 h 20"/>
                  <a:gd name="T10" fmla="*/ 19 w 29"/>
                  <a:gd name="T11" fmla="*/ 3 h 20"/>
                  <a:gd name="T12" fmla="*/ 25 w 29"/>
                  <a:gd name="T13" fmla="*/ 5 h 20"/>
                  <a:gd name="T14" fmla="*/ 27 w 29"/>
                  <a:gd name="T15" fmla="*/ 7 h 20"/>
                  <a:gd name="T16" fmla="*/ 29 w 29"/>
                  <a:gd name="T17" fmla="*/ 9 h 20"/>
                  <a:gd name="T18" fmla="*/ 29 w 29"/>
                  <a:gd name="T19" fmla="*/ 11 h 20"/>
                  <a:gd name="T20" fmla="*/ 28 w 29"/>
                  <a:gd name="T21" fmla="*/ 12 h 20"/>
                  <a:gd name="T22" fmla="*/ 27 w 29"/>
                  <a:gd name="T23" fmla="*/ 13 h 20"/>
                  <a:gd name="T24" fmla="*/ 27 w 29"/>
                  <a:gd name="T25" fmla="*/ 14 h 20"/>
                  <a:gd name="T26" fmla="*/ 27 w 29"/>
                  <a:gd name="T27" fmla="*/ 15 h 20"/>
                  <a:gd name="T28" fmla="*/ 24 w 29"/>
                  <a:gd name="T29" fmla="*/ 18 h 20"/>
                  <a:gd name="T30" fmla="*/ 22 w 29"/>
                  <a:gd name="T31" fmla="*/ 20 h 20"/>
                  <a:gd name="T32" fmla="*/ 21 w 29"/>
                  <a:gd name="T33" fmla="*/ 20 h 20"/>
                  <a:gd name="T34" fmla="*/ 18 w 29"/>
                  <a:gd name="T35" fmla="*/ 19 h 20"/>
                  <a:gd name="T36" fmla="*/ 15 w 29"/>
                  <a:gd name="T37" fmla="*/ 19 h 20"/>
                  <a:gd name="T38" fmla="*/ 11 w 29"/>
                  <a:gd name="T39" fmla="*/ 18 h 20"/>
                  <a:gd name="T40" fmla="*/ 8 w 29"/>
                  <a:gd name="T41" fmla="*/ 17 h 20"/>
                  <a:gd name="T42" fmla="*/ 5 w 29"/>
                  <a:gd name="T43" fmla="*/ 16 h 20"/>
                  <a:gd name="T44" fmla="*/ 2 w 29"/>
                  <a:gd name="T45" fmla="*/ 15 h 20"/>
                  <a:gd name="T46" fmla="*/ 0 w 29"/>
                  <a:gd name="T47" fmla="*/ 13 h 20"/>
                  <a:gd name="T48" fmla="*/ 0 w 29"/>
                  <a:gd name="T4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20">
                    <a:moveTo>
                      <a:pt x="0" y="10"/>
                    </a:moveTo>
                    <a:lnTo>
                      <a:pt x="1" y="6"/>
                    </a:lnTo>
                    <a:lnTo>
                      <a:pt x="3" y="3"/>
                    </a:lnTo>
                    <a:lnTo>
                      <a:pt x="7" y="0"/>
                    </a:lnTo>
                    <a:lnTo>
                      <a:pt x="11" y="0"/>
                    </a:lnTo>
                    <a:lnTo>
                      <a:pt x="19" y="3"/>
                    </a:lnTo>
                    <a:lnTo>
                      <a:pt x="25" y="5"/>
                    </a:lnTo>
                    <a:lnTo>
                      <a:pt x="27" y="7"/>
                    </a:lnTo>
                    <a:lnTo>
                      <a:pt x="29" y="9"/>
                    </a:lnTo>
                    <a:lnTo>
                      <a:pt x="29" y="11"/>
                    </a:lnTo>
                    <a:lnTo>
                      <a:pt x="28" y="12"/>
                    </a:lnTo>
                    <a:lnTo>
                      <a:pt x="27" y="13"/>
                    </a:lnTo>
                    <a:lnTo>
                      <a:pt x="27" y="14"/>
                    </a:lnTo>
                    <a:lnTo>
                      <a:pt x="27" y="15"/>
                    </a:lnTo>
                    <a:lnTo>
                      <a:pt x="24" y="18"/>
                    </a:lnTo>
                    <a:lnTo>
                      <a:pt x="22" y="20"/>
                    </a:lnTo>
                    <a:lnTo>
                      <a:pt x="21" y="20"/>
                    </a:lnTo>
                    <a:lnTo>
                      <a:pt x="18" y="19"/>
                    </a:lnTo>
                    <a:lnTo>
                      <a:pt x="15" y="19"/>
                    </a:lnTo>
                    <a:lnTo>
                      <a:pt x="11" y="18"/>
                    </a:lnTo>
                    <a:lnTo>
                      <a:pt x="8" y="17"/>
                    </a:lnTo>
                    <a:lnTo>
                      <a:pt x="5" y="16"/>
                    </a:lnTo>
                    <a:lnTo>
                      <a:pt x="2" y="15"/>
                    </a:lnTo>
                    <a:lnTo>
                      <a:pt x="0" y="13"/>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70" name="Freeform 30"/>
              <p:cNvSpPr>
                <a:spLocks/>
              </p:cNvSpPr>
              <p:nvPr/>
            </p:nvSpPr>
            <p:spPr bwMode="auto">
              <a:xfrm>
                <a:off x="4147" y="2166"/>
                <a:ext cx="37" cy="39"/>
              </a:xfrm>
              <a:custGeom>
                <a:avLst/>
                <a:gdLst>
                  <a:gd name="T0" fmla="*/ 0 w 22"/>
                  <a:gd name="T1" fmla="*/ 13 h 23"/>
                  <a:gd name="T2" fmla="*/ 1 w 22"/>
                  <a:gd name="T3" fmla="*/ 8 h 23"/>
                  <a:gd name="T4" fmla="*/ 4 w 22"/>
                  <a:gd name="T5" fmla="*/ 3 h 23"/>
                  <a:gd name="T6" fmla="*/ 8 w 22"/>
                  <a:gd name="T7" fmla="*/ 0 h 23"/>
                  <a:gd name="T8" fmla="*/ 11 w 22"/>
                  <a:gd name="T9" fmla="*/ 2 h 23"/>
                  <a:gd name="T10" fmla="*/ 8 w 22"/>
                  <a:gd name="T11" fmla="*/ 4 h 23"/>
                  <a:gd name="T12" fmla="*/ 6 w 22"/>
                  <a:gd name="T13" fmla="*/ 8 h 23"/>
                  <a:gd name="T14" fmla="*/ 5 w 22"/>
                  <a:gd name="T15" fmla="*/ 12 h 23"/>
                  <a:gd name="T16" fmla="*/ 5 w 22"/>
                  <a:gd name="T17" fmla="*/ 13 h 23"/>
                  <a:gd name="T18" fmla="*/ 5 w 22"/>
                  <a:gd name="T19" fmla="*/ 14 h 23"/>
                  <a:gd name="T20" fmla="*/ 7 w 22"/>
                  <a:gd name="T21" fmla="*/ 14 h 23"/>
                  <a:gd name="T22" fmla="*/ 8 w 22"/>
                  <a:gd name="T23" fmla="*/ 15 h 23"/>
                  <a:gd name="T24" fmla="*/ 10 w 22"/>
                  <a:gd name="T25" fmla="*/ 16 h 23"/>
                  <a:gd name="T26" fmla="*/ 13 w 22"/>
                  <a:gd name="T27" fmla="*/ 17 h 23"/>
                  <a:gd name="T28" fmla="*/ 16 w 22"/>
                  <a:gd name="T29" fmla="*/ 18 h 23"/>
                  <a:gd name="T30" fmla="*/ 20 w 22"/>
                  <a:gd name="T31" fmla="*/ 18 h 23"/>
                  <a:gd name="T32" fmla="*/ 21 w 22"/>
                  <a:gd name="T33" fmla="*/ 19 h 23"/>
                  <a:gd name="T34" fmla="*/ 22 w 22"/>
                  <a:gd name="T35" fmla="*/ 19 h 23"/>
                  <a:gd name="T36" fmla="*/ 22 w 22"/>
                  <a:gd name="T37" fmla="*/ 20 h 23"/>
                  <a:gd name="T38" fmla="*/ 22 w 22"/>
                  <a:gd name="T39" fmla="*/ 21 h 23"/>
                  <a:gd name="T40" fmla="*/ 22 w 22"/>
                  <a:gd name="T41" fmla="*/ 22 h 23"/>
                  <a:gd name="T42" fmla="*/ 21 w 22"/>
                  <a:gd name="T43" fmla="*/ 23 h 23"/>
                  <a:gd name="T44" fmla="*/ 20 w 22"/>
                  <a:gd name="T45" fmla="*/ 23 h 23"/>
                  <a:gd name="T46" fmla="*/ 19 w 22"/>
                  <a:gd name="T47" fmla="*/ 23 h 23"/>
                  <a:gd name="T48" fmla="*/ 17 w 22"/>
                  <a:gd name="T49" fmla="*/ 22 h 23"/>
                  <a:gd name="T50" fmla="*/ 14 w 22"/>
                  <a:gd name="T51" fmla="*/ 21 h 23"/>
                  <a:gd name="T52" fmla="*/ 11 w 22"/>
                  <a:gd name="T53" fmla="*/ 21 h 23"/>
                  <a:gd name="T54" fmla="*/ 8 w 22"/>
                  <a:gd name="T55" fmla="*/ 20 h 23"/>
                  <a:gd name="T56" fmla="*/ 5 w 22"/>
                  <a:gd name="T57" fmla="*/ 19 h 23"/>
                  <a:gd name="T58" fmla="*/ 3 w 22"/>
                  <a:gd name="T59" fmla="*/ 18 h 23"/>
                  <a:gd name="T60" fmla="*/ 1 w 22"/>
                  <a:gd name="T61" fmla="*/ 16 h 23"/>
                  <a:gd name="T62" fmla="*/ 0 w 22"/>
                  <a:gd name="T63"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23">
                    <a:moveTo>
                      <a:pt x="0" y="13"/>
                    </a:moveTo>
                    <a:lnTo>
                      <a:pt x="1" y="8"/>
                    </a:lnTo>
                    <a:lnTo>
                      <a:pt x="4" y="3"/>
                    </a:lnTo>
                    <a:lnTo>
                      <a:pt x="8" y="0"/>
                    </a:lnTo>
                    <a:lnTo>
                      <a:pt x="11" y="2"/>
                    </a:lnTo>
                    <a:lnTo>
                      <a:pt x="8" y="4"/>
                    </a:lnTo>
                    <a:lnTo>
                      <a:pt x="6" y="8"/>
                    </a:lnTo>
                    <a:lnTo>
                      <a:pt x="5" y="12"/>
                    </a:lnTo>
                    <a:lnTo>
                      <a:pt x="5" y="13"/>
                    </a:lnTo>
                    <a:lnTo>
                      <a:pt x="5" y="14"/>
                    </a:lnTo>
                    <a:lnTo>
                      <a:pt x="7" y="14"/>
                    </a:lnTo>
                    <a:lnTo>
                      <a:pt x="8" y="15"/>
                    </a:lnTo>
                    <a:lnTo>
                      <a:pt x="10" y="16"/>
                    </a:lnTo>
                    <a:lnTo>
                      <a:pt x="13" y="17"/>
                    </a:lnTo>
                    <a:lnTo>
                      <a:pt x="16" y="18"/>
                    </a:lnTo>
                    <a:lnTo>
                      <a:pt x="20" y="18"/>
                    </a:lnTo>
                    <a:lnTo>
                      <a:pt x="21" y="19"/>
                    </a:lnTo>
                    <a:lnTo>
                      <a:pt x="22" y="19"/>
                    </a:lnTo>
                    <a:lnTo>
                      <a:pt x="22" y="20"/>
                    </a:lnTo>
                    <a:lnTo>
                      <a:pt x="22" y="21"/>
                    </a:lnTo>
                    <a:lnTo>
                      <a:pt x="22" y="22"/>
                    </a:lnTo>
                    <a:lnTo>
                      <a:pt x="21" y="23"/>
                    </a:lnTo>
                    <a:lnTo>
                      <a:pt x="20" y="23"/>
                    </a:lnTo>
                    <a:lnTo>
                      <a:pt x="19" y="23"/>
                    </a:lnTo>
                    <a:lnTo>
                      <a:pt x="17" y="22"/>
                    </a:lnTo>
                    <a:lnTo>
                      <a:pt x="14" y="21"/>
                    </a:lnTo>
                    <a:lnTo>
                      <a:pt x="11" y="21"/>
                    </a:lnTo>
                    <a:lnTo>
                      <a:pt x="8" y="20"/>
                    </a:lnTo>
                    <a:lnTo>
                      <a:pt x="5" y="19"/>
                    </a:lnTo>
                    <a:lnTo>
                      <a:pt x="3" y="18"/>
                    </a:lnTo>
                    <a:lnTo>
                      <a:pt x="1" y="16"/>
                    </a:lnTo>
                    <a:lnTo>
                      <a:pt x="0" y="1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2671" name="Group 31"/>
            <p:cNvGrpSpPr>
              <a:grpSpLocks/>
            </p:cNvGrpSpPr>
            <p:nvPr/>
          </p:nvGrpSpPr>
          <p:grpSpPr bwMode="auto">
            <a:xfrm>
              <a:off x="3338" y="3104"/>
              <a:ext cx="81" cy="54"/>
              <a:chOff x="4147" y="2166"/>
              <a:chExt cx="55" cy="39"/>
            </a:xfrm>
          </p:grpSpPr>
          <p:sp>
            <p:nvSpPr>
              <p:cNvPr id="112672" name="Freeform 32"/>
              <p:cNvSpPr>
                <a:spLocks/>
              </p:cNvSpPr>
              <p:nvPr/>
            </p:nvSpPr>
            <p:spPr bwMode="auto">
              <a:xfrm>
                <a:off x="4152" y="2169"/>
                <a:ext cx="50" cy="35"/>
              </a:xfrm>
              <a:custGeom>
                <a:avLst/>
                <a:gdLst>
                  <a:gd name="T0" fmla="*/ 0 w 29"/>
                  <a:gd name="T1" fmla="*/ 10 h 20"/>
                  <a:gd name="T2" fmla="*/ 1 w 29"/>
                  <a:gd name="T3" fmla="*/ 6 h 20"/>
                  <a:gd name="T4" fmla="*/ 3 w 29"/>
                  <a:gd name="T5" fmla="*/ 3 h 20"/>
                  <a:gd name="T6" fmla="*/ 7 w 29"/>
                  <a:gd name="T7" fmla="*/ 0 h 20"/>
                  <a:gd name="T8" fmla="*/ 11 w 29"/>
                  <a:gd name="T9" fmla="*/ 0 h 20"/>
                  <a:gd name="T10" fmla="*/ 19 w 29"/>
                  <a:gd name="T11" fmla="*/ 3 h 20"/>
                  <a:gd name="T12" fmla="*/ 25 w 29"/>
                  <a:gd name="T13" fmla="*/ 5 h 20"/>
                  <a:gd name="T14" fmla="*/ 27 w 29"/>
                  <a:gd name="T15" fmla="*/ 7 h 20"/>
                  <a:gd name="T16" fmla="*/ 29 w 29"/>
                  <a:gd name="T17" fmla="*/ 9 h 20"/>
                  <a:gd name="T18" fmla="*/ 29 w 29"/>
                  <a:gd name="T19" fmla="*/ 11 h 20"/>
                  <a:gd name="T20" fmla="*/ 28 w 29"/>
                  <a:gd name="T21" fmla="*/ 12 h 20"/>
                  <a:gd name="T22" fmla="*/ 27 w 29"/>
                  <a:gd name="T23" fmla="*/ 13 h 20"/>
                  <a:gd name="T24" fmla="*/ 27 w 29"/>
                  <a:gd name="T25" fmla="*/ 14 h 20"/>
                  <a:gd name="T26" fmla="*/ 27 w 29"/>
                  <a:gd name="T27" fmla="*/ 15 h 20"/>
                  <a:gd name="T28" fmla="*/ 24 w 29"/>
                  <a:gd name="T29" fmla="*/ 18 h 20"/>
                  <a:gd name="T30" fmla="*/ 22 w 29"/>
                  <a:gd name="T31" fmla="*/ 20 h 20"/>
                  <a:gd name="T32" fmla="*/ 21 w 29"/>
                  <a:gd name="T33" fmla="*/ 20 h 20"/>
                  <a:gd name="T34" fmla="*/ 18 w 29"/>
                  <a:gd name="T35" fmla="*/ 19 h 20"/>
                  <a:gd name="T36" fmla="*/ 15 w 29"/>
                  <a:gd name="T37" fmla="*/ 19 h 20"/>
                  <a:gd name="T38" fmla="*/ 11 w 29"/>
                  <a:gd name="T39" fmla="*/ 18 h 20"/>
                  <a:gd name="T40" fmla="*/ 8 w 29"/>
                  <a:gd name="T41" fmla="*/ 17 h 20"/>
                  <a:gd name="T42" fmla="*/ 5 w 29"/>
                  <a:gd name="T43" fmla="*/ 16 h 20"/>
                  <a:gd name="T44" fmla="*/ 2 w 29"/>
                  <a:gd name="T45" fmla="*/ 15 h 20"/>
                  <a:gd name="T46" fmla="*/ 0 w 29"/>
                  <a:gd name="T47" fmla="*/ 13 h 20"/>
                  <a:gd name="T48" fmla="*/ 0 w 29"/>
                  <a:gd name="T4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20">
                    <a:moveTo>
                      <a:pt x="0" y="10"/>
                    </a:moveTo>
                    <a:lnTo>
                      <a:pt x="1" y="6"/>
                    </a:lnTo>
                    <a:lnTo>
                      <a:pt x="3" y="3"/>
                    </a:lnTo>
                    <a:lnTo>
                      <a:pt x="7" y="0"/>
                    </a:lnTo>
                    <a:lnTo>
                      <a:pt x="11" y="0"/>
                    </a:lnTo>
                    <a:lnTo>
                      <a:pt x="19" y="3"/>
                    </a:lnTo>
                    <a:lnTo>
                      <a:pt x="25" y="5"/>
                    </a:lnTo>
                    <a:lnTo>
                      <a:pt x="27" y="7"/>
                    </a:lnTo>
                    <a:lnTo>
                      <a:pt x="29" y="9"/>
                    </a:lnTo>
                    <a:lnTo>
                      <a:pt x="29" y="11"/>
                    </a:lnTo>
                    <a:lnTo>
                      <a:pt x="28" y="12"/>
                    </a:lnTo>
                    <a:lnTo>
                      <a:pt x="27" y="13"/>
                    </a:lnTo>
                    <a:lnTo>
                      <a:pt x="27" y="14"/>
                    </a:lnTo>
                    <a:lnTo>
                      <a:pt x="27" y="15"/>
                    </a:lnTo>
                    <a:lnTo>
                      <a:pt x="24" y="18"/>
                    </a:lnTo>
                    <a:lnTo>
                      <a:pt x="22" y="20"/>
                    </a:lnTo>
                    <a:lnTo>
                      <a:pt x="21" y="20"/>
                    </a:lnTo>
                    <a:lnTo>
                      <a:pt x="18" y="19"/>
                    </a:lnTo>
                    <a:lnTo>
                      <a:pt x="15" y="19"/>
                    </a:lnTo>
                    <a:lnTo>
                      <a:pt x="11" y="18"/>
                    </a:lnTo>
                    <a:lnTo>
                      <a:pt x="8" y="17"/>
                    </a:lnTo>
                    <a:lnTo>
                      <a:pt x="5" y="16"/>
                    </a:lnTo>
                    <a:lnTo>
                      <a:pt x="2" y="15"/>
                    </a:lnTo>
                    <a:lnTo>
                      <a:pt x="0" y="13"/>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73" name="Freeform 33"/>
              <p:cNvSpPr>
                <a:spLocks/>
              </p:cNvSpPr>
              <p:nvPr/>
            </p:nvSpPr>
            <p:spPr bwMode="auto">
              <a:xfrm>
                <a:off x="4147" y="2166"/>
                <a:ext cx="37" cy="39"/>
              </a:xfrm>
              <a:custGeom>
                <a:avLst/>
                <a:gdLst>
                  <a:gd name="T0" fmla="*/ 0 w 22"/>
                  <a:gd name="T1" fmla="*/ 13 h 23"/>
                  <a:gd name="T2" fmla="*/ 1 w 22"/>
                  <a:gd name="T3" fmla="*/ 8 h 23"/>
                  <a:gd name="T4" fmla="*/ 4 w 22"/>
                  <a:gd name="T5" fmla="*/ 3 h 23"/>
                  <a:gd name="T6" fmla="*/ 8 w 22"/>
                  <a:gd name="T7" fmla="*/ 0 h 23"/>
                  <a:gd name="T8" fmla="*/ 11 w 22"/>
                  <a:gd name="T9" fmla="*/ 2 h 23"/>
                  <a:gd name="T10" fmla="*/ 8 w 22"/>
                  <a:gd name="T11" fmla="*/ 4 h 23"/>
                  <a:gd name="T12" fmla="*/ 6 w 22"/>
                  <a:gd name="T13" fmla="*/ 8 h 23"/>
                  <a:gd name="T14" fmla="*/ 5 w 22"/>
                  <a:gd name="T15" fmla="*/ 12 h 23"/>
                  <a:gd name="T16" fmla="*/ 5 w 22"/>
                  <a:gd name="T17" fmla="*/ 13 h 23"/>
                  <a:gd name="T18" fmla="*/ 5 w 22"/>
                  <a:gd name="T19" fmla="*/ 14 h 23"/>
                  <a:gd name="T20" fmla="*/ 7 w 22"/>
                  <a:gd name="T21" fmla="*/ 14 h 23"/>
                  <a:gd name="T22" fmla="*/ 8 w 22"/>
                  <a:gd name="T23" fmla="*/ 15 h 23"/>
                  <a:gd name="T24" fmla="*/ 10 w 22"/>
                  <a:gd name="T25" fmla="*/ 16 h 23"/>
                  <a:gd name="T26" fmla="*/ 13 w 22"/>
                  <a:gd name="T27" fmla="*/ 17 h 23"/>
                  <a:gd name="T28" fmla="*/ 16 w 22"/>
                  <a:gd name="T29" fmla="*/ 18 h 23"/>
                  <a:gd name="T30" fmla="*/ 20 w 22"/>
                  <a:gd name="T31" fmla="*/ 18 h 23"/>
                  <a:gd name="T32" fmla="*/ 21 w 22"/>
                  <a:gd name="T33" fmla="*/ 19 h 23"/>
                  <a:gd name="T34" fmla="*/ 22 w 22"/>
                  <a:gd name="T35" fmla="*/ 19 h 23"/>
                  <a:gd name="T36" fmla="*/ 22 w 22"/>
                  <a:gd name="T37" fmla="*/ 20 h 23"/>
                  <a:gd name="T38" fmla="*/ 22 w 22"/>
                  <a:gd name="T39" fmla="*/ 21 h 23"/>
                  <a:gd name="T40" fmla="*/ 22 w 22"/>
                  <a:gd name="T41" fmla="*/ 22 h 23"/>
                  <a:gd name="T42" fmla="*/ 21 w 22"/>
                  <a:gd name="T43" fmla="*/ 23 h 23"/>
                  <a:gd name="T44" fmla="*/ 20 w 22"/>
                  <a:gd name="T45" fmla="*/ 23 h 23"/>
                  <a:gd name="T46" fmla="*/ 19 w 22"/>
                  <a:gd name="T47" fmla="*/ 23 h 23"/>
                  <a:gd name="T48" fmla="*/ 17 w 22"/>
                  <a:gd name="T49" fmla="*/ 22 h 23"/>
                  <a:gd name="T50" fmla="*/ 14 w 22"/>
                  <a:gd name="T51" fmla="*/ 21 h 23"/>
                  <a:gd name="T52" fmla="*/ 11 w 22"/>
                  <a:gd name="T53" fmla="*/ 21 h 23"/>
                  <a:gd name="T54" fmla="*/ 8 w 22"/>
                  <a:gd name="T55" fmla="*/ 20 h 23"/>
                  <a:gd name="T56" fmla="*/ 5 w 22"/>
                  <a:gd name="T57" fmla="*/ 19 h 23"/>
                  <a:gd name="T58" fmla="*/ 3 w 22"/>
                  <a:gd name="T59" fmla="*/ 18 h 23"/>
                  <a:gd name="T60" fmla="*/ 1 w 22"/>
                  <a:gd name="T61" fmla="*/ 16 h 23"/>
                  <a:gd name="T62" fmla="*/ 0 w 22"/>
                  <a:gd name="T63"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23">
                    <a:moveTo>
                      <a:pt x="0" y="13"/>
                    </a:moveTo>
                    <a:lnTo>
                      <a:pt x="1" y="8"/>
                    </a:lnTo>
                    <a:lnTo>
                      <a:pt x="4" y="3"/>
                    </a:lnTo>
                    <a:lnTo>
                      <a:pt x="8" y="0"/>
                    </a:lnTo>
                    <a:lnTo>
                      <a:pt x="11" y="2"/>
                    </a:lnTo>
                    <a:lnTo>
                      <a:pt x="8" y="4"/>
                    </a:lnTo>
                    <a:lnTo>
                      <a:pt x="6" y="8"/>
                    </a:lnTo>
                    <a:lnTo>
                      <a:pt x="5" y="12"/>
                    </a:lnTo>
                    <a:lnTo>
                      <a:pt x="5" y="13"/>
                    </a:lnTo>
                    <a:lnTo>
                      <a:pt x="5" y="14"/>
                    </a:lnTo>
                    <a:lnTo>
                      <a:pt x="7" y="14"/>
                    </a:lnTo>
                    <a:lnTo>
                      <a:pt x="8" y="15"/>
                    </a:lnTo>
                    <a:lnTo>
                      <a:pt x="10" y="16"/>
                    </a:lnTo>
                    <a:lnTo>
                      <a:pt x="13" y="17"/>
                    </a:lnTo>
                    <a:lnTo>
                      <a:pt x="16" y="18"/>
                    </a:lnTo>
                    <a:lnTo>
                      <a:pt x="20" y="18"/>
                    </a:lnTo>
                    <a:lnTo>
                      <a:pt x="21" y="19"/>
                    </a:lnTo>
                    <a:lnTo>
                      <a:pt x="22" y="19"/>
                    </a:lnTo>
                    <a:lnTo>
                      <a:pt x="22" y="20"/>
                    </a:lnTo>
                    <a:lnTo>
                      <a:pt x="22" y="21"/>
                    </a:lnTo>
                    <a:lnTo>
                      <a:pt x="22" y="22"/>
                    </a:lnTo>
                    <a:lnTo>
                      <a:pt x="21" y="23"/>
                    </a:lnTo>
                    <a:lnTo>
                      <a:pt x="20" y="23"/>
                    </a:lnTo>
                    <a:lnTo>
                      <a:pt x="19" y="23"/>
                    </a:lnTo>
                    <a:lnTo>
                      <a:pt x="17" y="22"/>
                    </a:lnTo>
                    <a:lnTo>
                      <a:pt x="14" y="21"/>
                    </a:lnTo>
                    <a:lnTo>
                      <a:pt x="11" y="21"/>
                    </a:lnTo>
                    <a:lnTo>
                      <a:pt x="8" y="20"/>
                    </a:lnTo>
                    <a:lnTo>
                      <a:pt x="5" y="19"/>
                    </a:lnTo>
                    <a:lnTo>
                      <a:pt x="3" y="18"/>
                    </a:lnTo>
                    <a:lnTo>
                      <a:pt x="1" y="16"/>
                    </a:lnTo>
                    <a:lnTo>
                      <a:pt x="0" y="1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2674" name="Group 34"/>
            <p:cNvGrpSpPr>
              <a:grpSpLocks/>
            </p:cNvGrpSpPr>
            <p:nvPr/>
          </p:nvGrpSpPr>
          <p:grpSpPr bwMode="auto">
            <a:xfrm>
              <a:off x="3428" y="3107"/>
              <a:ext cx="81" cy="54"/>
              <a:chOff x="4147" y="2166"/>
              <a:chExt cx="55" cy="39"/>
            </a:xfrm>
          </p:grpSpPr>
          <p:sp>
            <p:nvSpPr>
              <p:cNvPr id="112675" name="Freeform 35"/>
              <p:cNvSpPr>
                <a:spLocks/>
              </p:cNvSpPr>
              <p:nvPr/>
            </p:nvSpPr>
            <p:spPr bwMode="auto">
              <a:xfrm>
                <a:off x="4152" y="2169"/>
                <a:ext cx="50" cy="35"/>
              </a:xfrm>
              <a:custGeom>
                <a:avLst/>
                <a:gdLst>
                  <a:gd name="T0" fmla="*/ 0 w 29"/>
                  <a:gd name="T1" fmla="*/ 10 h 20"/>
                  <a:gd name="T2" fmla="*/ 1 w 29"/>
                  <a:gd name="T3" fmla="*/ 6 h 20"/>
                  <a:gd name="T4" fmla="*/ 3 w 29"/>
                  <a:gd name="T5" fmla="*/ 3 h 20"/>
                  <a:gd name="T6" fmla="*/ 7 w 29"/>
                  <a:gd name="T7" fmla="*/ 0 h 20"/>
                  <a:gd name="T8" fmla="*/ 11 w 29"/>
                  <a:gd name="T9" fmla="*/ 0 h 20"/>
                  <a:gd name="T10" fmla="*/ 19 w 29"/>
                  <a:gd name="T11" fmla="*/ 3 h 20"/>
                  <a:gd name="T12" fmla="*/ 25 w 29"/>
                  <a:gd name="T13" fmla="*/ 5 h 20"/>
                  <a:gd name="T14" fmla="*/ 27 w 29"/>
                  <a:gd name="T15" fmla="*/ 7 h 20"/>
                  <a:gd name="T16" fmla="*/ 29 w 29"/>
                  <a:gd name="T17" fmla="*/ 9 h 20"/>
                  <a:gd name="T18" fmla="*/ 29 w 29"/>
                  <a:gd name="T19" fmla="*/ 11 h 20"/>
                  <a:gd name="T20" fmla="*/ 28 w 29"/>
                  <a:gd name="T21" fmla="*/ 12 h 20"/>
                  <a:gd name="T22" fmla="*/ 27 w 29"/>
                  <a:gd name="T23" fmla="*/ 13 h 20"/>
                  <a:gd name="T24" fmla="*/ 27 w 29"/>
                  <a:gd name="T25" fmla="*/ 14 h 20"/>
                  <a:gd name="T26" fmla="*/ 27 w 29"/>
                  <a:gd name="T27" fmla="*/ 15 h 20"/>
                  <a:gd name="T28" fmla="*/ 24 w 29"/>
                  <a:gd name="T29" fmla="*/ 18 h 20"/>
                  <a:gd name="T30" fmla="*/ 22 w 29"/>
                  <a:gd name="T31" fmla="*/ 20 h 20"/>
                  <a:gd name="T32" fmla="*/ 21 w 29"/>
                  <a:gd name="T33" fmla="*/ 20 h 20"/>
                  <a:gd name="T34" fmla="*/ 18 w 29"/>
                  <a:gd name="T35" fmla="*/ 19 h 20"/>
                  <a:gd name="T36" fmla="*/ 15 w 29"/>
                  <a:gd name="T37" fmla="*/ 19 h 20"/>
                  <a:gd name="T38" fmla="*/ 11 w 29"/>
                  <a:gd name="T39" fmla="*/ 18 h 20"/>
                  <a:gd name="T40" fmla="*/ 8 w 29"/>
                  <a:gd name="T41" fmla="*/ 17 h 20"/>
                  <a:gd name="T42" fmla="*/ 5 w 29"/>
                  <a:gd name="T43" fmla="*/ 16 h 20"/>
                  <a:gd name="T44" fmla="*/ 2 w 29"/>
                  <a:gd name="T45" fmla="*/ 15 h 20"/>
                  <a:gd name="T46" fmla="*/ 0 w 29"/>
                  <a:gd name="T47" fmla="*/ 13 h 20"/>
                  <a:gd name="T48" fmla="*/ 0 w 29"/>
                  <a:gd name="T4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20">
                    <a:moveTo>
                      <a:pt x="0" y="10"/>
                    </a:moveTo>
                    <a:lnTo>
                      <a:pt x="1" y="6"/>
                    </a:lnTo>
                    <a:lnTo>
                      <a:pt x="3" y="3"/>
                    </a:lnTo>
                    <a:lnTo>
                      <a:pt x="7" y="0"/>
                    </a:lnTo>
                    <a:lnTo>
                      <a:pt x="11" y="0"/>
                    </a:lnTo>
                    <a:lnTo>
                      <a:pt x="19" y="3"/>
                    </a:lnTo>
                    <a:lnTo>
                      <a:pt x="25" y="5"/>
                    </a:lnTo>
                    <a:lnTo>
                      <a:pt x="27" y="7"/>
                    </a:lnTo>
                    <a:lnTo>
                      <a:pt x="29" y="9"/>
                    </a:lnTo>
                    <a:lnTo>
                      <a:pt x="29" y="11"/>
                    </a:lnTo>
                    <a:lnTo>
                      <a:pt x="28" y="12"/>
                    </a:lnTo>
                    <a:lnTo>
                      <a:pt x="27" y="13"/>
                    </a:lnTo>
                    <a:lnTo>
                      <a:pt x="27" y="14"/>
                    </a:lnTo>
                    <a:lnTo>
                      <a:pt x="27" y="15"/>
                    </a:lnTo>
                    <a:lnTo>
                      <a:pt x="24" y="18"/>
                    </a:lnTo>
                    <a:lnTo>
                      <a:pt x="22" y="20"/>
                    </a:lnTo>
                    <a:lnTo>
                      <a:pt x="21" y="20"/>
                    </a:lnTo>
                    <a:lnTo>
                      <a:pt x="18" y="19"/>
                    </a:lnTo>
                    <a:lnTo>
                      <a:pt x="15" y="19"/>
                    </a:lnTo>
                    <a:lnTo>
                      <a:pt x="11" y="18"/>
                    </a:lnTo>
                    <a:lnTo>
                      <a:pt x="8" y="17"/>
                    </a:lnTo>
                    <a:lnTo>
                      <a:pt x="5" y="16"/>
                    </a:lnTo>
                    <a:lnTo>
                      <a:pt x="2" y="15"/>
                    </a:lnTo>
                    <a:lnTo>
                      <a:pt x="0" y="13"/>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76" name="Freeform 36"/>
              <p:cNvSpPr>
                <a:spLocks/>
              </p:cNvSpPr>
              <p:nvPr/>
            </p:nvSpPr>
            <p:spPr bwMode="auto">
              <a:xfrm>
                <a:off x="4147" y="2166"/>
                <a:ext cx="37" cy="39"/>
              </a:xfrm>
              <a:custGeom>
                <a:avLst/>
                <a:gdLst>
                  <a:gd name="T0" fmla="*/ 0 w 22"/>
                  <a:gd name="T1" fmla="*/ 13 h 23"/>
                  <a:gd name="T2" fmla="*/ 1 w 22"/>
                  <a:gd name="T3" fmla="*/ 8 h 23"/>
                  <a:gd name="T4" fmla="*/ 4 w 22"/>
                  <a:gd name="T5" fmla="*/ 3 h 23"/>
                  <a:gd name="T6" fmla="*/ 8 w 22"/>
                  <a:gd name="T7" fmla="*/ 0 h 23"/>
                  <a:gd name="T8" fmla="*/ 11 w 22"/>
                  <a:gd name="T9" fmla="*/ 2 h 23"/>
                  <a:gd name="T10" fmla="*/ 8 w 22"/>
                  <a:gd name="T11" fmla="*/ 4 h 23"/>
                  <a:gd name="T12" fmla="*/ 6 w 22"/>
                  <a:gd name="T13" fmla="*/ 8 h 23"/>
                  <a:gd name="T14" fmla="*/ 5 w 22"/>
                  <a:gd name="T15" fmla="*/ 12 h 23"/>
                  <a:gd name="T16" fmla="*/ 5 w 22"/>
                  <a:gd name="T17" fmla="*/ 13 h 23"/>
                  <a:gd name="T18" fmla="*/ 5 w 22"/>
                  <a:gd name="T19" fmla="*/ 14 h 23"/>
                  <a:gd name="T20" fmla="*/ 7 w 22"/>
                  <a:gd name="T21" fmla="*/ 14 h 23"/>
                  <a:gd name="T22" fmla="*/ 8 w 22"/>
                  <a:gd name="T23" fmla="*/ 15 h 23"/>
                  <a:gd name="T24" fmla="*/ 10 w 22"/>
                  <a:gd name="T25" fmla="*/ 16 h 23"/>
                  <a:gd name="T26" fmla="*/ 13 w 22"/>
                  <a:gd name="T27" fmla="*/ 17 h 23"/>
                  <a:gd name="T28" fmla="*/ 16 w 22"/>
                  <a:gd name="T29" fmla="*/ 18 h 23"/>
                  <a:gd name="T30" fmla="*/ 20 w 22"/>
                  <a:gd name="T31" fmla="*/ 18 h 23"/>
                  <a:gd name="T32" fmla="*/ 21 w 22"/>
                  <a:gd name="T33" fmla="*/ 19 h 23"/>
                  <a:gd name="T34" fmla="*/ 22 w 22"/>
                  <a:gd name="T35" fmla="*/ 19 h 23"/>
                  <a:gd name="T36" fmla="*/ 22 w 22"/>
                  <a:gd name="T37" fmla="*/ 20 h 23"/>
                  <a:gd name="T38" fmla="*/ 22 w 22"/>
                  <a:gd name="T39" fmla="*/ 21 h 23"/>
                  <a:gd name="T40" fmla="*/ 22 w 22"/>
                  <a:gd name="T41" fmla="*/ 22 h 23"/>
                  <a:gd name="T42" fmla="*/ 21 w 22"/>
                  <a:gd name="T43" fmla="*/ 23 h 23"/>
                  <a:gd name="T44" fmla="*/ 20 w 22"/>
                  <a:gd name="T45" fmla="*/ 23 h 23"/>
                  <a:gd name="T46" fmla="*/ 19 w 22"/>
                  <a:gd name="T47" fmla="*/ 23 h 23"/>
                  <a:gd name="T48" fmla="*/ 17 w 22"/>
                  <a:gd name="T49" fmla="*/ 22 h 23"/>
                  <a:gd name="T50" fmla="*/ 14 w 22"/>
                  <a:gd name="T51" fmla="*/ 21 h 23"/>
                  <a:gd name="T52" fmla="*/ 11 w 22"/>
                  <a:gd name="T53" fmla="*/ 21 h 23"/>
                  <a:gd name="T54" fmla="*/ 8 w 22"/>
                  <a:gd name="T55" fmla="*/ 20 h 23"/>
                  <a:gd name="T56" fmla="*/ 5 w 22"/>
                  <a:gd name="T57" fmla="*/ 19 h 23"/>
                  <a:gd name="T58" fmla="*/ 3 w 22"/>
                  <a:gd name="T59" fmla="*/ 18 h 23"/>
                  <a:gd name="T60" fmla="*/ 1 w 22"/>
                  <a:gd name="T61" fmla="*/ 16 h 23"/>
                  <a:gd name="T62" fmla="*/ 0 w 22"/>
                  <a:gd name="T63"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23">
                    <a:moveTo>
                      <a:pt x="0" y="13"/>
                    </a:moveTo>
                    <a:lnTo>
                      <a:pt x="1" y="8"/>
                    </a:lnTo>
                    <a:lnTo>
                      <a:pt x="4" y="3"/>
                    </a:lnTo>
                    <a:lnTo>
                      <a:pt x="8" y="0"/>
                    </a:lnTo>
                    <a:lnTo>
                      <a:pt x="11" y="2"/>
                    </a:lnTo>
                    <a:lnTo>
                      <a:pt x="8" y="4"/>
                    </a:lnTo>
                    <a:lnTo>
                      <a:pt x="6" y="8"/>
                    </a:lnTo>
                    <a:lnTo>
                      <a:pt x="5" y="12"/>
                    </a:lnTo>
                    <a:lnTo>
                      <a:pt x="5" y="13"/>
                    </a:lnTo>
                    <a:lnTo>
                      <a:pt x="5" y="14"/>
                    </a:lnTo>
                    <a:lnTo>
                      <a:pt x="7" y="14"/>
                    </a:lnTo>
                    <a:lnTo>
                      <a:pt x="8" y="15"/>
                    </a:lnTo>
                    <a:lnTo>
                      <a:pt x="10" y="16"/>
                    </a:lnTo>
                    <a:lnTo>
                      <a:pt x="13" y="17"/>
                    </a:lnTo>
                    <a:lnTo>
                      <a:pt x="16" y="18"/>
                    </a:lnTo>
                    <a:lnTo>
                      <a:pt x="20" y="18"/>
                    </a:lnTo>
                    <a:lnTo>
                      <a:pt x="21" y="19"/>
                    </a:lnTo>
                    <a:lnTo>
                      <a:pt x="22" y="19"/>
                    </a:lnTo>
                    <a:lnTo>
                      <a:pt x="22" y="20"/>
                    </a:lnTo>
                    <a:lnTo>
                      <a:pt x="22" y="21"/>
                    </a:lnTo>
                    <a:lnTo>
                      <a:pt x="22" y="22"/>
                    </a:lnTo>
                    <a:lnTo>
                      <a:pt x="21" y="23"/>
                    </a:lnTo>
                    <a:lnTo>
                      <a:pt x="20" y="23"/>
                    </a:lnTo>
                    <a:lnTo>
                      <a:pt x="19" y="23"/>
                    </a:lnTo>
                    <a:lnTo>
                      <a:pt x="17" y="22"/>
                    </a:lnTo>
                    <a:lnTo>
                      <a:pt x="14" y="21"/>
                    </a:lnTo>
                    <a:lnTo>
                      <a:pt x="11" y="21"/>
                    </a:lnTo>
                    <a:lnTo>
                      <a:pt x="8" y="20"/>
                    </a:lnTo>
                    <a:lnTo>
                      <a:pt x="5" y="19"/>
                    </a:lnTo>
                    <a:lnTo>
                      <a:pt x="3" y="18"/>
                    </a:lnTo>
                    <a:lnTo>
                      <a:pt x="1" y="16"/>
                    </a:lnTo>
                    <a:lnTo>
                      <a:pt x="0" y="1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2677" name="Group 37"/>
            <p:cNvGrpSpPr>
              <a:grpSpLocks/>
            </p:cNvGrpSpPr>
            <p:nvPr/>
          </p:nvGrpSpPr>
          <p:grpSpPr bwMode="auto">
            <a:xfrm>
              <a:off x="3222" y="3157"/>
              <a:ext cx="81" cy="55"/>
              <a:chOff x="4147" y="2166"/>
              <a:chExt cx="55" cy="39"/>
            </a:xfrm>
          </p:grpSpPr>
          <p:sp>
            <p:nvSpPr>
              <p:cNvPr id="112678" name="Freeform 38"/>
              <p:cNvSpPr>
                <a:spLocks/>
              </p:cNvSpPr>
              <p:nvPr/>
            </p:nvSpPr>
            <p:spPr bwMode="auto">
              <a:xfrm>
                <a:off x="4152" y="2169"/>
                <a:ext cx="50" cy="35"/>
              </a:xfrm>
              <a:custGeom>
                <a:avLst/>
                <a:gdLst>
                  <a:gd name="T0" fmla="*/ 0 w 29"/>
                  <a:gd name="T1" fmla="*/ 10 h 20"/>
                  <a:gd name="T2" fmla="*/ 1 w 29"/>
                  <a:gd name="T3" fmla="*/ 6 h 20"/>
                  <a:gd name="T4" fmla="*/ 3 w 29"/>
                  <a:gd name="T5" fmla="*/ 3 h 20"/>
                  <a:gd name="T6" fmla="*/ 7 w 29"/>
                  <a:gd name="T7" fmla="*/ 0 h 20"/>
                  <a:gd name="T8" fmla="*/ 11 w 29"/>
                  <a:gd name="T9" fmla="*/ 0 h 20"/>
                  <a:gd name="T10" fmla="*/ 19 w 29"/>
                  <a:gd name="T11" fmla="*/ 3 h 20"/>
                  <a:gd name="T12" fmla="*/ 25 w 29"/>
                  <a:gd name="T13" fmla="*/ 5 h 20"/>
                  <a:gd name="T14" fmla="*/ 27 w 29"/>
                  <a:gd name="T15" fmla="*/ 7 h 20"/>
                  <a:gd name="T16" fmla="*/ 29 w 29"/>
                  <a:gd name="T17" fmla="*/ 9 h 20"/>
                  <a:gd name="T18" fmla="*/ 29 w 29"/>
                  <a:gd name="T19" fmla="*/ 11 h 20"/>
                  <a:gd name="T20" fmla="*/ 28 w 29"/>
                  <a:gd name="T21" fmla="*/ 12 h 20"/>
                  <a:gd name="T22" fmla="*/ 27 w 29"/>
                  <a:gd name="T23" fmla="*/ 13 h 20"/>
                  <a:gd name="T24" fmla="*/ 27 w 29"/>
                  <a:gd name="T25" fmla="*/ 14 h 20"/>
                  <a:gd name="T26" fmla="*/ 27 w 29"/>
                  <a:gd name="T27" fmla="*/ 15 h 20"/>
                  <a:gd name="T28" fmla="*/ 24 w 29"/>
                  <a:gd name="T29" fmla="*/ 18 h 20"/>
                  <a:gd name="T30" fmla="*/ 22 w 29"/>
                  <a:gd name="T31" fmla="*/ 20 h 20"/>
                  <a:gd name="T32" fmla="*/ 21 w 29"/>
                  <a:gd name="T33" fmla="*/ 20 h 20"/>
                  <a:gd name="T34" fmla="*/ 18 w 29"/>
                  <a:gd name="T35" fmla="*/ 19 h 20"/>
                  <a:gd name="T36" fmla="*/ 15 w 29"/>
                  <a:gd name="T37" fmla="*/ 19 h 20"/>
                  <a:gd name="T38" fmla="*/ 11 w 29"/>
                  <a:gd name="T39" fmla="*/ 18 h 20"/>
                  <a:gd name="T40" fmla="*/ 8 w 29"/>
                  <a:gd name="T41" fmla="*/ 17 h 20"/>
                  <a:gd name="T42" fmla="*/ 5 w 29"/>
                  <a:gd name="T43" fmla="*/ 16 h 20"/>
                  <a:gd name="T44" fmla="*/ 2 w 29"/>
                  <a:gd name="T45" fmla="*/ 15 h 20"/>
                  <a:gd name="T46" fmla="*/ 0 w 29"/>
                  <a:gd name="T47" fmla="*/ 13 h 20"/>
                  <a:gd name="T48" fmla="*/ 0 w 29"/>
                  <a:gd name="T4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20">
                    <a:moveTo>
                      <a:pt x="0" y="10"/>
                    </a:moveTo>
                    <a:lnTo>
                      <a:pt x="1" y="6"/>
                    </a:lnTo>
                    <a:lnTo>
                      <a:pt x="3" y="3"/>
                    </a:lnTo>
                    <a:lnTo>
                      <a:pt x="7" y="0"/>
                    </a:lnTo>
                    <a:lnTo>
                      <a:pt x="11" y="0"/>
                    </a:lnTo>
                    <a:lnTo>
                      <a:pt x="19" y="3"/>
                    </a:lnTo>
                    <a:lnTo>
                      <a:pt x="25" y="5"/>
                    </a:lnTo>
                    <a:lnTo>
                      <a:pt x="27" y="7"/>
                    </a:lnTo>
                    <a:lnTo>
                      <a:pt x="29" y="9"/>
                    </a:lnTo>
                    <a:lnTo>
                      <a:pt x="29" y="11"/>
                    </a:lnTo>
                    <a:lnTo>
                      <a:pt x="28" y="12"/>
                    </a:lnTo>
                    <a:lnTo>
                      <a:pt x="27" y="13"/>
                    </a:lnTo>
                    <a:lnTo>
                      <a:pt x="27" y="14"/>
                    </a:lnTo>
                    <a:lnTo>
                      <a:pt x="27" y="15"/>
                    </a:lnTo>
                    <a:lnTo>
                      <a:pt x="24" y="18"/>
                    </a:lnTo>
                    <a:lnTo>
                      <a:pt x="22" y="20"/>
                    </a:lnTo>
                    <a:lnTo>
                      <a:pt x="21" y="20"/>
                    </a:lnTo>
                    <a:lnTo>
                      <a:pt x="18" y="19"/>
                    </a:lnTo>
                    <a:lnTo>
                      <a:pt x="15" y="19"/>
                    </a:lnTo>
                    <a:lnTo>
                      <a:pt x="11" y="18"/>
                    </a:lnTo>
                    <a:lnTo>
                      <a:pt x="8" y="17"/>
                    </a:lnTo>
                    <a:lnTo>
                      <a:pt x="5" y="16"/>
                    </a:lnTo>
                    <a:lnTo>
                      <a:pt x="2" y="15"/>
                    </a:lnTo>
                    <a:lnTo>
                      <a:pt x="0" y="13"/>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79" name="Freeform 39"/>
              <p:cNvSpPr>
                <a:spLocks/>
              </p:cNvSpPr>
              <p:nvPr/>
            </p:nvSpPr>
            <p:spPr bwMode="auto">
              <a:xfrm>
                <a:off x="4147" y="2166"/>
                <a:ext cx="37" cy="39"/>
              </a:xfrm>
              <a:custGeom>
                <a:avLst/>
                <a:gdLst>
                  <a:gd name="T0" fmla="*/ 0 w 22"/>
                  <a:gd name="T1" fmla="*/ 13 h 23"/>
                  <a:gd name="T2" fmla="*/ 1 w 22"/>
                  <a:gd name="T3" fmla="*/ 8 h 23"/>
                  <a:gd name="T4" fmla="*/ 4 w 22"/>
                  <a:gd name="T5" fmla="*/ 3 h 23"/>
                  <a:gd name="T6" fmla="*/ 8 w 22"/>
                  <a:gd name="T7" fmla="*/ 0 h 23"/>
                  <a:gd name="T8" fmla="*/ 11 w 22"/>
                  <a:gd name="T9" fmla="*/ 2 h 23"/>
                  <a:gd name="T10" fmla="*/ 8 w 22"/>
                  <a:gd name="T11" fmla="*/ 4 h 23"/>
                  <a:gd name="T12" fmla="*/ 6 w 22"/>
                  <a:gd name="T13" fmla="*/ 8 h 23"/>
                  <a:gd name="T14" fmla="*/ 5 w 22"/>
                  <a:gd name="T15" fmla="*/ 12 h 23"/>
                  <a:gd name="T16" fmla="*/ 5 w 22"/>
                  <a:gd name="T17" fmla="*/ 13 h 23"/>
                  <a:gd name="T18" fmla="*/ 5 w 22"/>
                  <a:gd name="T19" fmla="*/ 14 h 23"/>
                  <a:gd name="T20" fmla="*/ 7 w 22"/>
                  <a:gd name="T21" fmla="*/ 14 h 23"/>
                  <a:gd name="T22" fmla="*/ 8 w 22"/>
                  <a:gd name="T23" fmla="*/ 15 h 23"/>
                  <a:gd name="T24" fmla="*/ 10 w 22"/>
                  <a:gd name="T25" fmla="*/ 16 h 23"/>
                  <a:gd name="T26" fmla="*/ 13 w 22"/>
                  <a:gd name="T27" fmla="*/ 17 h 23"/>
                  <a:gd name="T28" fmla="*/ 16 w 22"/>
                  <a:gd name="T29" fmla="*/ 18 h 23"/>
                  <a:gd name="T30" fmla="*/ 20 w 22"/>
                  <a:gd name="T31" fmla="*/ 18 h 23"/>
                  <a:gd name="T32" fmla="*/ 21 w 22"/>
                  <a:gd name="T33" fmla="*/ 19 h 23"/>
                  <a:gd name="T34" fmla="*/ 22 w 22"/>
                  <a:gd name="T35" fmla="*/ 19 h 23"/>
                  <a:gd name="T36" fmla="*/ 22 w 22"/>
                  <a:gd name="T37" fmla="*/ 20 h 23"/>
                  <a:gd name="T38" fmla="*/ 22 w 22"/>
                  <a:gd name="T39" fmla="*/ 21 h 23"/>
                  <a:gd name="T40" fmla="*/ 22 w 22"/>
                  <a:gd name="T41" fmla="*/ 22 h 23"/>
                  <a:gd name="T42" fmla="*/ 21 w 22"/>
                  <a:gd name="T43" fmla="*/ 23 h 23"/>
                  <a:gd name="T44" fmla="*/ 20 w 22"/>
                  <a:gd name="T45" fmla="*/ 23 h 23"/>
                  <a:gd name="T46" fmla="*/ 19 w 22"/>
                  <a:gd name="T47" fmla="*/ 23 h 23"/>
                  <a:gd name="T48" fmla="*/ 17 w 22"/>
                  <a:gd name="T49" fmla="*/ 22 h 23"/>
                  <a:gd name="T50" fmla="*/ 14 w 22"/>
                  <a:gd name="T51" fmla="*/ 21 h 23"/>
                  <a:gd name="T52" fmla="*/ 11 w 22"/>
                  <a:gd name="T53" fmla="*/ 21 h 23"/>
                  <a:gd name="T54" fmla="*/ 8 w 22"/>
                  <a:gd name="T55" fmla="*/ 20 h 23"/>
                  <a:gd name="T56" fmla="*/ 5 w 22"/>
                  <a:gd name="T57" fmla="*/ 19 h 23"/>
                  <a:gd name="T58" fmla="*/ 3 w 22"/>
                  <a:gd name="T59" fmla="*/ 18 h 23"/>
                  <a:gd name="T60" fmla="*/ 1 w 22"/>
                  <a:gd name="T61" fmla="*/ 16 h 23"/>
                  <a:gd name="T62" fmla="*/ 0 w 22"/>
                  <a:gd name="T63"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23">
                    <a:moveTo>
                      <a:pt x="0" y="13"/>
                    </a:moveTo>
                    <a:lnTo>
                      <a:pt x="1" y="8"/>
                    </a:lnTo>
                    <a:lnTo>
                      <a:pt x="4" y="3"/>
                    </a:lnTo>
                    <a:lnTo>
                      <a:pt x="8" y="0"/>
                    </a:lnTo>
                    <a:lnTo>
                      <a:pt x="11" y="2"/>
                    </a:lnTo>
                    <a:lnTo>
                      <a:pt x="8" y="4"/>
                    </a:lnTo>
                    <a:lnTo>
                      <a:pt x="6" y="8"/>
                    </a:lnTo>
                    <a:lnTo>
                      <a:pt x="5" y="12"/>
                    </a:lnTo>
                    <a:lnTo>
                      <a:pt x="5" y="13"/>
                    </a:lnTo>
                    <a:lnTo>
                      <a:pt x="5" y="14"/>
                    </a:lnTo>
                    <a:lnTo>
                      <a:pt x="7" y="14"/>
                    </a:lnTo>
                    <a:lnTo>
                      <a:pt x="8" y="15"/>
                    </a:lnTo>
                    <a:lnTo>
                      <a:pt x="10" y="16"/>
                    </a:lnTo>
                    <a:lnTo>
                      <a:pt x="13" y="17"/>
                    </a:lnTo>
                    <a:lnTo>
                      <a:pt x="16" y="18"/>
                    </a:lnTo>
                    <a:lnTo>
                      <a:pt x="20" y="18"/>
                    </a:lnTo>
                    <a:lnTo>
                      <a:pt x="21" y="19"/>
                    </a:lnTo>
                    <a:lnTo>
                      <a:pt x="22" y="19"/>
                    </a:lnTo>
                    <a:lnTo>
                      <a:pt x="22" y="20"/>
                    </a:lnTo>
                    <a:lnTo>
                      <a:pt x="22" y="21"/>
                    </a:lnTo>
                    <a:lnTo>
                      <a:pt x="22" y="22"/>
                    </a:lnTo>
                    <a:lnTo>
                      <a:pt x="21" y="23"/>
                    </a:lnTo>
                    <a:lnTo>
                      <a:pt x="20" y="23"/>
                    </a:lnTo>
                    <a:lnTo>
                      <a:pt x="19" y="23"/>
                    </a:lnTo>
                    <a:lnTo>
                      <a:pt x="17" y="22"/>
                    </a:lnTo>
                    <a:lnTo>
                      <a:pt x="14" y="21"/>
                    </a:lnTo>
                    <a:lnTo>
                      <a:pt x="11" y="21"/>
                    </a:lnTo>
                    <a:lnTo>
                      <a:pt x="8" y="20"/>
                    </a:lnTo>
                    <a:lnTo>
                      <a:pt x="5" y="19"/>
                    </a:lnTo>
                    <a:lnTo>
                      <a:pt x="3" y="18"/>
                    </a:lnTo>
                    <a:lnTo>
                      <a:pt x="1" y="16"/>
                    </a:lnTo>
                    <a:lnTo>
                      <a:pt x="0" y="1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2680" name="Group 40"/>
            <p:cNvGrpSpPr>
              <a:grpSpLocks/>
            </p:cNvGrpSpPr>
            <p:nvPr/>
          </p:nvGrpSpPr>
          <p:grpSpPr bwMode="auto">
            <a:xfrm>
              <a:off x="3319" y="3167"/>
              <a:ext cx="81" cy="54"/>
              <a:chOff x="4147" y="2166"/>
              <a:chExt cx="55" cy="39"/>
            </a:xfrm>
          </p:grpSpPr>
          <p:sp>
            <p:nvSpPr>
              <p:cNvPr id="112681" name="Freeform 41"/>
              <p:cNvSpPr>
                <a:spLocks/>
              </p:cNvSpPr>
              <p:nvPr/>
            </p:nvSpPr>
            <p:spPr bwMode="auto">
              <a:xfrm>
                <a:off x="4152" y="2169"/>
                <a:ext cx="50" cy="35"/>
              </a:xfrm>
              <a:custGeom>
                <a:avLst/>
                <a:gdLst>
                  <a:gd name="T0" fmla="*/ 0 w 29"/>
                  <a:gd name="T1" fmla="*/ 10 h 20"/>
                  <a:gd name="T2" fmla="*/ 1 w 29"/>
                  <a:gd name="T3" fmla="*/ 6 h 20"/>
                  <a:gd name="T4" fmla="*/ 3 w 29"/>
                  <a:gd name="T5" fmla="*/ 3 h 20"/>
                  <a:gd name="T6" fmla="*/ 7 w 29"/>
                  <a:gd name="T7" fmla="*/ 0 h 20"/>
                  <a:gd name="T8" fmla="*/ 11 w 29"/>
                  <a:gd name="T9" fmla="*/ 0 h 20"/>
                  <a:gd name="T10" fmla="*/ 19 w 29"/>
                  <a:gd name="T11" fmla="*/ 3 h 20"/>
                  <a:gd name="T12" fmla="*/ 25 w 29"/>
                  <a:gd name="T13" fmla="*/ 5 h 20"/>
                  <a:gd name="T14" fmla="*/ 27 w 29"/>
                  <a:gd name="T15" fmla="*/ 7 h 20"/>
                  <a:gd name="T16" fmla="*/ 29 w 29"/>
                  <a:gd name="T17" fmla="*/ 9 h 20"/>
                  <a:gd name="T18" fmla="*/ 29 w 29"/>
                  <a:gd name="T19" fmla="*/ 11 h 20"/>
                  <a:gd name="T20" fmla="*/ 28 w 29"/>
                  <a:gd name="T21" fmla="*/ 12 h 20"/>
                  <a:gd name="T22" fmla="*/ 27 w 29"/>
                  <a:gd name="T23" fmla="*/ 13 h 20"/>
                  <a:gd name="T24" fmla="*/ 27 w 29"/>
                  <a:gd name="T25" fmla="*/ 14 h 20"/>
                  <a:gd name="T26" fmla="*/ 27 w 29"/>
                  <a:gd name="T27" fmla="*/ 15 h 20"/>
                  <a:gd name="T28" fmla="*/ 24 w 29"/>
                  <a:gd name="T29" fmla="*/ 18 h 20"/>
                  <a:gd name="T30" fmla="*/ 22 w 29"/>
                  <a:gd name="T31" fmla="*/ 20 h 20"/>
                  <a:gd name="T32" fmla="*/ 21 w 29"/>
                  <a:gd name="T33" fmla="*/ 20 h 20"/>
                  <a:gd name="T34" fmla="*/ 18 w 29"/>
                  <a:gd name="T35" fmla="*/ 19 h 20"/>
                  <a:gd name="T36" fmla="*/ 15 w 29"/>
                  <a:gd name="T37" fmla="*/ 19 h 20"/>
                  <a:gd name="T38" fmla="*/ 11 w 29"/>
                  <a:gd name="T39" fmla="*/ 18 h 20"/>
                  <a:gd name="T40" fmla="*/ 8 w 29"/>
                  <a:gd name="T41" fmla="*/ 17 h 20"/>
                  <a:gd name="T42" fmla="*/ 5 w 29"/>
                  <a:gd name="T43" fmla="*/ 16 h 20"/>
                  <a:gd name="T44" fmla="*/ 2 w 29"/>
                  <a:gd name="T45" fmla="*/ 15 h 20"/>
                  <a:gd name="T46" fmla="*/ 0 w 29"/>
                  <a:gd name="T47" fmla="*/ 13 h 20"/>
                  <a:gd name="T48" fmla="*/ 0 w 29"/>
                  <a:gd name="T4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20">
                    <a:moveTo>
                      <a:pt x="0" y="10"/>
                    </a:moveTo>
                    <a:lnTo>
                      <a:pt x="1" y="6"/>
                    </a:lnTo>
                    <a:lnTo>
                      <a:pt x="3" y="3"/>
                    </a:lnTo>
                    <a:lnTo>
                      <a:pt x="7" y="0"/>
                    </a:lnTo>
                    <a:lnTo>
                      <a:pt x="11" y="0"/>
                    </a:lnTo>
                    <a:lnTo>
                      <a:pt x="19" y="3"/>
                    </a:lnTo>
                    <a:lnTo>
                      <a:pt x="25" y="5"/>
                    </a:lnTo>
                    <a:lnTo>
                      <a:pt x="27" y="7"/>
                    </a:lnTo>
                    <a:lnTo>
                      <a:pt x="29" y="9"/>
                    </a:lnTo>
                    <a:lnTo>
                      <a:pt x="29" y="11"/>
                    </a:lnTo>
                    <a:lnTo>
                      <a:pt x="28" y="12"/>
                    </a:lnTo>
                    <a:lnTo>
                      <a:pt x="27" y="13"/>
                    </a:lnTo>
                    <a:lnTo>
                      <a:pt x="27" y="14"/>
                    </a:lnTo>
                    <a:lnTo>
                      <a:pt x="27" y="15"/>
                    </a:lnTo>
                    <a:lnTo>
                      <a:pt x="24" y="18"/>
                    </a:lnTo>
                    <a:lnTo>
                      <a:pt x="22" y="20"/>
                    </a:lnTo>
                    <a:lnTo>
                      <a:pt x="21" y="20"/>
                    </a:lnTo>
                    <a:lnTo>
                      <a:pt x="18" y="19"/>
                    </a:lnTo>
                    <a:lnTo>
                      <a:pt x="15" y="19"/>
                    </a:lnTo>
                    <a:lnTo>
                      <a:pt x="11" y="18"/>
                    </a:lnTo>
                    <a:lnTo>
                      <a:pt x="8" y="17"/>
                    </a:lnTo>
                    <a:lnTo>
                      <a:pt x="5" y="16"/>
                    </a:lnTo>
                    <a:lnTo>
                      <a:pt x="2" y="15"/>
                    </a:lnTo>
                    <a:lnTo>
                      <a:pt x="0" y="13"/>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82" name="Freeform 42"/>
              <p:cNvSpPr>
                <a:spLocks/>
              </p:cNvSpPr>
              <p:nvPr/>
            </p:nvSpPr>
            <p:spPr bwMode="auto">
              <a:xfrm>
                <a:off x="4147" y="2166"/>
                <a:ext cx="37" cy="39"/>
              </a:xfrm>
              <a:custGeom>
                <a:avLst/>
                <a:gdLst>
                  <a:gd name="T0" fmla="*/ 0 w 22"/>
                  <a:gd name="T1" fmla="*/ 13 h 23"/>
                  <a:gd name="T2" fmla="*/ 1 w 22"/>
                  <a:gd name="T3" fmla="*/ 8 h 23"/>
                  <a:gd name="T4" fmla="*/ 4 w 22"/>
                  <a:gd name="T5" fmla="*/ 3 h 23"/>
                  <a:gd name="T6" fmla="*/ 8 w 22"/>
                  <a:gd name="T7" fmla="*/ 0 h 23"/>
                  <a:gd name="T8" fmla="*/ 11 w 22"/>
                  <a:gd name="T9" fmla="*/ 2 h 23"/>
                  <a:gd name="T10" fmla="*/ 8 w 22"/>
                  <a:gd name="T11" fmla="*/ 4 h 23"/>
                  <a:gd name="T12" fmla="*/ 6 w 22"/>
                  <a:gd name="T13" fmla="*/ 8 h 23"/>
                  <a:gd name="T14" fmla="*/ 5 w 22"/>
                  <a:gd name="T15" fmla="*/ 12 h 23"/>
                  <a:gd name="T16" fmla="*/ 5 w 22"/>
                  <a:gd name="T17" fmla="*/ 13 h 23"/>
                  <a:gd name="T18" fmla="*/ 5 w 22"/>
                  <a:gd name="T19" fmla="*/ 14 h 23"/>
                  <a:gd name="T20" fmla="*/ 7 w 22"/>
                  <a:gd name="T21" fmla="*/ 14 h 23"/>
                  <a:gd name="T22" fmla="*/ 8 w 22"/>
                  <a:gd name="T23" fmla="*/ 15 h 23"/>
                  <a:gd name="T24" fmla="*/ 10 w 22"/>
                  <a:gd name="T25" fmla="*/ 16 h 23"/>
                  <a:gd name="T26" fmla="*/ 13 w 22"/>
                  <a:gd name="T27" fmla="*/ 17 h 23"/>
                  <a:gd name="T28" fmla="*/ 16 w 22"/>
                  <a:gd name="T29" fmla="*/ 18 h 23"/>
                  <a:gd name="T30" fmla="*/ 20 w 22"/>
                  <a:gd name="T31" fmla="*/ 18 h 23"/>
                  <a:gd name="T32" fmla="*/ 21 w 22"/>
                  <a:gd name="T33" fmla="*/ 19 h 23"/>
                  <a:gd name="T34" fmla="*/ 22 w 22"/>
                  <a:gd name="T35" fmla="*/ 19 h 23"/>
                  <a:gd name="T36" fmla="*/ 22 w 22"/>
                  <a:gd name="T37" fmla="*/ 20 h 23"/>
                  <a:gd name="T38" fmla="*/ 22 w 22"/>
                  <a:gd name="T39" fmla="*/ 21 h 23"/>
                  <a:gd name="T40" fmla="*/ 22 w 22"/>
                  <a:gd name="T41" fmla="*/ 22 h 23"/>
                  <a:gd name="T42" fmla="*/ 21 w 22"/>
                  <a:gd name="T43" fmla="*/ 23 h 23"/>
                  <a:gd name="T44" fmla="*/ 20 w 22"/>
                  <a:gd name="T45" fmla="*/ 23 h 23"/>
                  <a:gd name="T46" fmla="*/ 19 w 22"/>
                  <a:gd name="T47" fmla="*/ 23 h 23"/>
                  <a:gd name="T48" fmla="*/ 17 w 22"/>
                  <a:gd name="T49" fmla="*/ 22 h 23"/>
                  <a:gd name="T50" fmla="*/ 14 w 22"/>
                  <a:gd name="T51" fmla="*/ 21 h 23"/>
                  <a:gd name="T52" fmla="*/ 11 w 22"/>
                  <a:gd name="T53" fmla="*/ 21 h 23"/>
                  <a:gd name="T54" fmla="*/ 8 w 22"/>
                  <a:gd name="T55" fmla="*/ 20 h 23"/>
                  <a:gd name="T56" fmla="*/ 5 w 22"/>
                  <a:gd name="T57" fmla="*/ 19 h 23"/>
                  <a:gd name="T58" fmla="*/ 3 w 22"/>
                  <a:gd name="T59" fmla="*/ 18 h 23"/>
                  <a:gd name="T60" fmla="*/ 1 w 22"/>
                  <a:gd name="T61" fmla="*/ 16 h 23"/>
                  <a:gd name="T62" fmla="*/ 0 w 22"/>
                  <a:gd name="T63"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23">
                    <a:moveTo>
                      <a:pt x="0" y="13"/>
                    </a:moveTo>
                    <a:lnTo>
                      <a:pt x="1" y="8"/>
                    </a:lnTo>
                    <a:lnTo>
                      <a:pt x="4" y="3"/>
                    </a:lnTo>
                    <a:lnTo>
                      <a:pt x="8" y="0"/>
                    </a:lnTo>
                    <a:lnTo>
                      <a:pt x="11" y="2"/>
                    </a:lnTo>
                    <a:lnTo>
                      <a:pt x="8" y="4"/>
                    </a:lnTo>
                    <a:lnTo>
                      <a:pt x="6" y="8"/>
                    </a:lnTo>
                    <a:lnTo>
                      <a:pt x="5" y="12"/>
                    </a:lnTo>
                    <a:lnTo>
                      <a:pt x="5" y="13"/>
                    </a:lnTo>
                    <a:lnTo>
                      <a:pt x="5" y="14"/>
                    </a:lnTo>
                    <a:lnTo>
                      <a:pt x="7" y="14"/>
                    </a:lnTo>
                    <a:lnTo>
                      <a:pt x="8" y="15"/>
                    </a:lnTo>
                    <a:lnTo>
                      <a:pt x="10" y="16"/>
                    </a:lnTo>
                    <a:lnTo>
                      <a:pt x="13" y="17"/>
                    </a:lnTo>
                    <a:lnTo>
                      <a:pt x="16" y="18"/>
                    </a:lnTo>
                    <a:lnTo>
                      <a:pt x="20" y="18"/>
                    </a:lnTo>
                    <a:lnTo>
                      <a:pt x="21" y="19"/>
                    </a:lnTo>
                    <a:lnTo>
                      <a:pt x="22" y="19"/>
                    </a:lnTo>
                    <a:lnTo>
                      <a:pt x="22" y="20"/>
                    </a:lnTo>
                    <a:lnTo>
                      <a:pt x="22" y="21"/>
                    </a:lnTo>
                    <a:lnTo>
                      <a:pt x="22" y="22"/>
                    </a:lnTo>
                    <a:lnTo>
                      <a:pt x="21" y="23"/>
                    </a:lnTo>
                    <a:lnTo>
                      <a:pt x="20" y="23"/>
                    </a:lnTo>
                    <a:lnTo>
                      <a:pt x="19" y="23"/>
                    </a:lnTo>
                    <a:lnTo>
                      <a:pt x="17" y="22"/>
                    </a:lnTo>
                    <a:lnTo>
                      <a:pt x="14" y="21"/>
                    </a:lnTo>
                    <a:lnTo>
                      <a:pt x="11" y="21"/>
                    </a:lnTo>
                    <a:lnTo>
                      <a:pt x="8" y="20"/>
                    </a:lnTo>
                    <a:lnTo>
                      <a:pt x="5" y="19"/>
                    </a:lnTo>
                    <a:lnTo>
                      <a:pt x="3" y="18"/>
                    </a:lnTo>
                    <a:lnTo>
                      <a:pt x="1" y="16"/>
                    </a:lnTo>
                    <a:lnTo>
                      <a:pt x="0" y="1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2683" name="Group 43"/>
            <p:cNvGrpSpPr>
              <a:grpSpLocks/>
            </p:cNvGrpSpPr>
            <p:nvPr/>
          </p:nvGrpSpPr>
          <p:grpSpPr bwMode="auto">
            <a:xfrm>
              <a:off x="3401" y="3168"/>
              <a:ext cx="81" cy="55"/>
              <a:chOff x="4147" y="2166"/>
              <a:chExt cx="55" cy="39"/>
            </a:xfrm>
          </p:grpSpPr>
          <p:sp>
            <p:nvSpPr>
              <p:cNvPr id="112684" name="Freeform 44"/>
              <p:cNvSpPr>
                <a:spLocks/>
              </p:cNvSpPr>
              <p:nvPr/>
            </p:nvSpPr>
            <p:spPr bwMode="auto">
              <a:xfrm>
                <a:off x="4152" y="2169"/>
                <a:ext cx="50" cy="35"/>
              </a:xfrm>
              <a:custGeom>
                <a:avLst/>
                <a:gdLst>
                  <a:gd name="T0" fmla="*/ 0 w 29"/>
                  <a:gd name="T1" fmla="*/ 10 h 20"/>
                  <a:gd name="T2" fmla="*/ 1 w 29"/>
                  <a:gd name="T3" fmla="*/ 6 h 20"/>
                  <a:gd name="T4" fmla="*/ 3 w 29"/>
                  <a:gd name="T5" fmla="*/ 3 h 20"/>
                  <a:gd name="T6" fmla="*/ 7 w 29"/>
                  <a:gd name="T7" fmla="*/ 0 h 20"/>
                  <a:gd name="T8" fmla="*/ 11 w 29"/>
                  <a:gd name="T9" fmla="*/ 0 h 20"/>
                  <a:gd name="T10" fmla="*/ 19 w 29"/>
                  <a:gd name="T11" fmla="*/ 3 h 20"/>
                  <a:gd name="T12" fmla="*/ 25 w 29"/>
                  <a:gd name="T13" fmla="*/ 5 h 20"/>
                  <a:gd name="T14" fmla="*/ 27 w 29"/>
                  <a:gd name="T15" fmla="*/ 7 h 20"/>
                  <a:gd name="T16" fmla="*/ 29 w 29"/>
                  <a:gd name="T17" fmla="*/ 9 h 20"/>
                  <a:gd name="T18" fmla="*/ 29 w 29"/>
                  <a:gd name="T19" fmla="*/ 11 h 20"/>
                  <a:gd name="T20" fmla="*/ 28 w 29"/>
                  <a:gd name="T21" fmla="*/ 12 h 20"/>
                  <a:gd name="T22" fmla="*/ 27 w 29"/>
                  <a:gd name="T23" fmla="*/ 13 h 20"/>
                  <a:gd name="T24" fmla="*/ 27 w 29"/>
                  <a:gd name="T25" fmla="*/ 14 h 20"/>
                  <a:gd name="T26" fmla="*/ 27 w 29"/>
                  <a:gd name="T27" fmla="*/ 15 h 20"/>
                  <a:gd name="T28" fmla="*/ 24 w 29"/>
                  <a:gd name="T29" fmla="*/ 18 h 20"/>
                  <a:gd name="T30" fmla="*/ 22 w 29"/>
                  <a:gd name="T31" fmla="*/ 20 h 20"/>
                  <a:gd name="T32" fmla="*/ 21 w 29"/>
                  <a:gd name="T33" fmla="*/ 20 h 20"/>
                  <a:gd name="T34" fmla="*/ 18 w 29"/>
                  <a:gd name="T35" fmla="*/ 19 h 20"/>
                  <a:gd name="T36" fmla="*/ 15 w 29"/>
                  <a:gd name="T37" fmla="*/ 19 h 20"/>
                  <a:gd name="T38" fmla="*/ 11 w 29"/>
                  <a:gd name="T39" fmla="*/ 18 h 20"/>
                  <a:gd name="T40" fmla="*/ 8 w 29"/>
                  <a:gd name="T41" fmla="*/ 17 h 20"/>
                  <a:gd name="T42" fmla="*/ 5 w 29"/>
                  <a:gd name="T43" fmla="*/ 16 h 20"/>
                  <a:gd name="T44" fmla="*/ 2 w 29"/>
                  <a:gd name="T45" fmla="*/ 15 h 20"/>
                  <a:gd name="T46" fmla="*/ 0 w 29"/>
                  <a:gd name="T47" fmla="*/ 13 h 20"/>
                  <a:gd name="T48" fmla="*/ 0 w 29"/>
                  <a:gd name="T4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20">
                    <a:moveTo>
                      <a:pt x="0" y="10"/>
                    </a:moveTo>
                    <a:lnTo>
                      <a:pt x="1" y="6"/>
                    </a:lnTo>
                    <a:lnTo>
                      <a:pt x="3" y="3"/>
                    </a:lnTo>
                    <a:lnTo>
                      <a:pt x="7" y="0"/>
                    </a:lnTo>
                    <a:lnTo>
                      <a:pt x="11" y="0"/>
                    </a:lnTo>
                    <a:lnTo>
                      <a:pt x="19" y="3"/>
                    </a:lnTo>
                    <a:lnTo>
                      <a:pt x="25" y="5"/>
                    </a:lnTo>
                    <a:lnTo>
                      <a:pt x="27" y="7"/>
                    </a:lnTo>
                    <a:lnTo>
                      <a:pt x="29" y="9"/>
                    </a:lnTo>
                    <a:lnTo>
                      <a:pt x="29" y="11"/>
                    </a:lnTo>
                    <a:lnTo>
                      <a:pt x="28" y="12"/>
                    </a:lnTo>
                    <a:lnTo>
                      <a:pt x="27" y="13"/>
                    </a:lnTo>
                    <a:lnTo>
                      <a:pt x="27" y="14"/>
                    </a:lnTo>
                    <a:lnTo>
                      <a:pt x="27" y="15"/>
                    </a:lnTo>
                    <a:lnTo>
                      <a:pt x="24" y="18"/>
                    </a:lnTo>
                    <a:lnTo>
                      <a:pt x="22" y="20"/>
                    </a:lnTo>
                    <a:lnTo>
                      <a:pt x="21" y="20"/>
                    </a:lnTo>
                    <a:lnTo>
                      <a:pt x="18" y="19"/>
                    </a:lnTo>
                    <a:lnTo>
                      <a:pt x="15" y="19"/>
                    </a:lnTo>
                    <a:lnTo>
                      <a:pt x="11" y="18"/>
                    </a:lnTo>
                    <a:lnTo>
                      <a:pt x="8" y="17"/>
                    </a:lnTo>
                    <a:lnTo>
                      <a:pt x="5" y="16"/>
                    </a:lnTo>
                    <a:lnTo>
                      <a:pt x="2" y="15"/>
                    </a:lnTo>
                    <a:lnTo>
                      <a:pt x="0" y="13"/>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85" name="Freeform 45"/>
              <p:cNvSpPr>
                <a:spLocks/>
              </p:cNvSpPr>
              <p:nvPr/>
            </p:nvSpPr>
            <p:spPr bwMode="auto">
              <a:xfrm>
                <a:off x="4147" y="2166"/>
                <a:ext cx="37" cy="39"/>
              </a:xfrm>
              <a:custGeom>
                <a:avLst/>
                <a:gdLst>
                  <a:gd name="T0" fmla="*/ 0 w 22"/>
                  <a:gd name="T1" fmla="*/ 13 h 23"/>
                  <a:gd name="T2" fmla="*/ 1 w 22"/>
                  <a:gd name="T3" fmla="*/ 8 h 23"/>
                  <a:gd name="T4" fmla="*/ 4 w 22"/>
                  <a:gd name="T5" fmla="*/ 3 h 23"/>
                  <a:gd name="T6" fmla="*/ 8 w 22"/>
                  <a:gd name="T7" fmla="*/ 0 h 23"/>
                  <a:gd name="T8" fmla="*/ 11 w 22"/>
                  <a:gd name="T9" fmla="*/ 2 h 23"/>
                  <a:gd name="T10" fmla="*/ 8 w 22"/>
                  <a:gd name="T11" fmla="*/ 4 h 23"/>
                  <a:gd name="T12" fmla="*/ 6 w 22"/>
                  <a:gd name="T13" fmla="*/ 8 h 23"/>
                  <a:gd name="T14" fmla="*/ 5 w 22"/>
                  <a:gd name="T15" fmla="*/ 12 h 23"/>
                  <a:gd name="T16" fmla="*/ 5 w 22"/>
                  <a:gd name="T17" fmla="*/ 13 h 23"/>
                  <a:gd name="T18" fmla="*/ 5 w 22"/>
                  <a:gd name="T19" fmla="*/ 14 h 23"/>
                  <a:gd name="T20" fmla="*/ 7 w 22"/>
                  <a:gd name="T21" fmla="*/ 14 h 23"/>
                  <a:gd name="T22" fmla="*/ 8 w 22"/>
                  <a:gd name="T23" fmla="*/ 15 h 23"/>
                  <a:gd name="T24" fmla="*/ 10 w 22"/>
                  <a:gd name="T25" fmla="*/ 16 h 23"/>
                  <a:gd name="T26" fmla="*/ 13 w 22"/>
                  <a:gd name="T27" fmla="*/ 17 h 23"/>
                  <a:gd name="T28" fmla="*/ 16 w 22"/>
                  <a:gd name="T29" fmla="*/ 18 h 23"/>
                  <a:gd name="T30" fmla="*/ 20 w 22"/>
                  <a:gd name="T31" fmla="*/ 18 h 23"/>
                  <a:gd name="T32" fmla="*/ 21 w 22"/>
                  <a:gd name="T33" fmla="*/ 19 h 23"/>
                  <a:gd name="T34" fmla="*/ 22 w 22"/>
                  <a:gd name="T35" fmla="*/ 19 h 23"/>
                  <a:gd name="T36" fmla="*/ 22 w 22"/>
                  <a:gd name="T37" fmla="*/ 20 h 23"/>
                  <a:gd name="T38" fmla="*/ 22 w 22"/>
                  <a:gd name="T39" fmla="*/ 21 h 23"/>
                  <a:gd name="T40" fmla="*/ 22 w 22"/>
                  <a:gd name="T41" fmla="*/ 22 h 23"/>
                  <a:gd name="T42" fmla="*/ 21 w 22"/>
                  <a:gd name="T43" fmla="*/ 23 h 23"/>
                  <a:gd name="T44" fmla="*/ 20 w 22"/>
                  <a:gd name="T45" fmla="*/ 23 h 23"/>
                  <a:gd name="T46" fmla="*/ 19 w 22"/>
                  <a:gd name="T47" fmla="*/ 23 h 23"/>
                  <a:gd name="T48" fmla="*/ 17 w 22"/>
                  <a:gd name="T49" fmla="*/ 22 h 23"/>
                  <a:gd name="T50" fmla="*/ 14 w 22"/>
                  <a:gd name="T51" fmla="*/ 21 h 23"/>
                  <a:gd name="T52" fmla="*/ 11 w 22"/>
                  <a:gd name="T53" fmla="*/ 21 h 23"/>
                  <a:gd name="T54" fmla="*/ 8 w 22"/>
                  <a:gd name="T55" fmla="*/ 20 h 23"/>
                  <a:gd name="T56" fmla="*/ 5 w 22"/>
                  <a:gd name="T57" fmla="*/ 19 h 23"/>
                  <a:gd name="T58" fmla="*/ 3 w 22"/>
                  <a:gd name="T59" fmla="*/ 18 h 23"/>
                  <a:gd name="T60" fmla="*/ 1 w 22"/>
                  <a:gd name="T61" fmla="*/ 16 h 23"/>
                  <a:gd name="T62" fmla="*/ 0 w 22"/>
                  <a:gd name="T63"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23">
                    <a:moveTo>
                      <a:pt x="0" y="13"/>
                    </a:moveTo>
                    <a:lnTo>
                      <a:pt x="1" y="8"/>
                    </a:lnTo>
                    <a:lnTo>
                      <a:pt x="4" y="3"/>
                    </a:lnTo>
                    <a:lnTo>
                      <a:pt x="8" y="0"/>
                    </a:lnTo>
                    <a:lnTo>
                      <a:pt x="11" y="2"/>
                    </a:lnTo>
                    <a:lnTo>
                      <a:pt x="8" y="4"/>
                    </a:lnTo>
                    <a:lnTo>
                      <a:pt x="6" y="8"/>
                    </a:lnTo>
                    <a:lnTo>
                      <a:pt x="5" y="12"/>
                    </a:lnTo>
                    <a:lnTo>
                      <a:pt x="5" y="13"/>
                    </a:lnTo>
                    <a:lnTo>
                      <a:pt x="5" y="14"/>
                    </a:lnTo>
                    <a:lnTo>
                      <a:pt x="7" y="14"/>
                    </a:lnTo>
                    <a:lnTo>
                      <a:pt x="8" y="15"/>
                    </a:lnTo>
                    <a:lnTo>
                      <a:pt x="10" y="16"/>
                    </a:lnTo>
                    <a:lnTo>
                      <a:pt x="13" y="17"/>
                    </a:lnTo>
                    <a:lnTo>
                      <a:pt x="16" y="18"/>
                    </a:lnTo>
                    <a:lnTo>
                      <a:pt x="20" y="18"/>
                    </a:lnTo>
                    <a:lnTo>
                      <a:pt x="21" y="19"/>
                    </a:lnTo>
                    <a:lnTo>
                      <a:pt x="22" y="19"/>
                    </a:lnTo>
                    <a:lnTo>
                      <a:pt x="22" y="20"/>
                    </a:lnTo>
                    <a:lnTo>
                      <a:pt x="22" y="21"/>
                    </a:lnTo>
                    <a:lnTo>
                      <a:pt x="22" y="22"/>
                    </a:lnTo>
                    <a:lnTo>
                      <a:pt x="21" y="23"/>
                    </a:lnTo>
                    <a:lnTo>
                      <a:pt x="20" y="23"/>
                    </a:lnTo>
                    <a:lnTo>
                      <a:pt x="19" y="23"/>
                    </a:lnTo>
                    <a:lnTo>
                      <a:pt x="17" y="22"/>
                    </a:lnTo>
                    <a:lnTo>
                      <a:pt x="14" y="21"/>
                    </a:lnTo>
                    <a:lnTo>
                      <a:pt x="11" y="21"/>
                    </a:lnTo>
                    <a:lnTo>
                      <a:pt x="8" y="20"/>
                    </a:lnTo>
                    <a:lnTo>
                      <a:pt x="5" y="19"/>
                    </a:lnTo>
                    <a:lnTo>
                      <a:pt x="3" y="18"/>
                    </a:lnTo>
                    <a:lnTo>
                      <a:pt x="1" y="16"/>
                    </a:lnTo>
                    <a:lnTo>
                      <a:pt x="0" y="1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2686" name="Freeform 46"/>
            <p:cNvSpPr>
              <a:spLocks/>
            </p:cNvSpPr>
            <p:nvPr/>
          </p:nvSpPr>
          <p:spPr bwMode="auto">
            <a:xfrm rot="-1169254">
              <a:off x="3177" y="3003"/>
              <a:ext cx="117" cy="104"/>
            </a:xfrm>
            <a:custGeom>
              <a:avLst/>
              <a:gdLst>
                <a:gd name="T0" fmla="*/ 0 w 46"/>
                <a:gd name="T1" fmla="*/ 39 h 43"/>
                <a:gd name="T2" fmla="*/ 5 w 46"/>
                <a:gd name="T3" fmla="*/ 32 h 43"/>
                <a:gd name="T4" fmla="*/ 11 w 46"/>
                <a:gd name="T5" fmla="*/ 26 h 43"/>
                <a:gd name="T6" fmla="*/ 18 w 46"/>
                <a:gd name="T7" fmla="*/ 19 h 43"/>
                <a:gd name="T8" fmla="*/ 25 w 46"/>
                <a:gd name="T9" fmla="*/ 13 h 43"/>
                <a:gd name="T10" fmla="*/ 32 w 46"/>
                <a:gd name="T11" fmla="*/ 8 h 43"/>
                <a:gd name="T12" fmla="*/ 38 w 46"/>
                <a:gd name="T13" fmla="*/ 4 h 43"/>
                <a:gd name="T14" fmla="*/ 43 w 46"/>
                <a:gd name="T15" fmla="*/ 1 h 43"/>
                <a:gd name="T16" fmla="*/ 46 w 46"/>
                <a:gd name="T17" fmla="*/ 0 h 43"/>
                <a:gd name="T18" fmla="*/ 46 w 46"/>
                <a:gd name="T19" fmla="*/ 2 h 43"/>
                <a:gd name="T20" fmla="*/ 44 w 46"/>
                <a:gd name="T21" fmla="*/ 6 h 43"/>
                <a:gd name="T22" fmla="*/ 39 w 46"/>
                <a:gd name="T23" fmla="*/ 10 h 43"/>
                <a:gd name="T24" fmla="*/ 32 w 46"/>
                <a:gd name="T25" fmla="*/ 16 h 43"/>
                <a:gd name="T26" fmla="*/ 25 w 46"/>
                <a:gd name="T27" fmla="*/ 22 h 43"/>
                <a:gd name="T28" fmla="*/ 18 w 46"/>
                <a:gd name="T29" fmla="*/ 29 h 43"/>
                <a:gd name="T30" fmla="*/ 11 w 46"/>
                <a:gd name="T31" fmla="*/ 36 h 43"/>
                <a:gd name="T32" fmla="*/ 6 w 46"/>
                <a:gd name="T33" fmla="*/ 42 h 43"/>
                <a:gd name="T34" fmla="*/ 5 w 46"/>
                <a:gd name="T35" fmla="*/ 43 h 43"/>
                <a:gd name="T36" fmla="*/ 4 w 46"/>
                <a:gd name="T37" fmla="*/ 43 h 43"/>
                <a:gd name="T38" fmla="*/ 3 w 46"/>
                <a:gd name="T39" fmla="*/ 43 h 43"/>
                <a:gd name="T40" fmla="*/ 1 w 46"/>
                <a:gd name="T41" fmla="*/ 43 h 43"/>
                <a:gd name="T42" fmla="*/ 1 w 46"/>
                <a:gd name="T43" fmla="*/ 42 h 43"/>
                <a:gd name="T44" fmla="*/ 0 w 46"/>
                <a:gd name="T45" fmla="*/ 41 h 43"/>
                <a:gd name="T46" fmla="*/ 0 w 46"/>
                <a:gd name="T47" fmla="*/ 40 h 43"/>
                <a:gd name="T48" fmla="*/ 0 w 46"/>
                <a:gd name="T49"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43">
                  <a:moveTo>
                    <a:pt x="0" y="39"/>
                  </a:moveTo>
                  <a:lnTo>
                    <a:pt x="5" y="32"/>
                  </a:lnTo>
                  <a:lnTo>
                    <a:pt x="11" y="26"/>
                  </a:lnTo>
                  <a:lnTo>
                    <a:pt x="18" y="19"/>
                  </a:lnTo>
                  <a:lnTo>
                    <a:pt x="25" y="13"/>
                  </a:lnTo>
                  <a:lnTo>
                    <a:pt x="32" y="8"/>
                  </a:lnTo>
                  <a:lnTo>
                    <a:pt x="38" y="4"/>
                  </a:lnTo>
                  <a:lnTo>
                    <a:pt x="43" y="1"/>
                  </a:lnTo>
                  <a:lnTo>
                    <a:pt x="46" y="0"/>
                  </a:lnTo>
                  <a:lnTo>
                    <a:pt x="46" y="2"/>
                  </a:lnTo>
                  <a:lnTo>
                    <a:pt x="44" y="6"/>
                  </a:lnTo>
                  <a:lnTo>
                    <a:pt x="39" y="10"/>
                  </a:lnTo>
                  <a:lnTo>
                    <a:pt x="32" y="16"/>
                  </a:lnTo>
                  <a:lnTo>
                    <a:pt x="25" y="22"/>
                  </a:lnTo>
                  <a:lnTo>
                    <a:pt x="18" y="29"/>
                  </a:lnTo>
                  <a:lnTo>
                    <a:pt x="11" y="36"/>
                  </a:lnTo>
                  <a:lnTo>
                    <a:pt x="6" y="42"/>
                  </a:lnTo>
                  <a:lnTo>
                    <a:pt x="5" y="43"/>
                  </a:lnTo>
                  <a:lnTo>
                    <a:pt x="4" y="43"/>
                  </a:lnTo>
                  <a:lnTo>
                    <a:pt x="3" y="43"/>
                  </a:lnTo>
                  <a:lnTo>
                    <a:pt x="1" y="43"/>
                  </a:lnTo>
                  <a:lnTo>
                    <a:pt x="1" y="42"/>
                  </a:lnTo>
                  <a:lnTo>
                    <a:pt x="0" y="41"/>
                  </a:lnTo>
                  <a:lnTo>
                    <a:pt x="0" y="40"/>
                  </a:lnTo>
                  <a:lnTo>
                    <a:pt x="0" y="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87" name="Freeform 47"/>
            <p:cNvSpPr>
              <a:spLocks/>
            </p:cNvSpPr>
            <p:nvPr/>
          </p:nvSpPr>
          <p:spPr bwMode="auto">
            <a:xfrm rot="-54815">
              <a:off x="3189" y="2899"/>
              <a:ext cx="77" cy="77"/>
            </a:xfrm>
            <a:custGeom>
              <a:avLst/>
              <a:gdLst>
                <a:gd name="T0" fmla="*/ 0 w 46"/>
                <a:gd name="T1" fmla="*/ 39 h 43"/>
                <a:gd name="T2" fmla="*/ 5 w 46"/>
                <a:gd name="T3" fmla="*/ 32 h 43"/>
                <a:gd name="T4" fmla="*/ 11 w 46"/>
                <a:gd name="T5" fmla="*/ 26 h 43"/>
                <a:gd name="T6" fmla="*/ 18 w 46"/>
                <a:gd name="T7" fmla="*/ 19 h 43"/>
                <a:gd name="T8" fmla="*/ 25 w 46"/>
                <a:gd name="T9" fmla="*/ 13 h 43"/>
                <a:gd name="T10" fmla="*/ 32 w 46"/>
                <a:gd name="T11" fmla="*/ 8 h 43"/>
                <a:gd name="T12" fmla="*/ 38 w 46"/>
                <a:gd name="T13" fmla="*/ 4 h 43"/>
                <a:gd name="T14" fmla="*/ 43 w 46"/>
                <a:gd name="T15" fmla="*/ 1 h 43"/>
                <a:gd name="T16" fmla="*/ 46 w 46"/>
                <a:gd name="T17" fmla="*/ 0 h 43"/>
                <a:gd name="T18" fmla="*/ 46 w 46"/>
                <a:gd name="T19" fmla="*/ 2 h 43"/>
                <a:gd name="T20" fmla="*/ 44 w 46"/>
                <a:gd name="T21" fmla="*/ 6 h 43"/>
                <a:gd name="T22" fmla="*/ 39 w 46"/>
                <a:gd name="T23" fmla="*/ 10 h 43"/>
                <a:gd name="T24" fmla="*/ 32 w 46"/>
                <a:gd name="T25" fmla="*/ 16 h 43"/>
                <a:gd name="T26" fmla="*/ 25 w 46"/>
                <a:gd name="T27" fmla="*/ 22 h 43"/>
                <a:gd name="T28" fmla="*/ 18 w 46"/>
                <a:gd name="T29" fmla="*/ 29 h 43"/>
                <a:gd name="T30" fmla="*/ 11 w 46"/>
                <a:gd name="T31" fmla="*/ 36 h 43"/>
                <a:gd name="T32" fmla="*/ 6 w 46"/>
                <a:gd name="T33" fmla="*/ 42 h 43"/>
                <a:gd name="T34" fmla="*/ 5 w 46"/>
                <a:gd name="T35" fmla="*/ 43 h 43"/>
                <a:gd name="T36" fmla="*/ 4 w 46"/>
                <a:gd name="T37" fmla="*/ 43 h 43"/>
                <a:gd name="T38" fmla="*/ 3 w 46"/>
                <a:gd name="T39" fmla="*/ 43 h 43"/>
                <a:gd name="T40" fmla="*/ 1 w 46"/>
                <a:gd name="T41" fmla="*/ 43 h 43"/>
                <a:gd name="T42" fmla="*/ 1 w 46"/>
                <a:gd name="T43" fmla="*/ 42 h 43"/>
                <a:gd name="T44" fmla="*/ 0 w 46"/>
                <a:gd name="T45" fmla="*/ 41 h 43"/>
                <a:gd name="T46" fmla="*/ 0 w 46"/>
                <a:gd name="T47" fmla="*/ 40 h 43"/>
                <a:gd name="T48" fmla="*/ 0 w 46"/>
                <a:gd name="T49"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43">
                  <a:moveTo>
                    <a:pt x="0" y="39"/>
                  </a:moveTo>
                  <a:lnTo>
                    <a:pt x="5" y="32"/>
                  </a:lnTo>
                  <a:lnTo>
                    <a:pt x="11" y="26"/>
                  </a:lnTo>
                  <a:lnTo>
                    <a:pt x="18" y="19"/>
                  </a:lnTo>
                  <a:lnTo>
                    <a:pt x="25" y="13"/>
                  </a:lnTo>
                  <a:lnTo>
                    <a:pt x="32" y="8"/>
                  </a:lnTo>
                  <a:lnTo>
                    <a:pt x="38" y="4"/>
                  </a:lnTo>
                  <a:lnTo>
                    <a:pt x="43" y="1"/>
                  </a:lnTo>
                  <a:lnTo>
                    <a:pt x="46" y="0"/>
                  </a:lnTo>
                  <a:lnTo>
                    <a:pt x="46" y="2"/>
                  </a:lnTo>
                  <a:lnTo>
                    <a:pt x="44" y="6"/>
                  </a:lnTo>
                  <a:lnTo>
                    <a:pt x="39" y="10"/>
                  </a:lnTo>
                  <a:lnTo>
                    <a:pt x="32" y="16"/>
                  </a:lnTo>
                  <a:lnTo>
                    <a:pt x="25" y="22"/>
                  </a:lnTo>
                  <a:lnTo>
                    <a:pt x="18" y="29"/>
                  </a:lnTo>
                  <a:lnTo>
                    <a:pt x="11" y="36"/>
                  </a:lnTo>
                  <a:lnTo>
                    <a:pt x="6" y="42"/>
                  </a:lnTo>
                  <a:lnTo>
                    <a:pt x="5" y="43"/>
                  </a:lnTo>
                  <a:lnTo>
                    <a:pt x="4" y="43"/>
                  </a:lnTo>
                  <a:lnTo>
                    <a:pt x="3" y="43"/>
                  </a:lnTo>
                  <a:lnTo>
                    <a:pt x="1" y="43"/>
                  </a:lnTo>
                  <a:lnTo>
                    <a:pt x="1" y="42"/>
                  </a:lnTo>
                  <a:lnTo>
                    <a:pt x="0" y="41"/>
                  </a:lnTo>
                  <a:lnTo>
                    <a:pt x="0" y="40"/>
                  </a:lnTo>
                  <a:lnTo>
                    <a:pt x="0" y="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88" name="Freeform 48"/>
            <p:cNvSpPr>
              <a:spLocks/>
            </p:cNvSpPr>
            <p:nvPr/>
          </p:nvSpPr>
          <p:spPr bwMode="auto">
            <a:xfrm rot="-1841482">
              <a:off x="3469" y="3129"/>
              <a:ext cx="116" cy="104"/>
            </a:xfrm>
            <a:custGeom>
              <a:avLst/>
              <a:gdLst>
                <a:gd name="T0" fmla="*/ 0 w 46"/>
                <a:gd name="T1" fmla="*/ 39 h 43"/>
                <a:gd name="T2" fmla="*/ 5 w 46"/>
                <a:gd name="T3" fmla="*/ 32 h 43"/>
                <a:gd name="T4" fmla="*/ 11 w 46"/>
                <a:gd name="T5" fmla="*/ 26 h 43"/>
                <a:gd name="T6" fmla="*/ 18 w 46"/>
                <a:gd name="T7" fmla="*/ 19 h 43"/>
                <a:gd name="T8" fmla="*/ 25 w 46"/>
                <a:gd name="T9" fmla="*/ 13 h 43"/>
                <a:gd name="T10" fmla="*/ 32 w 46"/>
                <a:gd name="T11" fmla="*/ 8 h 43"/>
                <a:gd name="T12" fmla="*/ 38 w 46"/>
                <a:gd name="T13" fmla="*/ 4 h 43"/>
                <a:gd name="T14" fmla="*/ 43 w 46"/>
                <a:gd name="T15" fmla="*/ 1 h 43"/>
                <a:gd name="T16" fmla="*/ 46 w 46"/>
                <a:gd name="T17" fmla="*/ 0 h 43"/>
                <a:gd name="T18" fmla="*/ 46 w 46"/>
                <a:gd name="T19" fmla="*/ 2 h 43"/>
                <a:gd name="T20" fmla="*/ 44 w 46"/>
                <a:gd name="T21" fmla="*/ 6 h 43"/>
                <a:gd name="T22" fmla="*/ 39 w 46"/>
                <a:gd name="T23" fmla="*/ 10 h 43"/>
                <a:gd name="T24" fmla="*/ 32 w 46"/>
                <a:gd name="T25" fmla="*/ 16 h 43"/>
                <a:gd name="T26" fmla="*/ 25 w 46"/>
                <a:gd name="T27" fmla="*/ 22 h 43"/>
                <a:gd name="T28" fmla="*/ 18 w 46"/>
                <a:gd name="T29" fmla="*/ 29 h 43"/>
                <a:gd name="T30" fmla="*/ 11 w 46"/>
                <a:gd name="T31" fmla="*/ 36 h 43"/>
                <a:gd name="T32" fmla="*/ 6 w 46"/>
                <a:gd name="T33" fmla="*/ 42 h 43"/>
                <a:gd name="T34" fmla="*/ 5 w 46"/>
                <a:gd name="T35" fmla="*/ 43 h 43"/>
                <a:gd name="T36" fmla="*/ 4 w 46"/>
                <a:gd name="T37" fmla="*/ 43 h 43"/>
                <a:gd name="T38" fmla="*/ 3 w 46"/>
                <a:gd name="T39" fmla="*/ 43 h 43"/>
                <a:gd name="T40" fmla="*/ 1 w 46"/>
                <a:gd name="T41" fmla="*/ 43 h 43"/>
                <a:gd name="T42" fmla="*/ 1 w 46"/>
                <a:gd name="T43" fmla="*/ 42 h 43"/>
                <a:gd name="T44" fmla="*/ 0 w 46"/>
                <a:gd name="T45" fmla="*/ 41 h 43"/>
                <a:gd name="T46" fmla="*/ 0 w 46"/>
                <a:gd name="T47" fmla="*/ 40 h 43"/>
                <a:gd name="T48" fmla="*/ 0 w 46"/>
                <a:gd name="T49"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43">
                  <a:moveTo>
                    <a:pt x="0" y="39"/>
                  </a:moveTo>
                  <a:lnTo>
                    <a:pt x="5" y="32"/>
                  </a:lnTo>
                  <a:lnTo>
                    <a:pt x="11" y="26"/>
                  </a:lnTo>
                  <a:lnTo>
                    <a:pt x="18" y="19"/>
                  </a:lnTo>
                  <a:lnTo>
                    <a:pt x="25" y="13"/>
                  </a:lnTo>
                  <a:lnTo>
                    <a:pt x="32" y="8"/>
                  </a:lnTo>
                  <a:lnTo>
                    <a:pt x="38" y="4"/>
                  </a:lnTo>
                  <a:lnTo>
                    <a:pt x="43" y="1"/>
                  </a:lnTo>
                  <a:lnTo>
                    <a:pt x="46" y="0"/>
                  </a:lnTo>
                  <a:lnTo>
                    <a:pt x="46" y="2"/>
                  </a:lnTo>
                  <a:lnTo>
                    <a:pt x="44" y="6"/>
                  </a:lnTo>
                  <a:lnTo>
                    <a:pt x="39" y="10"/>
                  </a:lnTo>
                  <a:lnTo>
                    <a:pt x="32" y="16"/>
                  </a:lnTo>
                  <a:lnTo>
                    <a:pt x="25" y="22"/>
                  </a:lnTo>
                  <a:lnTo>
                    <a:pt x="18" y="29"/>
                  </a:lnTo>
                  <a:lnTo>
                    <a:pt x="11" y="36"/>
                  </a:lnTo>
                  <a:lnTo>
                    <a:pt x="6" y="42"/>
                  </a:lnTo>
                  <a:lnTo>
                    <a:pt x="5" y="43"/>
                  </a:lnTo>
                  <a:lnTo>
                    <a:pt x="4" y="43"/>
                  </a:lnTo>
                  <a:lnTo>
                    <a:pt x="3" y="43"/>
                  </a:lnTo>
                  <a:lnTo>
                    <a:pt x="1" y="43"/>
                  </a:lnTo>
                  <a:lnTo>
                    <a:pt x="1" y="42"/>
                  </a:lnTo>
                  <a:lnTo>
                    <a:pt x="0" y="41"/>
                  </a:lnTo>
                  <a:lnTo>
                    <a:pt x="0" y="40"/>
                  </a:lnTo>
                  <a:lnTo>
                    <a:pt x="0" y="3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89" name="Freeform 49"/>
            <p:cNvSpPr>
              <a:spLocks/>
            </p:cNvSpPr>
            <p:nvPr/>
          </p:nvSpPr>
          <p:spPr bwMode="auto">
            <a:xfrm>
              <a:off x="3526" y="3004"/>
              <a:ext cx="175" cy="271"/>
            </a:xfrm>
            <a:custGeom>
              <a:avLst/>
              <a:gdLst>
                <a:gd name="T0" fmla="*/ 68 w 119"/>
                <a:gd name="T1" fmla="*/ 0 h 193"/>
                <a:gd name="T2" fmla="*/ 87 w 119"/>
                <a:gd name="T3" fmla="*/ 37 h 193"/>
                <a:gd name="T4" fmla="*/ 119 w 119"/>
                <a:gd name="T5" fmla="*/ 19 h 193"/>
                <a:gd name="T6" fmla="*/ 116 w 119"/>
                <a:gd name="T7" fmla="*/ 92 h 193"/>
                <a:gd name="T8" fmla="*/ 6 w 119"/>
                <a:gd name="T9" fmla="*/ 193 h 193"/>
                <a:gd name="T10" fmla="*/ 0 w 119"/>
                <a:gd name="T11" fmla="*/ 167 h 193"/>
                <a:gd name="T12" fmla="*/ 32 w 119"/>
                <a:gd name="T13" fmla="*/ 64 h 193"/>
                <a:gd name="T14" fmla="*/ 68 w 119"/>
                <a:gd name="T15" fmla="*/ 0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193">
                  <a:moveTo>
                    <a:pt x="68" y="0"/>
                  </a:moveTo>
                  <a:lnTo>
                    <a:pt x="87" y="37"/>
                  </a:lnTo>
                  <a:lnTo>
                    <a:pt x="119" y="19"/>
                  </a:lnTo>
                  <a:lnTo>
                    <a:pt x="116" y="92"/>
                  </a:lnTo>
                  <a:lnTo>
                    <a:pt x="6" y="193"/>
                  </a:lnTo>
                  <a:lnTo>
                    <a:pt x="0" y="167"/>
                  </a:lnTo>
                  <a:lnTo>
                    <a:pt x="32" y="64"/>
                  </a:lnTo>
                  <a:lnTo>
                    <a:pt x="68" y="0"/>
                  </a:lnTo>
                  <a:close/>
                </a:path>
              </a:pathLst>
            </a:custGeom>
            <a:solidFill>
              <a:srgbClr val="808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690" name="Freeform 50"/>
            <p:cNvSpPr>
              <a:spLocks/>
            </p:cNvSpPr>
            <p:nvPr/>
          </p:nvSpPr>
          <p:spPr bwMode="auto">
            <a:xfrm>
              <a:off x="3510" y="3041"/>
              <a:ext cx="209" cy="245"/>
            </a:xfrm>
            <a:custGeom>
              <a:avLst/>
              <a:gdLst>
                <a:gd name="T0" fmla="*/ 78 w 83"/>
                <a:gd name="T1" fmla="*/ 33 h 102"/>
                <a:gd name="T2" fmla="*/ 77 w 83"/>
                <a:gd name="T3" fmla="*/ 32 h 102"/>
                <a:gd name="T4" fmla="*/ 76 w 83"/>
                <a:gd name="T5" fmla="*/ 29 h 102"/>
                <a:gd name="T6" fmla="*/ 75 w 83"/>
                <a:gd name="T7" fmla="*/ 25 h 102"/>
                <a:gd name="T8" fmla="*/ 74 w 83"/>
                <a:gd name="T9" fmla="*/ 20 h 102"/>
                <a:gd name="T10" fmla="*/ 73 w 83"/>
                <a:gd name="T11" fmla="*/ 14 h 102"/>
                <a:gd name="T12" fmla="*/ 74 w 83"/>
                <a:gd name="T13" fmla="*/ 9 h 102"/>
                <a:gd name="T14" fmla="*/ 77 w 83"/>
                <a:gd name="T15" fmla="*/ 4 h 102"/>
                <a:gd name="T16" fmla="*/ 82 w 83"/>
                <a:gd name="T17" fmla="*/ 0 h 102"/>
                <a:gd name="T18" fmla="*/ 83 w 83"/>
                <a:gd name="T19" fmla="*/ 5 h 102"/>
                <a:gd name="T20" fmla="*/ 83 w 83"/>
                <a:gd name="T21" fmla="*/ 11 h 102"/>
                <a:gd name="T22" fmla="*/ 83 w 83"/>
                <a:gd name="T23" fmla="*/ 17 h 102"/>
                <a:gd name="T24" fmla="*/ 83 w 83"/>
                <a:gd name="T25" fmla="*/ 23 h 102"/>
                <a:gd name="T26" fmla="*/ 83 w 83"/>
                <a:gd name="T27" fmla="*/ 29 h 102"/>
                <a:gd name="T28" fmla="*/ 83 w 83"/>
                <a:gd name="T29" fmla="*/ 33 h 102"/>
                <a:gd name="T30" fmla="*/ 83 w 83"/>
                <a:gd name="T31" fmla="*/ 36 h 102"/>
                <a:gd name="T32" fmla="*/ 83 w 83"/>
                <a:gd name="T33" fmla="*/ 37 h 102"/>
                <a:gd name="T34" fmla="*/ 83 w 83"/>
                <a:gd name="T35" fmla="*/ 38 h 102"/>
                <a:gd name="T36" fmla="*/ 83 w 83"/>
                <a:gd name="T37" fmla="*/ 39 h 102"/>
                <a:gd name="T38" fmla="*/ 82 w 83"/>
                <a:gd name="T39" fmla="*/ 40 h 102"/>
                <a:gd name="T40" fmla="*/ 81 w 83"/>
                <a:gd name="T41" fmla="*/ 41 h 102"/>
                <a:gd name="T42" fmla="*/ 79 w 83"/>
                <a:gd name="T43" fmla="*/ 42 h 102"/>
                <a:gd name="T44" fmla="*/ 74 w 83"/>
                <a:gd name="T45" fmla="*/ 45 h 102"/>
                <a:gd name="T46" fmla="*/ 67 w 83"/>
                <a:gd name="T47" fmla="*/ 50 h 102"/>
                <a:gd name="T48" fmla="*/ 59 w 83"/>
                <a:gd name="T49" fmla="*/ 56 h 102"/>
                <a:gd name="T50" fmla="*/ 49 w 83"/>
                <a:gd name="T51" fmla="*/ 63 h 102"/>
                <a:gd name="T52" fmla="*/ 40 w 83"/>
                <a:gd name="T53" fmla="*/ 70 h 102"/>
                <a:gd name="T54" fmla="*/ 32 w 83"/>
                <a:gd name="T55" fmla="*/ 78 h 102"/>
                <a:gd name="T56" fmla="*/ 25 w 83"/>
                <a:gd name="T57" fmla="*/ 85 h 102"/>
                <a:gd name="T58" fmla="*/ 20 w 83"/>
                <a:gd name="T59" fmla="*/ 89 h 102"/>
                <a:gd name="T60" fmla="*/ 15 w 83"/>
                <a:gd name="T61" fmla="*/ 94 h 102"/>
                <a:gd name="T62" fmla="*/ 11 w 83"/>
                <a:gd name="T63" fmla="*/ 98 h 102"/>
                <a:gd name="T64" fmla="*/ 9 w 83"/>
                <a:gd name="T65" fmla="*/ 99 h 102"/>
                <a:gd name="T66" fmla="*/ 8 w 83"/>
                <a:gd name="T67" fmla="*/ 100 h 102"/>
                <a:gd name="T68" fmla="*/ 6 w 83"/>
                <a:gd name="T69" fmla="*/ 101 h 102"/>
                <a:gd name="T70" fmla="*/ 4 w 83"/>
                <a:gd name="T71" fmla="*/ 102 h 102"/>
                <a:gd name="T72" fmla="*/ 2 w 83"/>
                <a:gd name="T73" fmla="*/ 101 h 102"/>
                <a:gd name="T74" fmla="*/ 1 w 83"/>
                <a:gd name="T75" fmla="*/ 99 h 102"/>
                <a:gd name="T76" fmla="*/ 0 w 83"/>
                <a:gd name="T77" fmla="*/ 97 h 102"/>
                <a:gd name="T78" fmla="*/ 0 w 83"/>
                <a:gd name="T79" fmla="*/ 96 h 102"/>
                <a:gd name="T80" fmla="*/ 1 w 83"/>
                <a:gd name="T81" fmla="*/ 94 h 102"/>
                <a:gd name="T82" fmla="*/ 7 w 83"/>
                <a:gd name="T83" fmla="*/ 86 h 102"/>
                <a:gd name="T84" fmla="*/ 13 w 83"/>
                <a:gd name="T85" fmla="*/ 80 h 102"/>
                <a:gd name="T86" fmla="*/ 20 w 83"/>
                <a:gd name="T87" fmla="*/ 73 h 102"/>
                <a:gd name="T88" fmla="*/ 27 w 83"/>
                <a:gd name="T89" fmla="*/ 67 h 102"/>
                <a:gd name="T90" fmla="*/ 34 w 83"/>
                <a:gd name="T91" fmla="*/ 61 h 102"/>
                <a:gd name="T92" fmla="*/ 42 w 83"/>
                <a:gd name="T93" fmla="*/ 55 h 102"/>
                <a:gd name="T94" fmla="*/ 49 w 83"/>
                <a:gd name="T95" fmla="*/ 49 h 102"/>
                <a:gd name="T96" fmla="*/ 57 w 83"/>
                <a:gd name="T97" fmla="*/ 44 h 102"/>
                <a:gd name="T98" fmla="*/ 62 w 83"/>
                <a:gd name="T99" fmla="*/ 41 h 102"/>
                <a:gd name="T100" fmla="*/ 67 w 83"/>
                <a:gd name="T101" fmla="*/ 38 h 102"/>
                <a:gd name="T102" fmla="*/ 72 w 83"/>
                <a:gd name="T103" fmla="*/ 35 h 102"/>
                <a:gd name="T104" fmla="*/ 78 w 83"/>
                <a:gd name="T105" fmla="*/ 3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 h="102">
                  <a:moveTo>
                    <a:pt x="78" y="33"/>
                  </a:moveTo>
                  <a:lnTo>
                    <a:pt x="77" y="32"/>
                  </a:lnTo>
                  <a:lnTo>
                    <a:pt x="76" y="29"/>
                  </a:lnTo>
                  <a:lnTo>
                    <a:pt x="75" y="25"/>
                  </a:lnTo>
                  <a:lnTo>
                    <a:pt x="74" y="20"/>
                  </a:lnTo>
                  <a:lnTo>
                    <a:pt x="73" y="14"/>
                  </a:lnTo>
                  <a:lnTo>
                    <a:pt x="74" y="9"/>
                  </a:lnTo>
                  <a:lnTo>
                    <a:pt x="77" y="4"/>
                  </a:lnTo>
                  <a:lnTo>
                    <a:pt x="82" y="0"/>
                  </a:lnTo>
                  <a:lnTo>
                    <a:pt x="83" y="5"/>
                  </a:lnTo>
                  <a:lnTo>
                    <a:pt x="83" y="11"/>
                  </a:lnTo>
                  <a:lnTo>
                    <a:pt x="83" y="17"/>
                  </a:lnTo>
                  <a:lnTo>
                    <a:pt x="83" y="23"/>
                  </a:lnTo>
                  <a:lnTo>
                    <a:pt x="83" y="29"/>
                  </a:lnTo>
                  <a:lnTo>
                    <a:pt x="83" y="33"/>
                  </a:lnTo>
                  <a:lnTo>
                    <a:pt x="83" y="36"/>
                  </a:lnTo>
                  <a:lnTo>
                    <a:pt x="83" y="37"/>
                  </a:lnTo>
                  <a:lnTo>
                    <a:pt x="83" y="38"/>
                  </a:lnTo>
                  <a:lnTo>
                    <a:pt x="83" y="39"/>
                  </a:lnTo>
                  <a:lnTo>
                    <a:pt x="82" y="40"/>
                  </a:lnTo>
                  <a:lnTo>
                    <a:pt x="81" y="41"/>
                  </a:lnTo>
                  <a:lnTo>
                    <a:pt x="79" y="42"/>
                  </a:lnTo>
                  <a:lnTo>
                    <a:pt x="74" y="45"/>
                  </a:lnTo>
                  <a:lnTo>
                    <a:pt x="67" y="50"/>
                  </a:lnTo>
                  <a:lnTo>
                    <a:pt x="59" y="56"/>
                  </a:lnTo>
                  <a:lnTo>
                    <a:pt x="49" y="63"/>
                  </a:lnTo>
                  <a:lnTo>
                    <a:pt x="40" y="70"/>
                  </a:lnTo>
                  <a:lnTo>
                    <a:pt x="32" y="78"/>
                  </a:lnTo>
                  <a:lnTo>
                    <a:pt x="25" y="85"/>
                  </a:lnTo>
                  <a:lnTo>
                    <a:pt x="20" y="89"/>
                  </a:lnTo>
                  <a:lnTo>
                    <a:pt x="15" y="94"/>
                  </a:lnTo>
                  <a:lnTo>
                    <a:pt x="11" y="98"/>
                  </a:lnTo>
                  <a:lnTo>
                    <a:pt x="9" y="99"/>
                  </a:lnTo>
                  <a:lnTo>
                    <a:pt x="8" y="100"/>
                  </a:lnTo>
                  <a:lnTo>
                    <a:pt x="6" y="101"/>
                  </a:lnTo>
                  <a:lnTo>
                    <a:pt x="4" y="102"/>
                  </a:lnTo>
                  <a:lnTo>
                    <a:pt x="2" y="101"/>
                  </a:lnTo>
                  <a:lnTo>
                    <a:pt x="1" y="99"/>
                  </a:lnTo>
                  <a:lnTo>
                    <a:pt x="0" y="97"/>
                  </a:lnTo>
                  <a:lnTo>
                    <a:pt x="0" y="96"/>
                  </a:lnTo>
                  <a:lnTo>
                    <a:pt x="1" y="94"/>
                  </a:lnTo>
                  <a:lnTo>
                    <a:pt x="7" y="86"/>
                  </a:lnTo>
                  <a:lnTo>
                    <a:pt x="13" y="80"/>
                  </a:lnTo>
                  <a:lnTo>
                    <a:pt x="20" y="73"/>
                  </a:lnTo>
                  <a:lnTo>
                    <a:pt x="27" y="67"/>
                  </a:lnTo>
                  <a:lnTo>
                    <a:pt x="34" y="61"/>
                  </a:lnTo>
                  <a:lnTo>
                    <a:pt x="42" y="55"/>
                  </a:lnTo>
                  <a:lnTo>
                    <a:pt x="49" y="49"/>
                  </a:lnTo>
                  <a:lnTo>
                    <a:pt x="57" y="44"/>
                  </a:lnTo>
                  <a:lnTo>
                    <a:pt x="62" y="41"/>
                  </a:lnTo>
                  <a:lnTo>
                    <a:pt x="67" y="38"/>
                  </a:lnTo>
                  <a:lnTo>
                    <a:pt x="72" y="35"/>
                  </a:lnTo>
                  <a:lnTo>
                    <a:pt x="78" y="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91" name="Freeform 51"/>
            <p:cNvSpPr>
              <a:spLocks/>
            </p:cNvSpPr>
            <p:nvPr/>
          </p:nvSpPr>
          <p:spPr bwMode="auto">
            <a:xfrm>
              <a:off x="3122" y="3232"/>
              <a:ext cx="404" cy="66"/>
            </a:xfrm>
            <a:custGeom>
              <a:avLst/>
              <a:gdLst>
                <a:gd name="T0" fmla="*/ 4 w 94"/>
                <a:gd name="T1" fmla="*/ 5 h 17"/>
                <a:gd name="T2" fmla="*/ 3 w 94"/>
                <a:gd name="T3" fmla="*/ 5 h 17"/>
                <a:gd name="T4" fmla="*/ 2 w 94"/>
                <a:gd name="T5" fmla="*/ 4 h 17"/>
                <a:gd name="T6" fmla="*/ 1 w 94"/>
                <a:gd name="T7" fmla="*/ 3 h 17"/>
                <a:gd name="T8" fmla="*/ 0 w 94"/>
                <a:gd name="T9" fmla="*/ 3 h 17"/>
                <a:gd name="T10" fmla="*/ 2 w 94"/>
                <a:gd name="T11" fmla="*/ 2 h 17"/>
                <a:gd name="T12" fmla="*/ 5 w 94"/>
                <a:gd name="T13" fmla="*/ 1 h 17"/>
                <a:gd name="T14" fmla="*/ 8 w 94"/>
                <a:gd name="T15" fmla="*/ 0 h 17"/>
                <a:gd name="T16" fmla="*/ 12 w 94"/>
                <a:gd name="T17" fmla="*/ 0 h 17"/>
                <a:gd name="T18" fmla="*/ 22 w 94"/>
                <a:gd name="T19" fmla="*/ 0 h 17"/>
                <a:gd name="T20" fmla="*/ 32 w 94"/>
                <a:gd name="T21" fmla="*/ 1 h 17"/>
                <a:gd name="T22" fmla="*/ 42 w 94"/>
                <a:gd name="T23" fmla="*/ 2 h 17"/>
                <a:gd name="T24" fmla="*/ 52 w 94"/>
                <a:gd name="T25" fmla="*/ 3 h 17"/>
                <a:gd name="T26" fmla="*/ 62 w 94"/>
                <a:gd name="T27" fmla="*/ 4 h 17"/>
                <a:gd name="T28" fmla="*/ 72 w 94"/>
                <a:gd name="T29" fmla="*/ 6 h 17"/>
                <a:gd name="T30" fmla="*/ 81 w 94"/>
                <a:gd name="T31" fmla="*/ 8 h 17"/>
                <a:gd name="T32" fmla="*/ 91 w 94"/>
                <a:gd name="T33" fmla="*/ 11 h 17"/>
                <a:gd name="T34" fmla="*/ 92 w 94"/>
                <a:gd name="T35" fmla="*/ 12 h 17"/>
                <a:gd name="T36" fmla="*/ 93 w 94"/>
                <a:gd name="T37" fmla="*/ 14 h 17"/>
                <a:gd name="T38" fmla="*/ 94 w 94"/>
                <a:gd name="T39" fmla="*/ 16 h 17"/>
                <a:gd name="T40" fmla="*/ 93 w 94"/>
                <a:gd name="T41" fmla="*/ 16 h 17"/>
                <a:gd name="T42" fmla="*/ 90 w 94"/>
                <a:gd name="T43" fmla="*/ 17 h 17"/>
                <a:gd name="T44" fmla="*/ 86 w 94"/>
                <a:gd name="T45" fmla="*/ 17 h 17"/>
                <a:gd name="T46" fmla="*/ 82 w 94"/>
                <a:gd name="T47" fmla="*/ 16 h 17"/>
                <a:gd name="T48" fmla="*/ 76 w 94"/>
                <a:gd name="T49" fmla="*/ 16 h 17"/>
                <a:gd name="T50" fmla="*/ 71 w 94"/>
                <a:gd name="T51" fmla="*/ 15 h 17"/>
                <a:gd name="T52" fmla="*/ 65 w 94"/>
                <a:gd name="T53" fmla="*/ 14 h 17"/>
                <a:gd name="T54" fmla="*/ 59 w 94"/>
                <a:gd name="T55" fmla="*/ 14 h 17"/>
                <a:gd name="T56" fmla="*/ 53 w 94"/>
                <a:gd name="T57" fmla="*/ 13 h 17"/>
                <a:gd name="T58" fmla="*/ 47 w 94"/>
                <a:gd name="T59" fmla="*/ 11 h 17"/>
                <a:gd name="T60" fmla="*/ 41 w 94"/>
                <a:gd name="T61" fmla="*/ 10 h 17"/>
                <a:gd name="T62" fmla="*/ 34 w 94"/>
                <a:gd name="T63" fmla="*/ 10 h 17"/>
                <a:gd name="T64" fmla="*/ 28 w 94"/>
                <a:gd name="T65" fmla="*/ 8 h 17"/>
                <a:gd name="T66" fmla="*/ 22 w 94"/>
                <a:gd name="T67" fmla="*/ 8 h 17"/>
                <a:gd name="T68" fmla="*/ 16 w 94"/>
                <a:gd name="T69" fmla="*/ 7 h 17"/>
                <a:gd name="T70" fmla="*/ 9 w 94"/>
                <a:gd name="T71" fmla="*/ 6 h 17"/>
                <a:gd name="T72" fmla="*/ 4 w 94"/>
                <a:gd name="T73"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17">
                  <a:moveTo>
                    <a:pt x="4" y="5"/>
                  </a:moveTo>
                  <a:lnTo>
                    <a:pt x="3" y="5"/>
                  </a:lnTo>
                  <a:lnTo>
                    <a:pt x="2" y="4"/>
                  </a:lnTo>
                  <a:lnTo>
                    <a:pt x="1" y="3"/>
                  </a:lnTo>
                  <a:lnTo>
                    <a:pt x="0" y="3"/>
                  </a:lnTo>
                  <a:lnTo>
                    <a:pt x="2" y="2"/>
                  </a:lnTo>
                  <a:lnTo>
                    <a:pt x="5" y="1"/>
                  </a:lnTo>
                  <a:lnTo>
                    <a:pt x="8" y="0"/>
                  </a:lnTo>
                  <a:lnTo>
                    <a:pt x="12" y="0"/>
                  </a:lnTo>
                  <a:lnTo>
                    <a:pt x="22" y="0"/>
                  </a:lnTo>
                  <a:lnTo>
                    <a:pt x="32" y="1"/>
                  </a:lnTo>
                  <a:lnTo>
                    <a:pt x="42" y="2"/>
                  </a:lnTo>
                  <a:lnTo>
                    <a:pt x="52" y="3"/>
                  </a:lnTo>
                  <a:lnTo>
                    <a:pt x="62" y="4"/>
                  </a:lnTo>
                  <a:lnTo>
                    <a:pt x="72" y="6"/>
                  </a:lnTo>
                  <a:lnTo>
                    <a:pt x="81" y="8"/>
                  </a:lnTo>
                  <a:lnTo>
                    <a:pt x="91" y="11"/>
                  </a:lnTo>
                  <a:lnTo>
                    <a:pt x="92" y="12"/>
                  </a:lnTo>
                  <a:lnTo>
                    <a:pt x="93" y="14"/>
                  </a:lnTo>
                  <a:lnTo>
                    <a:pt x="94" y="16"/>
                  </a:lnTo>
                  <a:lnTo>
                    <a:pt x="93" y="16"/>
                  </a:lnTo>
                  <a:lnTo>
                    <a:pt x="90" y="17"/>
                  </a:lnTo>
                  <a:lnTo>
                    <a:pt x="86" y="17"/>
                  </a:lnTo>
                  <a:lnTo>
                    <a:pt x="82" y="16"/>
                  </a:lnTo>
                  <a:lnTo>
                    <a:pt x="76" y="16"/>
                  </a:lnTo>
                  <a:lnTo>
                    <a:pt x="71" y="15"/>
                  </a:lnTo>
                  <a:lnTo>
                    <a:pt x="65" y="14"/>
                  </a:lnTo>
                  <a:lnTo>
                    <a:pt x="59" y="14"/>
                  </a:lnTo>
                  <a:lnTo>
                    <a:pt x="53" y="13"/>
                  </a:lnTo>
                  <a:lnTo>
                    <a:pt x="47" y="11"/>
                  </a:lnTo>
                  <a:lnTo>
                    <a:pt x="41" y="10"/>
                  </a:lnTo>
                  <a:lnTo>
                    <a:pt x="34" y="10"/>
                  </a:lnTo>
                  <a:lnTo>
                    <a:pt x="28" y="8"/>
                  </a:lnTo>
                  <a:lnTo>
                    <a:pt x="22" y="8"/>
                  </a:lnTo>
                  <a:lnTo>
                    <a:pt x="16" y="7"/>
                  </a:lnTo>
                  <a:lnTo>
                    <a:pt x="9" y="6"/>
                  </a:lnTo>
                  <a:lnTo>
                    <a:pt x="4" y="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92" name="Freeform 52"/>
            <p:cNvSpPr>
              <a:spLocks/>
            </p:cNvSpPr>
            <p:nvPr/>
          </p:nvSpPr>
          <p:spPr bwMode="auto">
            <a:xfrm rot="-5400000" flipH="1" flipV="1">
              <a:off x="3304" y="3092"/>
              <a:ext cx="47" cy="357"/>
            </a:xfrm>
            <a:custGeom>
              <a:avLst/>
              <a:gdLst>
                <a:gd name="T0" fmla="*/ 54 w 63"/>
                <a:gd name="T1" fmla="*/ 0 h 994"/>
                <a:gd name="T2" fmla="*/ 57 w 63"/>
                <a:gd name="T3" fmla="*/ 6 h 994"/>
                <a:gd name="T4" fmla="*/ 63 w 63"/>
                <a:gd name="T5" fmla="*/ 56 h 994"/>
                <a:gd name="T6" fmla="*/ 63 w 63"/>
                <a:gd name="T7" fmla="*/ 207 h 994"/>
                <a:gd name="T8" fmla="*/ 48 w 63"/>
                <a:gd name="T9" fmla="*/ 511 h 994"/>
                <a:gd name="T10" fmla="*/ 43 w 63"/>
                <a:gd name="T11" fmla="*/ 599 h 994"/>
                <a:gd name="T12" fmla="*/ 38 w 63"/>
                <a:gd name="T13" fmla="*/ 685 h 994"/>
                <a:gd name="T14" fmla="*/ 33 w 63"/>
                <a:gd name="T15" fmla="*/ 767 h 994"/>
                <a:gd name="T16" fmla="*/ 27 w 63"/>
                <a:gd name="T17" fmla="*/ 841 h 994"/>
                <a:gd name="T18" fmla="*/ 21 w 63"/>
                <a:gd name="T19" fmla="*/ 904 h 994"/>
                <a:gd name="T20" fmla="*/ 15 w 63"/>
                <a:gd name="T21" fmla="*/ 952 h 994"/>
                <a:gd name="T22" fmla="*/ 8 w 63"/>
                <a:gd name="T23" fmla="*/ 984 h 994"/>
                <a:gd name="T24" fmla="*/ 0 w 63"/>
                <a:gd name="T25" fmla="*/ 994 h 994"/>
                <a:gd name="T26" fmla="*/ 2 w 63"/>
                <a:gd name="T27" fmla="*/ 957 h 994"/>
                <a:gd name="T28" fmla="*/ 10 w 63"/>
                <a:gd name="T29" fmla="*/ 859 h 994"/>
                <a:gd name="T30" fmla="*/ 20 w 63"/>
                <a:gd name="T31" fmla="*/ 718 h 994"/>
                <a:gd name="T32" fmla="*/ 31 w 63"/>
                <a:gd name="T33" fmla="*/ 551 h 994"/>
                <a:gd name="T34" fmla="*/ 42 w 63"/>
                <a:gd name="T35" fmla="*/ 378 h 994"/>
                <a:gd name="T36" fmla="*/ 50 w 63"/>
                <a:gd name="T37" fmla="*/ 215 h 994"/>
                <a:gd name="T38" fmla="*/ 55 w 63"/>
                <a:gd name="T39" fmla="*/ 84 h 994"/>
                <a:gd name="T40" fmla="*/ 54 w 63"/>
                <a:gd name="T41"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994">
                  <a:moveTo>
                    <a:pt x="54" y="0"/>
                  </a:moveTo>
                  <a:lnTo>
                    <a:pt x="57" y="6"/>
                  </a:lnTo>
                  <a:lnTo>
                    <a:pt x="63" y="56"/>
                  </a:lnTo>
                  <a:lnTo>
                    <a:pt x="63" y="207"/>
                  </a:lnTo>
                  <a:lnTo>
                    <a:pt x="48" y="511"/>
                  </a:lnTo>
                  <a:lnTo>
                    <a:pt x="43" y="599"/>
                  </a:lnTo>
                  <a:lnTo>
                    <a:pt x="38" y="685"/>
                  </a:lnTo>
                  <a:lnTo>
                    <a:pt x="33" y="767"/>
                  </a:lnTo>
                  <a:lnTo>
                    <a:pt x="27" y="841"/>
                  </a:lnTo>
                  <a:lnTo>
                    <a:pt x="21" y="904"/>
                  </a:lnTo>
                  <a:lnTo>
                    <a:pt x="15" y="952"/>
                  </a:lnTo>
                  <a:lnTo>
                    <a:pt x="8" y="984"/>
                  </a:lnTo>
                  <a:lnTo>
                    <a:pt x="0" y="994"/>
                  </a:lnTo>
                  <a:lnTo>
                    <a:pt x="2" y="957"/>
                  </a:lnTo>
                  <a:lnTo>
                    <a:pt x="10" y="859"/>
                  </a:lnTo>
                  <a:lnTo>
                    <a:pt x="20" y="718"/>
                  </a:lnTo>
                  <a:lnTo>
                    <a:pt x="31" y="551"/>
                  </a:lnTo>
                  <a:lnTo>
                    <a:pt x="42" y="378"/>
                  </a:lnTo>
                  <a:lnTo>
                    <a:pt x="50" y="215"/>
                  </a:lnTo>
                  <a:lnTo>
                    <a:pt x="55" y="84"/>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2693" name="Group 53"/>
          <p:cNvGrpSpPr>
            <a:grpSpLocks/>
          </p:cNvGrpSpPr>
          <p:nvPr/>
        </p:nvGrpSpPr>
        <p:grpSpPr bwMode="auto">
          <a:xfrm>
            <a:off x="8547100" y="5370513"/>
            <a:ext cx="996950" cy="677862"/>
            <a:chOff x="3122" y="2871"/>
            <a:chExt cx="628" cy="427"/>
          </a:xfrm>
        </p:grpSpPr>
        <p:sp>
          <p:nvSpPr>
            <p:cNvPr id="112694" name="Freeform 54"/>
            <p:cNvSpPr>
              <a:spLocks/>
            </p:cNvSpPr>
            <p:nvPr/>
          </p:nvSpPr>
          <p:spPr bwMode="auto">
            <a:xfrm>
              <a:off x="3195" y="2889"/>
              <a:ext cx="555" cy="164"/>
            </a:xfrm>
            <a:custGeom>
              <a:avLst/>
              <a:gdLst>
                <a:gd name="T0" fmla="*/ 0 w 377"/>
                <a:gd name="T1" fmla="*/ 67 h 117"/>
                <a:gd name="T2" fmla="*/ 30 w 377"/>
                <a:gd name="T3" fmla="*/ 87 h 117"/>
                <a:gd name="T4" fmla="*/ 48 w 377"/>
                <a:gd name="T5" fmla="*/ 71 h 117"/>
                <a:gd name="T6" fmla="*/ 69 w 377"/>
                <a:gd name="T7" fmla="*/ 62 h 117"/>
                <a:gd name="T8" fmla="*/ 103 w 377"/>
                <a:gd name="T9" fmla="*/ 51 h 117"/>
                <a:gd name="T10" fmla="*/ 213 w 377"/>
                <a:gd name="T11" fmla="*/ 55 h 117"/>
                <a:gd name="T12" fmla="*/ 291 w 377"/>
                <a:gd name="T13" fmla="*/ 62 h 117"/>
                <a:gd name="T14" fmla="*/ 311 w 377"/>
                <a:gd name="T15" fmla="*/ 80 h 117"/>
                <a:gd name="T16" fmla="*/ 323 w 377"/>
                <a:gd name="T17" fmla="*/ 107 h 117"/>
                <a:gd name="T18" fmla="*/ 353 w 377"/>
                <a:gd name="T19" fmla="*/ 91 h 117"/>
                <a:gd name="T20" fmla="*/ 364 w 377"/>
                <a:gd name="T21" fmla="*/ 48 h 117"/>
                <a:gd name="T22" fmla="*/ 307 w 377"/>
                <a:gd name="T23" fmla="*/ 0 h 117"/>
                <a:gd name="T24" fmla="*/ 208 w 377"/>
                <a:gd name="T25" fmla="*/ 0 h 117"/>
                <a:gd name="T26" fmla="*/ 128 w 377"/>
                <a:gd name="T27" fmla="*/ 3 h 117"/>
                <a:gd name="T28" fmla="*/ 76 w 377"/>
                <a:gd name="T29" fmla="*/ 11 h 117"/>
                <a:gd name="T30" fmla="*/ 3 w 377"/>
                <a:gd name="T31" fmla="*/ 5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7" h="117">
                  <a:moveTo>
                    <a:pt x="0" y="67"/>
                  </a:moveTo>
                  <a:cubicBezTo>
                    <a:pt x="22" y="117"/>
                    <a:pt x="5" y="95"/>
                    <a:pt x="30" y="87"/>
                  </a:cubicBezTo>
                  <a:cubicBezTo>
                    <a:pt x="34" y="80"/>
                    <a:pt x="42" y="77"/>
                    <a:pt x="48" y="71"/>
                  </a:cubicBezTo>
                  <a:lnTo>
                    <a:pt x="69" y="62"/>
                  </a:lnTo>
                  <a:lnTo>
                    <a:pt x="103" y="51"/>
                  </a:lnTo>
                  <a:lnTo>
                    <a:pt x="213" y="55"/>
                  </a:lnTo>
                  <a:lnTo>
                    <a:pt x="291" y="62"/>
                  </a:lnTo>
                  <a:lnTo>
                    <a:pt x="311" y="80"/>
                  </a:lnTo>
                  <a:lnTo>
                    <a:pt x="323" y="107"/>
                  </a:lnTo>
                  <a:lnTo>
                    <a:pt x="353" y="91"/>
                  </a:lnTo>
                  <a:cubicBezTo>
                    <a:pt x="358" y="82"/>
                    <a:pt x="377" y="61"/>
                    <a:pt x="364" y="48"/>
                  </a:cubicBezTo>
                  <a:lnTo>
                    <a:pt x="307" y="0"/>
                  </a:lnTo>
                  <a:lnTo>
                    <a:pt x="208" y="0"/>
                  </a:lnTo>
                  <a:lnTo>
                    <a:pt x="128" y="3"/>
                  </a:lnTo>
                  <a:lnTo>
                    <a:pt x="76" y="11"/>
                  </a:lnTo>
                  <a:lnTo>
                    <a:pt x="3" y="51"/>
                  </a:lnTo>
                </a:path>
              </a:pathLst>
            </a:custGeom>
            <a:solidFill>
              <a:srgbClr val="B2B2B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695" name="Freeform 55"/>
            <p:cNvSpPr>
              <a:spLocks/>
            </p:cNvSpPr>
            <p:nvPr/>
          </p:nvSpPr>
          <p:spPr bwMode="auto">
            <a:xfrm>
              <a:off x="3152" y="2982"/>
              <a:ext cx="471" cy="283"/>
            </a:xfrm>
            <a:custGeom>
              <a:avLst/>
              <a:gdLst>
                <a:gd name="T0" fmla="*/ 91 w 320"/>
                <a:gd name="T1" fmla="*/ 3 h 202"/>
                <a:gd name="T2" fmla="*/ 39 w 320"/>
                <a:gd name="T3" fmla="*/ 87 h 202"/>
                <a:gd name="T4" fmla="*/ 0 w 320"/>
                <a:gd name="T5" fmla="*/ 177 h 202"/>
                <a:gd name="T6" fmla="*/ 137 w 320"/>
                <a:gd name="T7" fmla="*/ 202 h 202"/>
                <a:gd name="T8" fmla="*/ 244 w 320"/>
                <a:gd name="T9" fmla="*/ 201 h 202"/>
                <a:gd name="T10" fmla="*/ 277 w 320"/>
                <a:gd name="T11" fmla="*/ 85 h 202"/>
                <a:gd name="T12" fmla="*/ 320 w 320"/>
                <a:gd name="T13" fmla="*/ 10 h 202"/>
                <a:gd name="T14" fmla="*/ 190 w 320"/>
                <a:gd name="T15" fmla="*/ 0 h 202"/>
                <a:gd name="T16" fmla="*/ 91 w 320"/>
                <a:gd name="T17" fmla="*/ 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2">
                  <a:moveTo>
                    <a:pt x="91" y="3"/>
                  </a:moveTo>
                  <a:lnTo>
                    <a:pt x="39" y="87"/>
                  </a:lnTo>
                  <a:lnTo>
                    <a:pt x="0" y="177"/>
                  </a:lnTo>
                  <a:lnTo>
                    <a:pt x="137" y="202"/>
                  </a:lnTo>
                  <a:lnTo>
                    <a:pt x="244" y="201"/>
                  </a:lnTo>
                  <a:lnTo>
                    <a:pt x="277" y="85"/>
                  </a:lnTo>
                  <a:lnTo>
                    <a:pt x="320" y="10"/>
                  </a:lnTo>
                  <a:lnTo>
                    <a:pt x="190" y="0"/>
                  </a:lnTo>
                  <a:lnTo>
                    <a:pt x="91" y="3"/>
                  </a:lnTo>
                  <a:close/>
                </a:path>
              </a:pathLst>
            </a:custGeom>
            <a:solidFill>
              <a:srgbClr val="B2B2B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696" name="Freeform 56"/>
            <p:cNvSpPr>
              <a:spLocks/>
            </p:cNvSpPr>
            <p:nvPr/>
          </p:nvSpPr>
          <p:spPr bwMode="auto">
            <a:xfrm rot="174052">
              <a:off x="3288" y="2871"/>
              <a:ext cx="462" cy="66"/>
            </a:xfrm>
            <a:custGeom>
              <a:avLst/>
              <a:gdLst>
                <a:gd name="T0" fmla="*/ 287 w 314"/>
                <a:gd name="T1" fmla="*/ 44 h 47"/>
                <a:gd name="T2" fmla="*/ 242 w 314"/>
                <a:gd name="T3" fmla="*/ 25 h 47"/>
                <a:gd name="T4" fmla="*/ 203 w 314"/>
                <a:gd name="T5" fmla="*/ 21 h 47"/>
                <a:gd name="T6" fmla="*/ 153 w 314"/>
                <a:gd name="T7" fmla="*/ 21 h 47"/>
                <a:gd name="T8" fmla="*/ 96 w 314"/>
                <a:gd name="T9" fmla="*/ 20 h 47"/>
                <a:gd name="T10" fmla="*/ 52 w 314"/>
                <a:gd name="T11" fmla="*/ 27 h 47"/>
                <a:gd name="T12" fmla="*/ 20 w 314"/>
                <a:gd name="T13" fmla="*/ 28 h 47"/>
                <a:gd name="T14" fmla="*/ 4 w 314"/>
                <a:gd name="T15" fmla="*/ 34 h 47"/>
                <a:gd name="T16" fmla="*/ 0 w 314"/>
                <a:gd name="T17" fmla="*/ 25 h 47"/>
                <a:gd name="T18" fmla="*/ 27 w 314"/>
                <a:gd name="T19" fmla="*/ 22 h 47"/>
                <a:gd name="T20" fmla="*/ 59 w 314"/>
                <a:gd name="T21" fmla="*/ 16 h 47"/>
                <a:gd name="T22" fmla="*/ 104 w 314"/>
                <a:gd name="T23" fmla="*/ 6 h 47"/>
                <a:gd name="T24" fmla="*/ 145 w 314"/>
                <a:gd name="T25" fmla="*/ 3 h 47"/>
                <a:gd name="T26" fmla="*/ 186 w 314"/>
                <a:gd name="T27" fmla="*/ 0 h 47"/>
                <a:gd name="T28" fmla="*/ 227 w 314"/>
                <a:gd name="T29" fmla="*/ 0 h 47"/>
                <a:gd name="T30" fmla="*/ 268 w 314"/>
                <a:gd name="T31" fmla="*/ 3 h 47"/>
                <a:gd name="T32" fmla="*/ 300 w 314"/>
                <a:gd name="T33" fmla="*/ 16 h 47"/>
                <a:gd name="T34" fmla="*/ 309 w 314"/>
                <a:gd name="T35" fmla="*/ 19 h 47"/>
                <a:gd name="T36" fmla="*/ 314 w 314"/>
                <a:gd name="T37" fmla="*/ 25 h 47"/>
                <a:gd name="T38" fmla="*/ 314 w 314"/>
                <a:gd name="T39" fmla="*/ 28 h 47"/>
                <a:gd name="T40" fmla="*/ 314 w 314"/>
                <a:gd name="T41" fmla="*/ 34 h 47"/>
                <a:gd name="T42" fmla="*/ 309 w 314"/>
                <a:gd name="T43" fmla="*/ 41 h 47"/>
                <a:gd name="T44" fmla="*/ 305 w 314"/>
                <a:gd name="T45" fmla="*/ 44 h 47"/>
                <a:gd name="T46" fmla="*/ 296 w 314"/>
                <a:gd name="T47" fmla="*/ 47 h 47"/>
                <a:gd name="T48" fmla="*/ 287 w 314"/>
                <a:gd name="T49"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4" h="47">
                  <a:moveTo>
                    <a:pt x="287" y="44"/>
                  </a:moveTo>
                  <a:lnTo>
                    <a:pt x="242" y="25"/>
                  </a:lnTo>
                  <a:lnTo>
                    <a:pt x="203" y="21"/>
                  </a:lnTo>
                  <a:lnTo>
                    <a:pt x="153" y="21"/>
                  </a:lnTo>
                  <a:lnTo>
                    <a:pt x="96" y="20"/>
                  </a:lnTo>
                  <a:lnTo>
                    <a:pt x="52" y="27"/>
                  </a:lnTo>
                  <a:lnTo>
                    <a:pt x="20" y="28"/>
                  </a:lnTo>
                  <a:lnTo>
                    <a:pt x="4" y="34"/>
                  </a:lnTo>
                  <a:lnTo>
                    <a:pt x="0" y="25"/>
                  </a:lnTo>
                  <a:lnTo>
                    <a:pt x="27" y="22"/>
                  </a:lnTo>
                  <a:lnTo>
                    <a:pt x="59" y="16"/>
                  </a:lnTo>
                  <a:lnTo>
                    <a:pt x="104" y="6"/>
                  </a:lnTo>
                  <a:lnTo>
                    <a:pt x="145" y="3"/>
                  </a:lnTo>
                  <a:lnTo>
                    <a:pt x="186" y="0"/>
                  </a:lnTo>
                  <a:lnTo>
                    <a:pt x="227" y="0"/>
                  </a:lnTo>
                  <a:lnTo>
                    <a:pt x="268" y="3"/>
                  </a:lnTo>
                  <a:lnTo>
                    <a:pt x="300" y="16"/>
                  </a:lnTo>
                  <a:lnTo>
                    <a:pt x="309" y="19"/>
                  </a:lnTo>
                  <a:lnTo>
                    <a:pt x="314" y="25"/>
                  </a:lnTo>
                  <a:lnTo>
                    <a:pt x="314" y="28"/>
                  </a:lnTo>
                  <a:lnTo>
                    <a:pt x="314" y="34"/>
                  </a:lnTo>
                  <a:lnTo>
                    <a:pt x="309" y="41"/>
                  </a:lnTo>
                  <a:lnTo>
                    <a:pt x="305" y="44"/>
                  </a:lnTo>
                  <a:lnTo>
                    <a:pt x="296" y="47"/>
                  </a:lnTo>
                  <a:lnTo>
                    <a:pt x="287" y="4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97" name="Freeform 57"/>
            <p:cNvSpPr>
              <a:spLocks/>
            </p:cNvSpPr>
            <p:nvPr/>
          </p:nvSpPr>
          <p:spPr bwMode="auto">
            <a:xfrm rot="-846286">
              <a:off x="3276" y="2938"/>
              <a:ext cx="355" cy="98"/>
            </a:xfrm>
            <a:custGeom>
              <a:avLst/>
              <a:gdLst>
                <a:gd name="T0" fmla="*/ 161 w 381"/>
                <a:gd name="T1" fmla="*/ 53 h 139"/>
                <a:gd name="T2" fmla="*/ 135 w 381"/>
                <a:gd name="T3" fmla="*/ 45 h 139"/>
                <a:gd name="T4" fmla="*/ 108 w 381"/>
                <a:gd name="T5" fmla="*/ 36 h 139"/>
                <a:gd name="T6" fmla="*/ 80 w 381"/>
                <a:gd name="T7" fmla="*/ 28 h 139"/>
                <a:gd name="T8" fmla="*/ 54 w 381"/>
                <a:gd name="T9" fmla="*/ 21 h 139"/>
                <a:gd name="T10" fmla="*/ 31 w 381"/>
                <a:gd name="T11" fmla="*/ 15 h 139"/>
                <a:gd name="T12" fmla="*/ 14 w 381"/>
                <a:gd name="T13" fmla="*/ 10 h 139"/>
                <a:gd name="T14" fmla="*/ 5 w 381"/>
                <a:gd name="T15" fmla="*/ 8 h 139"/>
                <a:gd name="T16" fmla="*/ 2 w 381"/>
                <a:gd name="T17" fmla="*/ 7 h 139"/>
                <a:gd name="T18" fmla="*/ 0 w 381"/>
                <a:gd name="T19" fmla="*/ 2 h 139"/>
                <a:gd name="T20" fmla="*/ 13 w 381"/>
                <a:gd name="T21" fmla="*/ 1 h 139"/>
                <a:gd name="T22" fmla="*/ 35 w 381"/>
                <a:gd name="T23" fmla="*/ 5 h 139"/>
                <a:gd name="T24" fmla="*/ 57 w 381"/>
                <a:gd name="T25" fmla="*/ 9 h 139"/>
                <a:gd name="T26" fmla="*/ 79 w 381"/>
                <a:gd name="T27" fmla="*/ 15 h 139"/>
                <a:gd name="T28" fmla="*/ 101 w 381"/>
                <a:gd name="T29" fmla="*/ 21 h 139"/>
                <a:gd name="T30" fmla="*/ 122 w 381"/>
                <a:gd name="T31" fmla="*/ 28 h 139"/>
                <a:gd name="T32" fmla="*/ 144 w 381"/>
                <a:gd name="T33" fmla="*/ 36 h 139"/>
                <a:gd name="T34" fmla="*/ 165 w 381"/>
                <a:gd name="T35" fmla="*/ 43 h 139"/>
                <a:gd name="T36" fmla="*/ 189 w 381"/>
                <a:gd name="T37" fmla="*/ 52 h 139"/>
                <a:gd name="T38" fmla="*/ 215 w 381"/>
                <a:gd name="T39" fmla="*/ 60 h 139"/>
                <a:gd name="T40" fmla="*/ 241 w 381"/>
                <a:gd name="T41" fmla="*/ 69 h 139"/>
                <a:gd name="T42" fmla="*/ 267 w 381"/>
                <a:gd name="T43" fmla="*/ 77 h 139"/>
                <a:gd name="T44" fmla="*/ 293 w 381"/>
                <a:gd name="T45" fmla="*/ 87 h 139"/>
                <a:gd name="T46" fmla="*/ 318 w 381"/>
                <a:gd name="T47" fmla="*/ 98 h 139"/>
                <a:gd name="T48" fmla="*/ 343 w 381"/>
                <a:gd name="T49" fmla="*/ 109 h 139"/>
                <a:gd name="T50" fmla="*/ 367 w 381"/>
                <a:gd name="T51" fmla="*/ 123 h 139"/>
                <a:gd name="T52" fmla="*/ 380 w 381"/>
                <a:gd name="T53" fmla="*/ 133 h 139"/>
                <a:gd name="T54" fmla="*/ 380 w 381"/>
                <a:gd name="T55" fmla="*/ 137 h 139"/>
                <a:gd name="T56" fmla="*/ 378 w 381"/>
                <a:gd name="T57" fmla="*/ 139 h 139"/>
                <a:gd name="T58" fmla="*/ 375 w 381"/>
                <a:gd name="T59" fmla="*/ 139 h 139"/>
                <a:gd name="T60" fmla="*/ 351 w 381"/>
                <a:gd name="T61" fmla="*/ 126 h 139"/>
                <a:gd name="T62" fmla="*/ 326 w 381"/>
                <a:gd name="T63" fmla="*/ 114 h 139"/>
                <a:gd name="T64" fmla="*/ 301 w 381"/>
                <a:gd name="T65" fmla="*/ 103 h 139"/>
                <a:gd name="T66" fmla="*/ 275 w 381"/>
                <a:gd name="T67" fmla="*/ 94 h 139"/>
                <a:gd name="T68" fmla="*/ 249 w 381"/>
                <a:gd name="T69" fmla="*/ 85 h 139"/>
                <a:gd name="T70" fmla="*/ 223 w 381"/>
                <a:gd name="T71" fmla="*/ 75 h 139"/>
                <a:gd name="T72" fmla="*/ 198 w 381"/>
                <a:gd name="T73" fmla="*/ 67 h 139"/>
                <a:gd name="T74" fmla="*/ 172 w 381"/>
                <a:gd name="T75" fmla="*/ 5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1" h="139">
                  <a:moveTo>
                    <a:pt x="172" y="57"/>
                  </a:moveTo>
                  <a:lnTo>
                    <a:pt x="161" y="53"/>
                  </a:lnTo>
                  <a:lnTo>
                    <a:pt x="148" y="49"/>
                  </a:lnTo>
                  <a:lnTo>
                    <a:pt x="135" y="45"/>
                  </a:lnTo>
                  <a:lnTo>
                    <a:pt x="122" y="40"/>
                  </a:lnTo>
                  <a:lnTo>
                    <a:pt x="108" y="36"/>
                  </a:lnTo>
                  <a:lnTo>
                    <a:pt x="94" y="32"/>
                  </a:lnTo>
                  <a:lnTo>
                    <a:pt x="80" y="28"/>
                  </a:lnTo>
                  <a:lnTo>
                    <a:pt x="67" y="25"/>
                  </a:lnTo>
                  <a:lnTo>
                    <a:pt x="54" y="21"/>
                  </a:lnTo>
                  <a:lnTo>
                    <a:pt x="42" y="17"/>
                  </a:lnTo>
                  <a:lnTo>
                    <a:pt x="31" y="15"/>
                  </a:lnTo>
                  <a:lnTo>
                    <a:pt x="22" y="12"/>
                  </a:lnTo>
                  <a:lnTo>
                    <a:pt x="14" y="10"/>
                  </a:lnTo>
                  <a:lnTo>
                    <a:pt x="8" y="8"/>
                  </a:lnTo>
                  <a:lnTo>
                    <a:pt x="5" y="8"/>
                  </a:lnTo>
                  <a:lnTo>
                    <a:pt x="3" y="7"/>
                  </a:lnTo>
                  <a:lnTo>
                    <a:pt x="2" y="7"/>
                  </a:lnTo>
                  <a:lnTo>
                    <a:pt x="0" y="5"/>
                  </a:lnTo>
                  <a:lnTo>
                    <a:pt x="0" y="2"/>
                  </a:lnTo>
                  <a:lnTo>
                    <a:pt x="2" y="0"/>
                  </a:lnTo>
                  <a:lnTo>
                    <a:pt x="13" y="1"/>
                  </a:lnTo>
                  <a:lnTo>
                    <a:pt x="24" y="3"/>
                  </a:lnTo>
                  <a:lnTo>
                    <a:pt x="35" y="5"/>
                  </a:lnTo>
                  <a:lnTo>
                    <a:pt x="46" y="7"/>
                  </a:lnTo>
                  <a:lnTo>
                    <a:pt x="57" y="9"/>
                  </a:lnTo>
                  <a:lnTo>
                    <a:pt x="68" y="12"/>
                  </a:lnTo>
                  <a:lnTo>
                    <a:pt x="79" y="15"/>
                  </a:lnTo>
                  <a:lnTo>
                    <a:pt x="90" y="18"/>
                  </a:lnTo>
                  <a:lnTo>
                    <a:pt x="101" y="21"/>
                  </a:lnTo>
                  <a:lnTo>
                    <a:pt x="112" y="24"/>
                  </a:lnTo>
                  <a:lnTo>
                    <a:pt x="122" y="28"/>
                  </a:lnTo>
                  <a:lnTo>
                    <a:pt x="133" y="32"/>
                  </a:lnTo>
                  <a:lnTo>
                    <a:pt x="144" y="36"/>
                  </a:lnTo>
                  <a:lnTo>
                    <a:pt x="154" y="39"/>
                  </a:lnTo>
                  <a:lnTo>
                    <a:pt x="165" y="43"/>
                  </a:lnTo>
                  <a:lnTo>
                    <a:pt x="175" y="47"/>
                  </a:lnTo>
                  <a:lnTo>
                    <a:pt x="189" y="52"/>
                  </a:lnTo>
                  <a:lnTo>
                    <a:pt x="202" y="56"/>
                  </a:lnTo>
                  <a:lnTo>
                    <a:pt x="215" y="60"/>
                  </a:lnTo>
                  <a:lnTo>
                    <a:pt x="228" y="64"/>
                  </a:lnTo>
                  <a:lnTo>
                    <a:pt x="241" y="69"/>
                  </a:lnTo>
                  <a:lnTo>
                    <a:pt x="254" y="73"/>
                  </a:lnTo>
                  <a:lnTo>
                    <a:pt x="267" y="77"/>
                  </a:lnTo>
                  <a:lnTo>
                    <a:pt x="280" y="82"/>
                  </a:lnTo>
                  <a:lnTo>
                    <a:pt x="293" y="87"/>
                  </a:lnTo>
                  <a:lnTo>
                    <a:pt x="306" y="92"/>
                  </a:lnTo>
                  <a:lnTo>
                    <a:pt x="318" y="98"/>
                  </a:lnTo>
                  <a:lnTo>
                    <a:pt x="331" y="103"/>
                  </a:lnTo>
                  <a:lnTo>
                    <a:pt x="343" y="109"/>
                  </a:lnTo>
                  <a:lnTo>
                    <a:pt x="356" y="116"/>
                  </a:lnTo>
                  <a:lnTo>
                    <a:pt x="367" y="123"/>
                  </a:lnTo>
                  <a:lnTo>
                    <a:pt x="379" y="131"/>
                  </a:lnTo>
                  <a:lnTo>
                    <a:pt x="380" y="133"/>
                  </a:lnTo>
                  <a:lnTo>
                    <a:pt x="381" y="136"/>
                  </a:lnTo>
                  <a:lnTo>
                    <a:pt x="380" y="137"/>
                  </a:lnTo>
                  <a:lnTo>
                    <a:pt x="379" y="138"/>
                  </a:lnTo>
                  <a:lnTo>
                    <a:pt x="378" y="139"/>
                  </a:lnTo>
                  <a:lnTo>
                    <a:pt x="376" y="139"/>
                  </a:lnTo>
                  <a:lnTo>
                    <a:pt x="375" y="139"/>
                  </a:lnTo>
                  <a:lnTo>
                    <a:pt x="363" y="132"/>
                  </a:lnTo>
                  <a:lnTo>
                    <a:pt x="351" y="126"/>
                  </a:lnTo>
                  <a:lnTo>
                    <a:pt x="338" y="120"/>
                  </a:lnTo>
                  <a:lnTo>
                    <a:pt x="326" y="114"/>
                  </a:lnTo>
                  <a:lnTo>
                    <a:pt x="313" y="109"/>
                  </a:lnTo>
                  <a:lnTo>
                    <a:pt x="301" y="103"/>
                  </a:lnTo>
                  <a:lnTo>
                    <a:pt x="288" y="99"/>
                  </a:lnTo>
                  <a:lnTo>
                    <a:pt x="275" y="94"/>
                  </a:lnTo>
                  <a:lnTo>
                    <a:pt x="262" y="89"/>
                  </a:lnTo>
                  <a:lnTo>
                    <a:pt x="249" y="85"/>
                  </a:lnTo>
                  <a:lnTo>
                    <a:pt x="237" y="80"/>
                  </a:lnTo>
                  <a:lnTo>
                    <a:pt x="223" y="75"/>
                  </a:lnTo>
                  <a:lnTo>
                    <a:pt x="210" y="71"/>
                  </a:lnTo>
                  <a:lnTo>
                    <a:pt x="198" y="67"/>
                  </a:lnTo>
                  <a:lnTo>
                    <a:pt x="184" y="62"/>
                  </a:lnTo>
                  <a:lnTo>
                    <a:pt x="172" y="5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12698" name="Group 58"/>
            <p:cNvGrpSpPr>
              <a:grpSpLocks/>
            </p:cNvGrpSpPr>
            <p:nvPr/>
          </p:nvGrpSpPr>
          <p:grpSpPr bwMode="auto">
            <a:xfrm>
              <a:off x="3279" y="3020"/>
              <a:ext cx="81" cy="54"/>
              <a:chOff x="4147" y="2166"/>
              <a:chExt cx="55" cy="39"/>
            </a:xfrm>
          </p:grpSpPr>
          <p:sp>
            <p:nvSpPr>
              <p:cNvPr id="112699" name="Freeform 59"/>
              <p:cNvSpPr>
                <a:spLocks/>
              </p:cNvSpPr>
              <p:nvPr/>
            </p:nvSpPr>
            <p:spPr bwMode="auto">
              <a:xfrm>
                <a:off x="4152" y="2169"/>
                <a:ext cx="50" cy="35"/>
              </a:xfrm>
              <a:custGeom>
                <a:avLst/>
                <a:gdLst>
                  <a:gd name="T0" fmla="*/ 0 w 29"/>
                  <a:gd name="T1" fmla="*/ 10 h 20"/>
                  <a:gd name="T2" fmla="*/ 1 w 29"/>
                  <a:gd name="T3" fmla="*/ 6 h 20"/>
                  <a:gd name="T4" fmla="*/ 3 w 29"/>
                  <a:gd name="T5" fmla="*/ 3 h 20"/>
                  <a:gd name="T6" fmla="*/ 7 w 29"/>
                  <a:gd name="T7" fmla="*/ 0 h 20"/>
                  <a:gd name="T8" fmla="*/ 11 w 29"/>
                  <a:gd name="T9" fmla="*/ 0 h 20"/>
                  <a:gd name="T10" fmla="*/ 19 w 29"/>
                  <a:gd name="T11" fmla="*/ 3 h 20"/>
                  <a:gd name="T12" fmla="*/ 25 w 29"/>
                  <a:gd name="T13" fmla="*/ 5 h 20"/>
                  <a:gd name="T14" fmla="*/ 27 w 29"/>
                  <a:gd name="T15" fmla="*/ 7 h 20"/>
                  <a:gd name="T16" fmla="*/ 29 w 29"/>
                  <a:gd name="T17" fmla="*/ 9 h 20"/>
                  <a:gd name="T18" fmla="*/ 29 w 29"/>
                  <a:gd name="T19" fmla="*/ 11 h 20"/>
                  <a:gd name="T20" fmla="*/ 28 w 29"/>
                  <a:gd name="T21" fmla="*/ 12 h 20"/>
                  <a:gd name="T22" fmla="*/ 27 w 29"/>
                  <a:gd name="T23" fmla="*/ 13 h 20"/>
                  <a:gd name="T24" fmla="*/ 27 w 29"/>
                  <a:gd name="T25" fmla="*/ 14 h 20"/>
                  <a:gd name="T26" fmla="*/ 27 w 29"/>
                  <a:gd name="T27" fmla="*/ 15 h 20"/>
                  <a:gd name="T28" fmla="*/ 24 w 29"/>
                  <a:gd name="T29" fmla="*/ 18 h 20"/>
                  <a:gd name="T30" fmla="*/ 22 w 29"/>
                  <a:gd name="T31" fmla="*/ 20 h 20"/>
                  <a:gd name="T32" fmla="*/ 21 w 29"/>
                  <a:gd name="T33" fmla="*/ 20 h 20"/>
                  <a:gd name="T34" fmla="*/ 18 w 29"/>
                  <a:gd name="T35" fmla="*/ 19 h 20"/>
                  <a:gd name="T36" fmla="*/ 15 w 29"/>
                  <a:gd name="T37" fmla="*/ 19 h 20"/>
                  <a:gd name="T38" fmla="*/ 11 w 29"/>
                  <a:gd name="T39" fmla="*/ 18 h 20"/>
                  <a:gd name="T40" fmla="*/ 8 w 29"/>
                  <a:gd name="T41" fmla="*/ 17 h 20"/>
                  <a:gd name="T42" fmla="*/ 5 w 29"/>
                  <a:gd name="T43" fmla="*/ 16 h 20"/>
                  <a:gd name="T44" fmla="*/ 2 w 29"/>
                  <a:gd name="T45" fmla="*/ 15 h 20"/>
                  <a:gd name="T46" fmla="*/ 0 w 29"/>
                  <a:gd name="T47" fmla="*/ 13 h 20"/>
                  <a:gd name="T48" fmla="*/ 0 w 29"/>
                  <a:gd name="T4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20">
                    <a:moveTo>
                      <a:pt x="0" y="10"/>
                    </a:moveTo>
                    <a:lnTo>
                      <a:pt x="1" y="6"/>
                    </a:lnTo>
                    <a:lnTo>
                      <a:pt x="3" y="3"/>
                    </a:lnTo>
                    <a:lnTo>
                      <a:pt x="7" y="0"/>
                    </a:lnTo>
                    <a:lnTo>
                      <a:pt x="11" y="0"/>
                    </a:lnTo>
                    <a:lnTo>
                      <a:pt x="19" y="3"/>
                    </a:lnTo>
                    <a:lnTo>
                      <a:pt x="25" y="5"/>
                    </a:lnTo>
                    <a:lnTo>
                      <a:pt x="27" y="7"/>
                    </a:lnTo>
                    <a:lnTo>
                      <a:pt x="29" y="9"/>
                    </a:lnTo>
                    <a:lnTo>
                      <a:pt x="29" y="11"/>
                    </a:lnTo>
                    <a:lnTo>
                      <a:pt x="28" y="12"/>
                    </a:lnTo>
                    <a:lnTo>
                      <a:pt x="27" y="13"/>
                    </a:lnTo>
                    <a:lnTo>
                      <a:pt x="27" y="14"/>
                    </a:lnTo>
                    <a:lnTo>
                      <a:pt x="27" y="15"/>
                    </a:lnTo>
                    <a:lnTo>
                      <a:pt x="24" y="18"/>
                    </a:lnTo>
                    <a:lnTo>
                      <a:pt x="22" y="20"/>
                    </a:lnTo>
                    <a:lnTo>
                      <a:pt x="21" y="20"/>
                    </a:lnTo>
                    <a:lnTo>
                      <a:pt x="18" y="19"/>
                    </a:lnTo>
                    <a:lnTo>
                      <a:pt x="15" y="19"/>
                    </a:lnTo>
                    <a:lnTo>
                      <a:pt x="11" y="18"/>
                    </a:lnTo>
                    <a:lnTo>
                      <a:pt x="8" y="17"/>
                    </a:lnTo>
                    <a:lnTo>
                      <a:pt x="5" y="16"/>
                    </a:lnTo>
                    <a:lnTo>
                      <a:pt x="2" y="15"/>
                    </a:lnTo>
                    <a:lnTo>
                      <a:pt x="0" y="13"/>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00" name="Freeform 60"/>
              <p:cNvSpPr>
                <a:spLocks/>
              </p:cNvSpPr>
              <p:nvPr/>
            </p:nvSpPr>
            <p:spPr bwMode="auto">
              <a:xfrm>
                <a:off x="4147" y="2166"/>
                <a:ext cx="37" cy="39"/>
              </a:xfrm>
              <a:custGeom>
                <a:avLst/>
                <a:gdLst>
                  <a:gd name="T0" fmla="*/ 0 w 22"/>
                  <a:gd name="T1" fmla="*/ 13 h 23"/>
                  <a:gd name="T2" fmla="*/ 1 w 22"/>
                  <a:gd name="T3" fmla="*/ 8 h 23"/>
                  <a:gd name="T4" fmla="*/ 4 w 22"/>
                  <a:gd name="T5" fmla="*/ 3 h 23"/>
                  <a:gd name="T6" fmla="*/ 8 w 22"/>
                  <a:gd name="T7" fmla="*/ 0 h 23"/>
                  <a:gd name="T8" fmla="*/ 11 w 22"/>
                  <a:gd name="T9" fmla="*/ 2 h 23"/>
                  <a:gd name="T10" fmla="*/ 8 w 22"/>
                  <a:gd name="T11" fmla="*/ 4 h 23"/>
                  <a:gd name="T12" fmla="*/ 6 w 22"/>
                  <a:gd name="T13" fmla="*/ 8 h 23"/>
                  <a:gd name="T14" fmla="*/ 5 w 22"/>
                  <a:gd name="T15" fmla="*/ 12 h 23"/>
                  <a:gd name="T16" fmla="*/ 5 w 22"/>
                  <a:gd name="T17" fmla="*/ 13 h 23"/>
                  <a:gd name="T18" fmla="*/ 5 w 22"/>
                  <a:gd name="T19" fmla="*/ 14 h 23"/>
                  <a:gd name="T20" fmla="*/ 7 w 22"/>
                  <a:gd name="T21" fmla="*/ 14 h 23"/>
                  <a:gd name="T22" fmla="*/ 8 w 22"/>
                  <a:gd name="T23" fmla="*/ 15 h 23"/>
                  <a:gd name="T24" fmla="*/ 10 w 22"/>
                  <a:gd name="T25" fmla="*/ 16 h 23"/>
                  <a:gd name="T26" fmla="*/ 13 w 22"/>
                  <a:gd name="T27" fmla="*/ 17 h 23"/>
                  <a:gd name="T28" fmla="*/ 16 w 22"/>
                  <a:gd name="T29" fmla="*/ 18 h 23"/>
                  <a:gd name="T30" fmla="*/ 20 w 22"/>
                  <a:gd name="T31" fmla="*/ 18 h 23"/>
                  <a:gd name="T32" fmla="*/ 21 w 22"/>
                  <a:gd name="T33" fmla="*/ 19 h 23"/>
                  <a:gd name="T34" fmla="*/ 22 w 22"/>
                  <a:gd name="T35" fmla="*/ 19 h 23"/>
                  <a:gd name="T36" fmla="*/ 22 w 22"/>
                  <a:gd name="T37" fmla="*/ 20 h 23"/>
                  <a:gd name="T38" fmla="*/ 22 w 22"/>
                  <a:gd name="T39" fmla="*/ 21 h 23"/>
                  <a:gd name="T40" fmla="*/ 22 w 22"/>
                  <a:gd name="T41" fmla="*/ 22 h 23"/>
                  <a:gd name="T42" fmla="*/ 21 w 22"/>
                  <a:gd name="T43" fmla="*/ 23 h 23"/>
                  <a:gd name="T44" fmla="*/ 20 w 22"/>
                  <a:gd name="T45" fmla="*/ 23 h 23"/>
                  <a:gd name="T46" fmla="*/ 19 w 22"/>
                  <a:gd name="T47" fmla="*/ 23 h 23"/>
                  <a:gd name="T48" fmla="*/ 17 w 22"/>
                  <a:gd name="T49" fmla="*/ 22 h 23"/>
                  <a:gd name="T50" fmla="*/ 14 w 22"/>
                  <a:gd name="T51" fmla="*/ 21 h 23"/>
                  <a:gd name="T52" fmla="*/ 11 w 22"/>
                  <a:gd name="T53" fmla="*/ 21 h 23"/>
                  <a:gd name="T54" fmla="*/ 8 w 22"/>
                  <a:gd name="T55" fmla="*/ 20 h 23"/>
                  <a:gd name="T56" fmla="*/ 5 w 22"/>
                  <a:gd name="T57" fmla="*/ 19 h 23"/>
                  <a:gd name="T58" fmla="*/ 3 w 22"/>
                  <a:gd name="T59" fmla="*/ 18 h 23"/>
                  <a:gd name="T60" fmla="*/ 1 w 22"/>
                  <a:gd name="T61" fmla="*/ 16 h 23"/>
                  <a:gd name="T62" fmla="*/ 0 w 22"/>
                  <a:gd name="T63"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23">
                    <a:moveTo>
                      <a:pt x="0" y="13"/>
                    </a:moveTo>
                    <a:lnTo>
                      <a:pt x="1" y="8"/>
                    </a:lnTo>
                    <a:lnTo>
                      <a:pt x="4" y="3"/>
                    </a:lnTo>
                    <a:lnTo>
                      <a:pt x="8" y="0"/>
                    </a:lnTo>
                    <a:lnTo>
                      <a:pt x="11" y="2"/>
                    </a:lnTo>
                    <a:lnTo>
                      <a:pt x="8" y="4"/>
                    </a:lnTo>
                    <a:lnTo>
                      <a:pt x="6" y="8"/>
                    </a:lnTo>
                    <a:lnTo>
                      <a:pt x="5" y="12"/>
                    </a:lnTo>
                    <a:lnTo>
                      <a:pt x="5" y="13"/>
                    </a:lnTo>
                    <a:lnTo>
                      <a:pt x="5" y="14"/>
                    </a:lnTo>
                    <a:lnTo>
                      <a:pt x="7" y="14"/>
                    </a:lnTo>
                    <a:lnTo>
                      <a:pt x="8" y="15"/>
                    </a:lnTo>
                    <a:lnTo>
                      <a:pt x="10" y="16"/>
                    </a:lnTo>
                    <a:lnTo>
                      <a:pt x="13" y="17"/>
                    </a:lnTo>
                    <a:lnTo>
                      <a:pt x="16" y="18"/>
                    </a:lnTo>
                    <a:lnTo>
                      <a:pt x="20" y="18"/>
                    </a:lnTo>
                    <a:lnTo>
                      <a:pt x="21" y="19"/>
                    </a:lnTo>
                    <a:lnTo>
                      <a:pt x="22" y="19"/>
                    </a:lnTo>
                    <a:lnTo>
                      <a:pt x="22" y="20"/>
                    </a:lnTo>
                    <a:lnTo>
                      <a:pt x="22" y="21"/>
                    </a:lnTo>
                    <a:lnTo>
                      <a:pt x="22" y="22"/>
                    </a:lnTo>
                    <a:lnTo>
                      <a:pt x="21" y="23"/>
                    </a:lnTo>
                    <a:lnTo>
                      <a:pt x="20" y="23"/>
                    </a:lnTo>
                    <a:lnTo>
                      <a:pt x="19" y="23"/>
                    </a:lnTo>
                    <a:lnTo>
                      <a:pt x="17" y="22"/>
                    </a:lnTo>
                    <a:lnTo>
                      <a:pt x="14" y="21"/>
                    </a:lnTo>
                    <a:lnTo>
                      <a:pt x="11" y="21"/>
                    </a:lnTo>
                    <a:lnTo>
                      <a:pt x="8" y="20"/>
                    </a:lnTo>
                    <a:lnTo>
                      <a:pt x="5" y="19"/>
                    </a:lnTo>
                    <a:lnTo>
                      <a:pt x="3" y="18"/>
                    </a:lnTo>
                    <a:lnTo>
                      <a:pt x="1" y="16"/>
                    </a:lnTo>
                    <a:lnTo>
                      <a:pt x="0" y="1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2701" name="Group 61"/>
            <p:cNvGrpSpPr>
              <a:grpSpLocks/>
            </p:cNvGrpSpPr>
            <p:nvPr/>
          </p:nvGrpSpPr>
          <p:grpSpPr bwMode="auto">
            <a:xfrm>
              <a:off x="3448" y="3032"/>
              <a:ext cx="81" cy="55"/>
              <a:chOff x="4147" y="2166"/>
              <a:chExt cx="55" cy="39"/>
            </a:xfrm>
          </p:grpSpPr>
          <p:sp>
            <p:nvSpPr>
              <p:cNvPr id="112702" name="Freeform 62"/>
              <p:cNvSpPr>
                <a:spLocks/>
              </p:cNvSpPr>
              <p:nvPr/>
            </p:nvSpPr>
            <p:spPr bwMode="auto">
              <a:xfrm>
                <a:off x="4152" y="2169"/>
                <a:ext cx="50" cy="35"/>
              </a:xfrm>
              <a:custGeom>
                <a:avLst/>
                <a:gdLst>
                  <a:gd name="T0" fmla="*/ 0 w 29"/>
                  <a:gd name="T1" fmla="*/ 10 h 20"/>
                  <a:gd name="T2" fmla="*/ 1 w 29"/>
                  <a:gd name="T3" fmla="*/ 6 h 20"/>
                  <a:gd name="T4" fmla="*/ 3 w 29"/>
                  <a:gd name="T5" fmla="*/ 3 h 20"/>
                  <a:gd name="T6" fmla="*/ 7 w 29"/>
                  <a:gd name="T7" fmla="*/ 0 h 20"/>
                  <a:gd name="T8" fmla="*/ 11 w 29"/>
                  <a:gd name="T9" fmla="*/ 0 h 20"/>
                  <a:gd name="T10" fmla="*/ 19 w 29"/>
                  <a:gd name="T11" fmla="*/ 3 h 20"/>
                  <a:gd name="T12" fmla="*/ 25 w 29"/>
                  <a:gd name="T13" fmla="*/ 5 h 20"/>
                  <a:gd name="T14" fmla="*/ 27 w 29"/>
                  <a:gd name="T15" fmla="*/ 7 h 20"/>
                  <a:gd name="T16" fmla="*/ 29 w 29"/>
                  <a:gd name="T17" fmla="*/ 9 h 20"/>
                  <a:gd name="T18" fmla="*/ 29 w 29"/>
                  <a:gd name="T19" fmla="*/ 11 h 20"/>
                  <a:gd name="T20" fmla="*/ 28 w 29"/>
                  <a:gd name="T21" fmla="*/ 12 h 20"/>
                  <a:gd name="T22" fmla="*/ 27 w 29"/>
                  <a:gd name="T23" fmla="*/ 13 h 20"/>
                  <a:gd name="T24" fmla="*/ 27 w 29"/>
                  <a:gd name="T25" fmla="*/ 14 h 20"/>
                  <a:gd name="T26" fmla="*/ 27 w 29"/>
                  <a:gd name="T27" fmla="*/ 15 h 20"/>
                  <a:gd name="T28" fmla="*/ 24 w 29"/>
                  <a:gd name="T29" fmla="*/ 18 h 20"/>
                  <a:gd name="T30" fmla="*/ 22 w 29"/>
                  <a:gd name="T31" fmla="*/ 20 h 20"/>
                  <a:gd name="T32" fmla="*/ 21 w 29"/>
                  <a:gd name="T33" fmla="*/ 20 h 20"/>
                  <a:gd name="T34" fmla="*/ 18 w 29"/>
                  <a:gd name="T35" fmla="*/ 19 h 20"/>
                  <a:gd name="T36" fmla="*/ 15 w 29"/>
                  <a:gd name="T37" fmla="*/ 19 h 20"/>
                  <a:gd name="T38" fmla="*/ 11 w 29"/>
                  <a:gd name="T39" fmla="*/ 18 h 20"/>
                  <a:gd name="T40" fmla="*/ 8 w 29"/>
                  <a:gd name="T41" fmla="*/ 17 h 20"/>
                  <a:gd name="T42" fmla="*/ 5 w 29"/>
                  <a:gd name="T43" fmla="*/ 16 h 20"/>
                  <a:gd name="T44" fmla="*/ 2 w 29"/>
                  <a:gd name="T45" fmla="*/ 15 h 20"/>
                  <a:gd name="T46" fmla="*/ 0 w 29"/>
                  <a:gd name="T47" fmla="*/ 13 h 20"/>
                  <a:gd name="T48" fmla="*/ 0 w 29"/>
                  <a:gd name="T4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20">
                    <a:moveTo>
                      <a:pt x="0" y="10"/>
                    </a:moveTo>
                    <a:lnTo>
                      <a:pt x="1" y="6"/>
                    </a:lnTo>
                    <a:lnTo>
                      <a:pt x="3" y="3"/>
                    </a:lnTo>
                    <a:lnTo>
                      <a:pt x="7" y="0"/>
                    </a:lnTo>
                    <a:lnTo>
                      <a:pt x="11" y="0"/>
                    </a:lnTo>
                    <a:lnTo>
                      <a:pt x="19" y="3"/>
                    </a:lnTo>
                    <a:lnTo>
                      <a:pt x="25" y="5"/>
                    </a:lnTo>
                    <a:lnTo>
                      <a:pt x="27" y="7"/>
                    </a:lnTo>
                    <a:lnTo>
                      <a:pt x="29" y="9"/>
                    </a:lnTo>
                    <a:lnTo>
                      <a:pt x="29" y="11"/>
                    </a:lnTo>
                    <a:lnTo>
                      <a:pt x="28" y="12"/>
                    </a:lnTo>
                    <a:lnTo>
                      <a:pt x="27" y="13"/>
                    </a:lnTo>
                    <a:lnTo>
                      <a:pt x="27" y="14"/>
                    </a:lnTo>
                    <a:lnTo>
                      <a:pt x="27" y="15"/>
                    </a:lnTo>
                    <a:lnTo>
                      <a:pt x="24" y="18"/>
                    </a:lnTo>
                    <a:lnTo>
                      <a:pt x="22" y="20"/>
                    </a:lnTo>
                    <a:lnTo>
                      <a:pt x="21" y="20"/>
                    </a:lnTo>
                    <a:lnTo>
                      <a:pt x="18" y="19"/>
                    </a:lnTo>
                    <a:lnTo>
                      <a:pt x="15" y="19"/>
                    </a:lnTo>
                    <a:lnTo>
                      <a:pt x="11" y="18"/>
                    </a:lnTo>
                    <a:lnTo>
                      <a:pt x="8" y="17"/>
                    </a:lnTo>
                    <a:lnTo>
                      <a:pt x="5" y="16"/>
                    </a:lnTo>
                    <a:lnTo>
                      <a:pt x="2" y="15"/>
                    </a:lnTo>
                    <a:lnTo>
                      <a:pt x="0" y="13"/>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03" name="Freeform 63"/>
              <p:cNvSpPr>
                <a:spLocks/>
              </p:cNvSpPr>
              <p:nvPr/>
            </p:nvSpPr>
            <p:spPr bwMode="auto">
              <a:xfrm>
                <a:off x="4147" y="2166"/>
                <a:ext cx="37" cy="39"/>
              </a:xfrm>
              <a:custGeom>
                <a:avLst/>
                <a:gdLst>
                  <a:gd name="T0" fmla="*/ 0 w 22"/>
                  <a:gd name="T1" fmla="*/ 13 h 23"/>
                  <a:gd name="T2" fmla="*/ 1 w 22"/>
                  <a:gd name="T3" fmla="*/ 8 h 23"/>
                  <a:gd name="T4" fmla="*/ 4 w 22"/>
                  <a:gd name="T5" fmla="*/ 3 h 23"/>
                  <a:gd name="T6" fmla="*/ 8 w 22"/>
                  <a:gd name="T7" fmla="*/ 0 h 23"/>
                  <a:gd name="T8" fmla="*/ 11 w 22"/>
                  <a:gd name="T9" fmla="*/ 2 h 23"/>
                  <a:gd name="T10" fmla="*/ 8 w 22"/>
                  <a:gd name="T11" fmla="*/ 4 h 23"/>
                  <a:gd name="T12" fmla="*/ 6 w 22"/>
                  <a:gd name="T13" fmla="*/ 8 h 23"/>
                  <a:gd name="T14" fmla="*/ 5 w 22"/>
                  <a:gd name="T15" fmla="*/ 12 h 23"/>
                  <a:gd name="T16" fmla="*/ 5 w 22"/>
                  <a:gd name="T17" fmla="*/ 13 h 23"/>
                  <a:gd name="T18" fmla="*/ 5 w 22"/>
                  <a:gd name="T19" fmla="*/ 14 h 23"/>
                  <a:gd name="T20" fmla="*/ 7 w 22"/>
                  <a:gd name="T21" fmla="*/ 14 h 23"/>
                  <a:gd name="T22" fmla="*/ 8 w 22"/>
                  <a:gd name="T23" fmla="*/ 15 h 23"/>
                  <a:gd name="T24" fmla="*/ 10 w 22"/>
                  <a:gd name="T25" fmla="*/ 16 h 23"/>
                  <a:gd name="T26" fmla="*/ 13 w 22"/>
                  <a:gd name="T27" fmla="*/ 17 h 23"/>
                  <a:gd name="T28" fmla="*/ 16 w 22"/>
                  <a:gd name="T29" fmla="*/ 18 h 23"/>
                  <a:gd name="T30" fmla="*/ 20 w 22"/>
                  <a:gd name="T31" fmla="*/ 18 h 23"/>
                  <a:gd name="T32" fmla="*/ 21 w 22"/>
                  <a:gd name="T33" fmla="*/ 19 h 23"/>
                  <a:gd name="T34" fmla="*/ 22 w 22"/>
                  <a:gd name="T35" fmla="*/ 19 h 23"/>
                  <a:gd name="T36" fmla="*/ 22 w 22"/>
                  <a:gd name="T37" fmla="*/ 20 h 23"/>
                  <a:gd name="T38" fmla="*/ 22 w 22"/>
                  <a:gd name="T39" fmla="*/ 21 h 23"/>
                  <a:gd name="T40" fmla="*/ 22 w 22"/>
                  <a:gd name="T41" fmla="*/ 22 h 23"/>
                  <a:gd name="T42" fmla="*/ 21 w 22"/>
                  <a:gd name="T43" fmla="*/ 23 h 23"/>
                  <a:gd name="T44" fmla="*/ 20 w 22"/>
                  <a:gd name="T45" fmla="*/ 23 h 23"/>
                  <a:gd name="T46" fmla="*/ 19 w 22"/>
                  <a:gd name="T47" fmla="*/ 23 h 23"/>
                  <a:gd name="T48" fmla="*/ 17 w 22"/>
                  <a:gd name="T49" fmla="*/ 22 h 23"/>
                  <a:gd name="T50" fmla="*/ 14 w 22"/>
                  <a:gd name="T51" fmla="*/ 21 h 23"/>
                  <a:gd name="T52" fmla="*/ 11 w 22"/>
                  <a:gd name="T53" fmla="*/ 21 h 23"/>
                  <a:gd name="T54" fmla="*/ 8 w 22"/>
                  <a:gd name="T55" fmla="*/ 20 h 23"/>
                  <a:gd name="T56" fmla="*/ 5 w 22"/>
                  <a:gd name="T57" fmla="*/ 19 h 23"/>
                  <a:gd name="T58" fmla="*/ 3 w 22"/>
                  <a:gd name="T59" fmla="*/ 18 h 23"/>
                  <a:gd name="T60" fmla="*/ 1 w 22"/>
                  <a:gd name="T61" fmla="*/ 16 h 23"/>
                  <a:gd name="T62" fmla="*/ 0 w 22"/>
                  <a:gd name="T63"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23">
                    <a:moveTo>
                      <a:pt x="0" y="13"/>
                    </a:moveTo>
                    <a:lnTo>
                      <a:pt x="1" y="8"/>
                    </a:lnTo>
                    <a:lnTo>
                      <a:pt x="4" y="3"/>
                    </a:lnTo>
                    <a:lnTo>
                      <a:pt x="8" y="0"/>
                    </a:lnTo>
                    <a:lnTo>
                      <a:pt x="11" y="2"/>
                    </a:lnTo>
                    <a:lnTo>
                      <a:pt x="8" y="4"/>
                    </a:lnTo>
                    <a:lnTo>
                      <a:pt x="6" y="8"/>
                    </a:lnTo>
                    <a:lnTo>
                      <a:pt x="5" y="12"/>
                    </a:lnTo>
                    <a:lnTo>
                      <a:pt x="5" y="13"/>
                    </a:lnTo>
                    <a:lnTo>
                      <a:pt x="5" y="14"/>
                    </a:lnTo>
                    <a:lnTo>
                      <a:pt x="7" y="14"/>
                    </a:lnTo>
                    <a:lnTo>
                      <a:pt x="8" y="15"/>
                    </a:lnTo>
                    <a:lnTo>
                      <a:pt x="10" y="16"/>
                    </a:lnTo>
                    <a:lnTo>
                      <a:pt x="13" y="17"/>
                    </a:lnTo>
                    <a:lnTo>
                      <a:pt x="16" y="18"/>
                    </a:lnTo>
                    <a:lnTo>
                      <a:pt x="20" y="18"/>
                    </a:lnTo>
                    <a:lnTo>
                      <a:pt x="21" y="19"/>
                    </a:lnTo>
                    <a:lnTo>
                      <a:pt x="22" y="19"/>
                    </a:lnTo>
                    <a:lnTo>
                      <a:pt x="22" y="20"/>
                    </a:lnTo>
                    <a:lnTo>
                      <a:pt x="22" y="21"/>
                    </a:lnTo>
                    <a:lnTo>
                      <a:pt x="22" y="22"/>
                    </a:lnTo>
                    <a:lnTo>
                      <a:pt x="21" y="23"/>
                    </a:lnTo>
                    <a:lnTo>
                      <a:pt x="20" y="23"/>
                    </a:lnTo>
                    <a:lnTo>
                      <a:pt x="19" y="23"/>
                    </a:lnTo>
                    <a:lnTo>
                      <a:pt x="17" y="22"/>
                    </a:lnTo>
                    <a:lnTo>
                      <a:pt x="14" y="21"/>
                    </a:lnTo>
                    <a:lnTo>
                      <a:pt x="11" y="21"/>
                    </a:lnTo>
                    <a:lnTo>
                      <a:pt x="8" y="20"/>
                    </a:lnTo>
                    <a:lnTo>
                      <a:pt x="5" y="19"/>
                    </a:lnTo>
                    <a:lnTo>
                      <a:pt x="3" y="18"/>
                    </a:lnTo>
                    <a:lnTo>
                      <a:pt x="1" y="16"/>
                    </a:lnTo>
                    <a:lnTo>
                      <a:pt x="0" y="1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2704" name="Group 64"/>
            <p:cNvGrpSpPr>
              <a:grpSpLocks/>
            </p:cNvGrpSpPr>
            <p:nvPr/>
          </p:nvGrpSpPr>
          <p:grpSpPr bwMode="auto">
            <a:xfrm>
              <a:off x="3366" y="3025"/>
              <a:ext cx="81" cy="55"/>
              <a:chOff x="4147" y="2166"/>
              <a:chExt cx="55" cy="39"/>
            </a:xfrm>
          </p:grpSpPr>
          <p:sp>
            <p:nvSpPr>
              <p:cNvPr id="112705" name="Freeform 65"/>
              <p:cNvSpPr>
                <a:spLocks/>
              </p:cNvSpPr>
              <p:nvPr/>
            </p:nvSpPr>
            <p:spPr bwMode="auto">
              <a:xfrm>
                <a:off x="4152" y="2169"/>
                <a:ext cx="50" cy="35"/>
              </a:xfrm>
              <a:custGeom>
                <a:avLst/>
                <a:gdLst>
                  <a:gd name="T0" fmla="*/ 0 w 29"/>
                  <a:gd name="T1" fmla="*/ 10 h 20"/>
                  <a:gd name="T2" fmla="*/ 1 w 29"/>
                  <a:gd name="T3" fmla="*/ 6 h 20"/>
                  <a:gd name="T4" fmla="*/ 3 w 29"/>
                  <a:gd name="T5" fmla="*/ 3 h 20"/>
                  <a:gd name="T6" fmla="*/ 7 w 29"/>
                  <a:gd name="T7" fmla="*/ 0 h 20"/>
                  <a:gd name="T8" fmla="*/ 11 w 29"/>
                  <a:gd name="T9" fmla="*/ 0 h 20"/>
                  <a:gd name="T10" fmla="*/ 19 w 29"/>
                  <a:gd name="T11" fmla="*/ 3 h 20"/>
                  <a:gd name="T12" fmla="*/ 25 w 29"/>
                  <a:gd name="T13" fmla="*/ 5 h 20"/>
                  <a:gd name="T14" fmla="*/ 27 w 29"/>
                  <a:gd name="T15" fmla="*/ 7 h 20"/>
                  <a:gd name="T16" fmla="*/ 29 w 29"/>
                  <a:gd name="T17" fmla="*/ 9 h 20"/>
                  <a:gd name="T18" fmla="*/ 29 w 29"/>
                  <a:gd name="T19" fmla="*/ 11 h 20"/>
                  <a:gd name="T20" fmla="*/ 28 w 29"/>
                  <a:gd name="T21" fmla="*/ 12 h 20"/>
                  <a:gd name="T22" fmla="*/ 27 w 29"/>
                  <a:gd name="T23" fmla="*/ 13 h 20"/>
                  <a:gd name="T24" fmla="*/ 27 w 29"/>
                  <a:gd name="T25" fmla="*/ 14 h 20"/>
                  <a:gd name="T26" fmla="*/ 27 w 29"/>
                  <a:gd name="T27" fmla="*/ 15 h 20"/>
                  <a:gd name="T28" fmla="*/ 24 w 29"/>
                  <a:gd name="T29" fmla="*/ 18 h 20"/>
                  <a:gd name="T30" fmla="*/ 22 w 29"/>
                  <a:gd name="T31" fmla="*/ 20 h 20"/>
                  <a:gd name="T32" fmla="*/ 21 w 29"/>
                  <a:gd name="T33" fmla="*/ 20 h 20"/>
                  <a:gd name="T34" fmla="*/ 18 w 29"/>
                  <a:gd name="T35" fmla="*/ 19 h 20"/>
                  <a:gd name="T36" fmla="*/ 15 w 29"/>
                  <a:gd name="T37" fmla="*/ 19 h 20"/>
                  <a:gd name="T38" fmla="*/ 11 w 29"/>
                  <a:gd name="T39" fmla="*/ 18 h 20"/>
                  <a:gd name="T40" fmla="*/ 8 w 29"/>
                  <a:gd name="T41" fmla="*/ 17 h 20"/>
                  <a:gd name="T42" fmla="*/ 5 w 29"/>
                  <a:gd name="T43" fmla="*/ 16 h 20"/>
                  <a:gd name="T44" fmla="*/ 2 w 29"/>
                  <a:gd name="T45" fmla="*/ 15 h 20"/>
                  <a:gd name="T46" fmla="*/ 0 w 29"/>
                  <a:gd name="T47" fmla="*/ 13 h 20"/>
                  <a:gd name="T48" fmla="*/ 0 w 29"/>
                  <a:gd name="T4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20">
                    <a:moveTo>
                      <a:pt x="0" y="10"/>
                    </a:moveTo>
                    <a:lnTo>
                      <a:pt x="1" y="6"/>
                    </a:lnTo>
                    <a:lnTo>
                      <a:pt x="3" y="3"/>
                    </a:lnTo>
                    <a:lnTo>
                      <a:pt x="7" y="0"/>
                    </a:lnTo>
                    <a:lnTo>
                      <a:pt x="11" y="0"/>
                    </a:lnTo>
                    <a:lnTo>
                      <a:pt x="19" y="3"/>
                    </a:lnTo>
                    <a:lnTo>
                      <a:pt x="25" y="5"/>
                    </a:lnTo>
                    <a:lnTo>
                      <a:pt x="27" y="7"/>
                    </a:lnTo>
                    <a:lnTo>
                      <a:pt x="29" y="9"/>
                    </a:lnTo>
                    <a:lnTo>
                      <a:pt x="29" y="11"/>
                    </a:lnTo>
                    <a:lnTo>
                      <a:pt x="28" y="12"/>
                    </a:lnTo>
                    <a:lnTo>
                      <a:pt x="27" y="13"/>
                    </a:lnTo>
                    <a:lnTo>
                      <a:pt x="27" y="14"/>
                    </a:lnTo>
                    <a:lnTo>
                      <a:pt x="27" y="15"/>
                    </a:lnTo>
                    <a:lnTo>
                      <a:pt x="24" y="18"/>
                    </a:lnTo>
                    <a:lnTo>
                      <a:pt x="22" y="20"/>
                    </a:lnTo>
                    <a:lnTo>
                      <a:pt x="21" y="20"/>
                    </a:lnTo>
                    <a:lnTo>
                      <a:pt x="18" y="19"/>
                    </a:lnTo>
                    <a:lnTo>
                      <a:pt x="15" y="19"/>
                    </a:lnTo>
                    <a:lnTo>
                      <a:pt x="11" y="18"/>
                    </a:lnTo>
                    <a:lnTo>
                      <a:pt x="8" y="17"/>
                    </a:lnTo>
                    <a:lnTo>
                      <a:pt x="5" y="16"/>
                    </a:lnTo>
                    <a:lnTo>
                      <a:pt x="2" y="15"/>
                    </a:lnTo>
                    <a:lnTo>
                      <a:pt x="0" y="13"/>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06" name="Freeform 66"/>
              <p:cNvSpPr>
                <a:spLocks/>
              </p:cNvSpPr>
              <p:nvPr/>
            </p:nvSpPr>
            <p:spPr bwMode="auto">
              <a:xfrm>
                <a:off x="4147" y="2166"/>
                <a:ext cx="37" cy="39"/>
              </a:xfrm>
              <a:custGeom>
                <a:avLst/>
                <a:gdLst>
                  <a:gd name="T0" fmla="*/ 0 w 22"/>
                  <a:gd name="T1" fmla="*/ 13 h 23"/>
                  <a:gd name="T2" fmla="*/ 1 w 22"/>
                  <a:gd name="T3" fmla="*/ 8 h 23"/>
                  <a:gd name="T4" fmla="*/ 4 w 22"/>
                  <a:gd name="T5" fmla="*/ 3 h 23"/>
                  <a:gd name="T6" fmla="*/ 8 w 22"/>
                  <a:gd name="T7" fmla="*/ 0 h 23"/>
                  <a:gd name="T8" fmla="*/ 11 w 22"/>
                  <a:gd name="T9" fmla="*/ 2 h 23"/>
                  <a:gd name="T10" fmla="*/ 8 w 22"/>
                  <a:gd name="T11" fmla="*/ 4 h 23"/>
                  <a:gd name="T12" fmla="*/ 6 w 22"/>
                  <a:gd name="T13" fmla="*/ 8 h 23"/>
                  <a:gd name="T14" fmla="*/ 5 w 22"/>
                  <a:gd name="T15" fmla="*/ 12 h 23"/>
                  <a:gd name="T16" fmla="*/ 5 w 22"/>
                  <a:gd name="T17" fmla="*/ 13 h 23"/>
                  <a:gd name="T18" fmla="*/ 5 w 22"/>
                  <a:gd name="T19" fmla="*/ 14 h 23"/>
                  <a:gd name="T20" fmla="*/ 7 w 22"/>
                  <a:gd name="T21" fmla="*/ 14 h 23"/>
                  <a:gd name="T22" fmla="*/ 8 w 22"/>
                  <a:gd name="T23" fmla="*/ 15 h 23"/>
                  <a:gd name="T24" fmla="*/ 10 w 22"/>
                  <a:gd name="T25" fmla="*/ 16 h 23"/>
                  <a:gd name="T26" fmla="*/ 13 w 22"/>
                  <a:gd name="T27" fmla="*/ 17 h 23"/>
                  <a:gd name="T28" fmla="*/ 16 w 22"/>
                  <a:gd name="T29" fmla="*/ 18 h 23"/>
                  <a:gd name="T30" fmla="*/ 20 w 22"/>
                  <a:gd name="T31" fmla="*/ 18 h 23"/>
                  <a:gd name="T32" fmla="*/ 21 w 22"/>
                  <a:gd name="T33" fmla="*/ 19 h 23"/>
                  <a:gd name="T34" fmla="*/ 22 w 22"/>
                  <a:gd name="T35" fmla="*/ 19 h 23"/>
                  <a:gd name="T36" fmla="*/ 22 w 22"/>
                  <a:gd name="T37" fmla="*/ 20 h 23"/>
                  <a:gd name="T38" fmla="*/ 22 w 22"/>
                  <a:gd name="T39" fmla="*/ 21 h 23"/>
                  <a:gd name="T40" fmla="*/ 22 w 22"/>
                  <a:gd name="T41" fmla="*/ 22 h 23"/>
                  <a:gd name="T42" fmla="*/ 21 w 22"/>
                  <a:gd name="T43" fmla="*/ 23 h 23"/>
                  <a:gd name="T44" fmla="*/ 20 w 22"/>
                  <a:gd name="T45" fmla="*/ 23 h 23"/>
                  <a:gd name="T46" fmla="*/ 19 w 22"/>
                  <a:gd name="T47" fmla="*/ 23 h 23"/>
                  <a:gd name="T48" fmla="*/ 17 w 22"/>
                  <a:gd name="T49" fmla="*/ 22 h 23"/>
                  <a:gd name="T50" fmla="*/ 14 w 22"/>
                  <a:gd name="T51" fmla="*/ 21 h 23"/>
                  <a:gd name="T52" fmla="*/ 11 w 22"/>
                  <a:gd name="T53" fmla="*/ 21 h 23"/>
                  <a:gd name="T54" fmla="*/ 8 w 22"/>
                  <a:gd name="T55" fmla="*/ 20 h 23"/>
                  <a:gd name="T56" fmla="*/ 5 w 22"/>
                  <a:gd name="T57" fmla="*/ 19 h 23"/>
                  <a:gd name="T58" fmla="*/ 3 w 22"/>
                  <a:gd name="T59" fmla="*/ 18 h 23"/>
                  <a:gd name="T60" fmla="*/ 1 w 22"/>
                  <a:gd name="T61" fmla="*/ 16 h 23"/>
                  <a:gd name="T62" fmla="*/ 0 w 22"/>
                  <a:gd name="T63"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23">
                    <a:moveTo>
                      <a:pt x="0" y="13"/>
                    </a:moveTo>
                    <a:lnTo>
                      <a:pt x="1" y="8"/>
                    </a:lnTo>
                    <a:lnTo>
                      <a:pt x="4" y="3"/>
                    </a:lnTo>
                    <a:lnTo>
                      <a:pt x="8" y="0"/>
                    </a:lnTo>
                    <a:lnTo>
                      <a:pt x="11" y="2"/>
                    </a:lnTo>
                    <a:lnTo>
                      <a:pt x="8" y="4"/>
                    </a:lnTo>
                    <a:lnTo>
                      <a:pt x="6" y="8"/>
                    </a:lnTo>
                    <a:lnTo>
                      <a:pt x="5" y="12"/>
                    </a:lnTo>
                    <a:lnTo>
                      <a:pt x="5" y="13"/>
                    </a:lnTo>
                    <a:lnTo>
                      <a:pt x="5" y="14"/>
                    </a:lnTo>
                    <a:lnTo>
                      <a:pt x="7" y="14"/>
                    </a:lnTo>
                    <a:lnTo>
                      <a:pt x="8" y="15"/>
                    </a:lnTo>
                    <a:lnTo>
                      <a:pt x="10" y="16"/>
                    </a:lnTo>
                    <a:lnTo>
                      <a:pt x="13" y="17"/>
                    </a:lnTo>
                    <a:lnTo>
                      <a:pt x="16" y="18"/>
                    </a:lnTo>
                    <a:lnTo>
                      <a:pt x="20" y="18"/>
                    </a:lnTo>
                    <a:lnTo>
                      <a:pt x="21" y="19"/>
                    </a:lnTo>
                    <a:lnTo>
                      <a:pt x="22" y="19"/>
                    </a:lnTo>
                    <a:lnTo>
                      <a:pt x="22" y="20"/>
                    </a:lnTo>
                    <a:lnTo>
                      <a:pt x="22" y="21"/>
                    </a:lnTo>
                    <a:lnTo>
                      <a:pt x="22" y="22"/>
                    </a:lnTo>
                    <a:lnTo>
                      <a:pt x="21" y="23"/>
                    </a:lnTo>
                    <a:lnTo>
                      <a:pt x="20" y="23"/>
                    </a:lnTo>
                    <a:lnTo>
                      <a:pt x="19" y="23"/>
                    </a:lnTo>
                    <a:lnTo>
                      <a:pt x="17" y="22"/>
                    </a:lnTo>
                    <a:lnTo>
                      <a:pt x="14" y="21"/>
                    </a:lnTo>
                    <a:lnTo>
                      <a:pt x="11" y="21"/>
                    </a:lnTo>
                    <a:lnTo>
                      <a:pt x="8" y="20"/>
                    </a:lnTo>
                    <a:lnTo>
                      <a:pt x="5" y="19"/>
                    </a:lnTo>
                    <a:lnTo>
                      <a:pt x="3" y="18"/>
                    </a:lnTo>
                    <a:lnTo>
                      <a:pt x="1" y="16"/>
                    </a:lnTo>
                    <a:lnTo>
                      <a:pt x="0" y="1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2707" name="Group 67"/>
            <p:cNvGrpSpPr>
              <a:grpSpLocks/>
            </p:cNvGrpSpPr>
            <p:nvPr/>
          </p:nvGrpSpPr>
          <p:grpSpPr bwMode="auto">
            <a:xfrm>
              <a:off x="3247" y="3090"/>
              <a:ext cx="81" cy="54"/>
              <a:chOff x="4147" y="2166"/>
              <a:chExt cx="55" cy="39"/>
            </a:xfrm>
          </p:grpSpPr>
          <p:sp>
            <p:nvSpPr>
              <p:cNvPr id="112708" name="Freeform 68"/>
              <p:cNvSpPr>
                <a:spLocks/>
              </p:cNvSpPr>
              <p:nvPr/>
            </p:nvSpPr>
            <p:spPr bwMode="auto">
              <a:xfrm>
                <a:off x="4152" y="2169"/>
                <a:ext cx="50" cy="35"/>
              </a:xfrm>
              <a:custGeom>
                <a:avLst/>
                <a:gdLst>
                  <a:gd name="T0" fmla="*/ 0 w 29"/>
                  <a:gd name="T1" fmla="*/ 10 h 20"/>
                  <a:gd name="T2" fmla="*/ 1 w 29"/>
                  <a:gd name="T3" fmla="*/ 6 h 20"/>
                  <a:gd name="T4" fmla="*/ 3 w 29"/>
                  <a:gd name="T5" fmla="*/ 3 h 20"/>
                  <a:gd name="T6" fmla="*/ 7 w 29"/>
                  <a:gd name="T7" fmla="*/ 0 h 20"/>
                  <a:gd name="T8" fmla="*/ 11 w 29"/>
                  <a:gd name="T9" fmla="*/ 0 h 20"/>
                  <a:gd name="T10" fmla="*/ 19 w 29"/>
                  <a:gd name="T11" fmla="*/ 3 h 20"/>
                  <a:gd name="T12" fmla="*/ 25 w 29"/>
                  <a:gd name="T13" fmla="*/ 5 h 20"/>
                  <a:gd name="T14" fmla="*/ 27 w 29"/>
                  <a:gd name="T15" fmla="*/ 7 h 20"/>
                  <a:gd name="T16" fmla="*/ 29 w 29"/>
                  <a:gd name="T17" fmla="*/ 9 h 20"/>
                  <a:gd name="T18" fmla="*/ 29 w 29"/>
                  <a:gd name="T19" fmla="*/ 11 h 20"/>
                  <a:gd name="T20" fmla="*/ 28 w 29"/>
                  <a:gd name="T21" fmla="*/ 12 h 20"/>
                  <a:gd name="T22" fmla="*/ 27 w 29"/>
                  <a:gd name="T23" fmla="*/ 13 h 20"/>
                  <a:gd name="T24" fmla="*/ 27 w 29"/>
                  <a:gd name="T25" fmla="*/ 14 h 20"/>
                  <a:gd name="T26" fmla="*/ 27 w 29"/>
                  <a:gd name="T27" fmla="*/ 15 h 20"/>
                  <a:gd name="T28" fmla="*/ 24 w 29"/>
                  <a:gd name="T29" fmla="*/ 18 h 20"/>
                  <a:gd name="T30" fmla="*/ 22 w 29"/>
                  <a:gd name="T31" fmla="*/ 20 h 20"/>
                  <a:gd name="T32" fmla="*/ 21 w 29"/>
                  <a:gd name="T33" fmla="*/ 20 h 20"/>
                  <a:gd name="T34" fmla="*/ 18 w 29"/>
                  <a:gd name="T35" fmla="*/ 19 h 20"/>
                  <a:gd name="T36" fmla="*/ 15 w 29"/>
                  <a:gd name="T37" fmla="*/ 19 h 20"/>
                  <a:gd name="T38" fmla="*/ 11 w 29"/>
                  <a:gd name="T39" fmla="*/ 18 h 20"/>
                  <a:gd name="T40" fmla="*/ 8 w 29"/>
                  <a:gd name="T41" fmla="*/ 17 h 20"/>
                  <a:gd name="T42" fmla="*/ 5 w 29"/>
                  <a:gd name="T43" fmla="*/ 16 h 20"/>
                  <a:gd name="T44" fmla="*/ 2 w 29"/>
                  <a:gd name="T45" fmla="*/ 15 h 20"/>
                  <a:gd name="T46" fmla="*/ 0 w 29"/>
                  <a:gd name="T47" fmla="*/ 13 h 20"/>
                  <a:gd name="T48" fmla="*/ 0 w 29"/>
                  <a:gd name="T4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20">
                    <a:moveTo>
                      <a:pt x="0" y="10"/>
                    </a:moveTo>
                    <a:lnTo>
                      <a:pt x="1" y="6"/>
                    </a:lnTo>
                    <a:lnTo>
                      <a:pt x="3" y="3"/>
                    </a:lnTo>
                    <a:lnTo>
                      <a:pt x="7" y="0"/>
                    </a:lnTo>
                    <a:lnTo>
                      <a:pt x="11" y="0"/>
                    </a:lnTo>
                    <a:lnTo>
                      <a:pt x="19" y="3"/>
                    </a:lnTo>
                    <a:lnTo>
                      <a:pt x="25" y="5"/>
                    </a:lnTo>
                    <a:lnTo>
                      <a:pt x="27" y="7"/>
                    </a:lnTo>
                    <a:lnTo>
                      <a:pt x="29" y="9"/>
                    </a:lnTo>
                    <a:lnTo>
                      <a:pt x="29" y="11"/>
                    </a:lnTo>
                    <a:lnTo>
                      <a:pt x="28" y="12"/>
                    </a:lnTo>
                    <a:lnTo>
                      <a:pt x="27" y="13"/>
                    </a:lnTo>
                    <a:lnTo>
                      <a:pt x="27" y="14"/>
                    </a:lnTo>
                    <a:lnTo>
                      <a:pt x="27" y="15"/>
                    </a:lnTo>
                    <a:lnTo>
                      <a:pt x="24" y="18"/>
                    </a:lnTo>
                    <a:lnTo>
                      <a:pt x="22" y="20"/>
                    </a:lnTo>
                    <a:lnTo>
                      <a:pt x="21" y="20"/>
                    </a:lnTo>
                    <a:lnTo>
                      <a:pt x="18" y="19"/>
                    </a:lnTo>
                    <a:lnTo>
                      <a:pt x="15" y="19"/>
                    </a:lnTo>
                    <a:lnTo>
                      <a:pt x="11" y="18"/>
                    </a:lnTo>
                    <a:lnTo>
                      <a:pt x="8" y="17"/>
                    </a:lnTo>
                    <a:lnTo>
                      <a:pt x="5" y="16"/>
                    </a:lnTo>
                    <a:lnTo>
                      <a:pt x="2" y="15"/>
                    </a:lnTo>
                    <a:lnTo>
                      <a:pt x="0" y="13"/>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09" name="Freeform 69"/>
              <p:cNvSpPr>
                <a:spLocks/>
              </p:cNvSpPr>
              <p:nvPr/>
            </p:nvSpPr>
            <p:spPr bwMode="auto">
              <a:xfrm>
                <a:off x="4147" y="2166"/>
                <a:ext cx="37" cy="39"/>
              </a:xfrm>
              <a:custGeom>
                <a:avLst/>
                <a:gdLst>
                  <a:gd name="T0" fmla="*/ 0 w 22"/>
                  <a:gd name="T1" fmla="*/ 13 h 23"/>
                  <a:gd name="T2" fmla="*/ 1 w 22"/>
                  <a:gd name="T3" fmla="*/ 8 h 23"/>
                  <a:gd name="T4" fmla="*/ 4 w 22"/>
                  <a:gd name="T5" fmla="*/ 3 h 23"/>
                  <a:gd name="T6" fmla="*/ 8 w 22"/>
                  <a:gd name="T7" fmla="*/ 0 h 23"/>
                  <a:gd name="T8" fmla="*/ 11 w 22"/>
                  <a:gd name="T9" fmla="*/ 2 h 23"/>
                  <a:gd name="T10" fmla="*/ 8 w 22"/>
                  <a:gd name="T11" fmla="*/ 4 h 23"/>
                  <a:gd name="T12" fmla="*/ 6 w 22"/>
                  <a:gd name="T13" fmla="*/ 8 h 23"/>
                  <a:gd name="T14" fmla="*/ 5 w 22"/>
                  <a:gd name="T15" fmla="*/ 12 h 23"/>
                  <a:gd name="T16" fmla="*/ 5 w 22"/>
                  <a:gd name="T17" fmla="*/ 13 h 23"/>
                  <a:gd name="T18" fmla="*/ 5 w 22"/>
                  <a:gd name="T19" fmla="*/ 14 h 23"/>
                  <a:gd name="T20" fmla="*/ 7 w 22"/>
                  <a:gd name="T21" fmla="*/ 14 h 23"/>
                  <a:gd name="T22" fmla="*/ 8 w 22"/>
                  <a:gd name="T23" fmla="*/ 15 h 23"/>
                  <a:gd name="T24" fmla="*/ 10 w 22"/>
                  <a:gd name="T25" fmla="*/ 16 h 23"/>
                  <a:gd name="T26" fmla="*/ 13 w 22"/>
                  <a:gd name="T27" fmla="*/ 17 h 23"/>
                  <a:gd name="T28" fmla="*/ 16 w 22"/>
                  <a:gd name="T29" fmla="*/ 18 h 23"/>
                  <a:gd name="T30" fmla="*/ 20 w 22"/>
                  <a:gd name="T31" fmla="*/ 18 h 23"/>
                  <a:gd name="T32" fmla="*/ 21 w 22"/>
                  <a:gd name="T33" fmla="*/ 19 h 23"/>
                  <a:gd name="T34" fmla="*/ 22 w 22"/>
                  <a:gd name="T35" fmla="*/ 19 h 23"/>
                  <a:gd name="T36" fmla="*/ 22 w 22"/>
                  <a:gd name="T37" fmla="*/ 20 h 23"/>
                  <a:gd name="T38" fmla="*/ 22 w 22"/>
                  <a:gd name="T39" fmla="*/ 21 h 23"/>
                  <a:gd name="T40" fmla="*/ 22 w 22"/>
                  <a:gd name="T41" fmla="*/ 22 h 23"/>
                  <a:gd name="T42" fmla="*/ 21 w 22"/>
                  <a:gd name="T43" fmla="*/ 23 h 23"/>
                  <a:gd name="T44" fmla="*/ 20 w 22"/>
                  <a:gd name="T45" fmla="*/ 23 h 23"/>
                  <a:gd name="T46" fmla="*/ 19 w 22"/>
                  <a:gd name="T47" fmla="*/ 23 h 23"/>
                  <a:gd name="T48" fmla="*/ 17 w 22"/>
                  <a:gd name="T49" fmla="*/ 22 h 23"/>
                  <a:gd name="T50" fmla="*/ 14 w 22"/>
                  <a:gd name="T51" fmla="*/ 21 h 23"/>
                  <a:gd name="T52" fmla="*/ 11 w 22"/>
                  <a:gd name="T53" fmla="*/ 21 h 23"/>
                  <a:gd name="T54" fmla="*/ 8 w 22"/>
                  <a:gd name="T55" fmla="*/ 20 h 23"/>
                  <a:gd name="T56" fmla="*/ 5 w 22"/>
                  <a:gd name="T57" fmla="*/ 19 h 23"/>
                  <a:gd name="T58" fmla="*/ 3 w 22"/>
                  <a:gd name="T59" fmla="*/ 18 h 23"/>
                  <a:gd name="T60" fmla="*/ 1 w 22"/>
                  <a:gd name="T61" fmla="*/ 16 h 23"/>
                  <a:gd name="T62" fmla="*/ 0 w 22"/>
                  <a:gd name="T63"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23">
                    <a:moveTo>
                      <a:pt x="0" y="13"/>
                    </a:moveTo>
                    <a:lnTo>
                      <a:pt x="1" y="8"/>
                    </a:lnTo>
                    <a:lnTo>
                      <a:pt x="4" y="3"/>
                    </a:lnTo>
                    <a:lnTo>
                      <a:pt x="8" y="0"/>
                    </a:lnTo>
                    <a:lnTo>
                      <a:pt x="11" y="2"/>
                    </a:lnTo>
                    <a:lnTo>
                      <a:pt x="8" y="4"/>
                    </a:lnTo>
                    <a:lnTo>
                      <a:pt x="6" y="8"/>
                    </a:lnTo>
                    <a:lnTo>
                      <a:pt x="5" y="12"/>
                    </a:lnTo>
                    <a:lnTo>
                      <a:pt x="5" y="13"/>
                    </a:lnTo>
                    <a:lnTo>
                      <a:pt x="5" y="14"/>
                    </a:lnTo>
                    <a:lnTo>
                      <a:pt x="7" y="14"/>
                    </a:lnTo>
                    <a:lnTo>
                      <a:pt x="8" y="15"/>
                    </a:lnTo>
                    <a:lnTo>
                      <a:pt x="10" y="16"/>
                    </a:lnTo>
                    <a:lnTo>
                      <a:pt x="13" y="17"/>
                    </a:lnTo>
                    <a:lnTo>
                      <a:pt x="16" y="18"/>
                    </a:lnTo>
                    <a:lnTo>
                      <a:pt x="20" y="18"/>
                    </a:lnTo>
                    <a:lnTo>
                      <a:pt x="21" y="19"/>
                    </a:lnTo>
                    <a:lnTo>
                      <a:pt x="22" y="19"/>
                    </a:lnTo>
                    <a:lnTo>
                      <a:pt x="22" y="20"/>
                    </a:lnTo>
                    <a:lnTo>
                      <a:pt x="22" y="21"/>
                    </a:lnTo>
                    <a:lnTo>
                      <a:pt x="22" y="22"/>
                    </a:lnTo>
                    <a:lnTo>
                      <a:pt x="21" y="23"/>
                    </a:lnTo>
                    <a:lnTo>
                      <a:pt x="20" y="23"/>
                    </a:lnTo>
                    <a:lnTo>
                      <a:pt x="19" y="23"/>
                    </a:lnTo>
                    <a:lnTo>
                      <a:pt x="17" y="22"/>
                    </a:lnTo>
                    <a:lnTo>
                      <a:pt x="14" y="21"/>
                    </a:lnTo>
                    <a:lnTo>
                      <a:pt x="11" y="21"/>
                    </a:lnTo>
                    <a:lnTo>
                      <a:pt x="8" y="20"/>
                    </a:lnTo>
                    <a:lnTo>
                      <a:pt x="5" y="19"/>
                    </a:lnTo>
                    <a:lnTo>
                      <a:pt x="3" y="18"/>
                    </a:lnTo>
                    <a:lnTo>
                      <a:pt x="1" y="16"/>
                    </a:lnTo>
                    <a:lnTo>
                      <a:pt x="0" y="1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2710" name="Group 70"/>
            <p:cNvGrpSpPr>
              <a:grpSpLocks/>
            </p:cNvGrpSpPr>
            <p:nvPr/>
          </p:nvGrpSpPr>
          <p:grpSpPr bwMode="auto">
            <a:xfrm>
              <a:off x="3338" y="3104"/>
              <a:ext cx="81" cy="54"/>
              <a:chOff x="4147" y="2166"/>
              <a:chExt cx="55" cy="39"/>
            </a:xfrm>
          </p:grpSpPr>
          <p:sp>
            <p:nvSpPr>
              <p:cNvPr id="112711" name="Freeform 71"/>
              <p:cNvSpPr>
                <a:spLocks/>
              </p:cNvSpPr>
              <p:nvPr/>
            </p:nvSpPr>
            <p:spPr bwMode="auto">
              <a:xfrm>
                <a:off x="4152" y="2169"/>
                <a:ext cx="50" cy="35"/>
              </a:xfrm>
              <a:custGeom>
                <a:avLst/>
                <a:gdLst>
                  <a:gd name="T0" fmla="*/ 0 w 29"/>
                  <a:gd name="T1" fmla="*/ 10 h 20"/>
                  <a:gd name="T2" fmla="*/ 1 w 29"/>
                  <a:gd name="T3" fmla="*/ 6 h 20"/>
                  <a:gd name="T4" fmla="*/ 3 w 29"/>
                  <a:gd name="T5" fmla="*/ 3 h 20"/>
                  <a:gd name="T6" fmla="*/ 7 w 29"/>
                  <a:gd name="T7" fmla="*/ 0 h 20"/>
                  <a:gd name="T8" fmla="*/ 11 w 29"/>
                  <a:gd name="T9" fmla="*/ 0 h 20"/>
                  <a:gd name="T10" fmla="*/ 19 w 29"/>
                  <a:gd name="T11" fmla="*/ 3 h 20"/>
                  <a:gd name="T12" fmla="*/ 25 w 29"/>
                  <a:gd name="T13" fmla="*/ 5 h 20"/>
                  <a:gd name="T14" fmla="*/ 27 w 29"/>
                  <a:gd name="T15" fmla="*/ 7 h 20"/>
                  <a:gd name="T16" fmla="*/ 29 w 29"/>
                  <a:gd name="T17" fmla="*/ 9 h 20"/>
                  <a:gd name="T18" fmla="*/ 29 w 29"/>
                  <a:gd name="T19" fmla="*/ 11 h 20"/>
                  <a:gd name="T20" fmla="*/ 28 w 29"/>
                  <a:gd name="T21" fmla="*/ 12 h 20"/>
                  <a:gd name="T22" fmla="*/ 27 w 29"/>
                  <a:gd name="T23" fmla="*/ 13 h 20"/>
                  <a:gd name="T24" fmla="*/ 27 w 29"/>
                  <a:gd name="T25" fmla="*/ 14 h 20"/>
                  <a:gd name="T26" fmla="*/ 27 w 29"/>
                  <a:gd name="T27" fmla="*/ 15 h 20"/>
                  <a:gd name="T28" fmla="*/ 24 w 29"/>
                  <a:gd name="T29" fmla="*/ 18 h 20"/>
                  <a:gd name="T30" fmla="*/ 22 w 29"/>
                  <a:gd name="T31" fmla="*/ 20 h 20"/>
                  <a:gd name="T32" fmla="*/ 21 w 29"/>
                  <a:gd name="T33" fmla="*/ 20 h 20"/>
                  <a:gd name="T34" fmla="*/ 18 w 29"/>
                  <a:gd name="T35" fmla="*/ 19 h 20"/>
                  <a:gd name="T36" fmla="*/ 15 w 29"/>
                  <a:gd name="T37" fmla="*/ 19 h 20"/>
                  <a:gd name="T38" fmla="*/ 11 w 29"/>
                  <a:gd name="T39" fmla="*/ 18 h 20"/>
                  <a:gd name="T40" fmla="*/ 8 w 29"/>
                  <a:gd name="T41" fmla="*/ 17 h 20"/>
                  <a:gd name="T42" fmla="*/ 5 w 29"/>
                  <a:gd name="T43" fmla="*/ 16 h 20"/>
                  <a:gd name="T44" fmla="*/ 2 w 29"/>
                  <a:gd name="T45" fmla="*/ 15 h 20"/>
                  <a:gd name="T46" fmla="*/ 0 w 29"/>
                  <a:gd name="T47" fmla="*/ 13 h 20"/>
                  <a:gd name="T48" fmla="*/ 0 w 29"/>
                  <a:gd name="T4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20">
                    <a:moveTo>
                      <a:pt x="0" y="10"/>
                    </a:moveTo>
                    <a:lnTo>
                      <a:pt x="1" y="6"/>
                    </a:lnTo>
                    <a:lnTo>
                      <a:pt x="3" y="3"/>
                    </a:lnTo>
                    <a:lnTo>
                      <a:pt x="7" y="0"/>
                    </a:lnTo>
                    <a:lnTo>
                      <a:pt x="11" y="0"/>
                    </a:lnTo>
                    <a:lnTo>
                      <a:pt x="19" y="3"/>
                    </a:lnTo>
                    <a:lnTo>
                      <a:pt x="25" y="5"/>
                    </a:lnTo>
                    <a:lnTo>
                      <a:pt x="27" y="7"/>
                    </a:lnTo>
                    <a:lnTo>
                      <a:pt x="29" y="9"/>
                    </a:lnTo>
                    <a:lnTo>
                      <a:pt x="29" y="11"/>
                    </a:lnTo>
                    <a:lnTo>
                      <a:pt x="28" y="12"/>
                    </a:lnTo>
                    <a:lnTo>
                      <a:pt x="27" y="13"/>
                    </a:lnTo>
                    <a:lnTo>
                      <a:pt x="27" y="14"/>
                    </a:lnTo>
                    <a:lnTo>
                      <a:pt x="27" y="15"/>
                    </a:lnTo>
                    <a:lnTo>
                      <a:pt x="24" y="18"/>
                    </a:lnTo>
                    <a:lnTo>
                      <a:pt x="22" y="20"/>
                    </a:lnTo>
                    <a:lnTo>
                      <a:pt x="21" y="20"/>
                    </a:lnTo>
                    <a:lnTo>
                      <a:pt x="18" y="19"/>
                    </a:lnTo>
                    <a:lnTo>
                      <a:pt x="15" y="19"/>
                    </a:lnTo>
                    <a:lnTo>
                      <a:pt x="11" y="18"/>
                    </a:lnTo>
                    <a:lnTo>
                      <a:pt x="8" y="17"/>
                    </a:lnTo>
                    <a:lnTo>
                      <a:pt x="5" y="16"/>
                    </a:lnTo>
                    <a:lnTo>
                      <a:pt x="2" y="15"/>
                    </a:lnTo>
                    <a:lnTo>
                      <a:pt x="0" y="13"/>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12" name="Freeform 72"/>
              <p:cNvSpPr>
                <a:spLocks/>
              </p:cNvSpPr>
              <p:nvPr/>
            </p:nvSpPr>
            <p:spPr bwMode="auto">
              <a:xfrm>
                <a:off x="4147" y="2166"/>
                <a:ext cx="37" cy="39"/>
              </a:xfrm>
              <a:custGeom>
                <a:avLst/>
                <a:gdLst>
                  <a:gd name="T0" fmla="*/ 0 w 22"/>
                  <a:gd name="T1" fmla="*/ 13 h 23"/>
                  <a:gd name="T2" fmla="*/ 1 w 22"/>
                  <a:gd name="T3" fmla="*/ 8 h 23"/>
                  <a:gd name="T4" fmla="*/ 4 w 22"/>
                  <a:gd name="T5" fmla="*/ 3 h 23"/>
                  <a:gd name="T6" fmla="*/ 8 w 22"/>
                  <a:gd name="T7" fmla="*/ 0 h 23"/>
                  <a:gd name="T8" fmla="*/ 11 w 22"/>
                  <a:gd name="T9" fmla="*/ 2 h 23"/>
                  <a:gd name="T10" fmla="*/ 8 w 22"/>
                  <a:gd name="T11" fmla="*/ 4 h 23"/>
                  <a:gd name="T12" fmla="*/ 6 w 22"/>
                  <a:gd name="T13" fmla="*/ 8 h 23"/>
                  <a:gd name="T14" fmla="*/ 5 w 22"/>
                  <a:gd name="T15" fmla="*/ 12 h 23"/>
                  <a:gd name="T16" fmla="*/ 5 w 22"/>
                  <a:gd name="T17" fmla="*/ 13 h 23"/>
                  <a:gd name="T18" fmla="*/ 5 w 22"/>
                  <a:gd name="T19" fmla="*/ 14 h 23"/>
                  <a:gd name="T20" fmla="*/ 7 w 22"/>
                  <a:gd name="T21" fmla="*/ 14 h 23"/>
                  <a:gd name="T22" fmla="*/ 8 w 22"/>
                  <a:gd name="T23" fmla="*/ 15 h 23"/>
                  <a:gd name="T24" fmla="*/ 10 w 22"/>
                  <a:gd name="T25" fmla="*/ 16 h 23"/>
                  <a:gd name="T26" fmla="*/ 13 w 22"/>
                  <a:gd name="T27" fmla="*/ 17 h 23"/>
                  <a:gd name="T28" fmla="*/ 16 w 22"/>
                  <a:gd name="T29" fmla="*/ 18 h 23"/>
                  <a:gd name="T30" fmla="*/ 20 w 22"/>
                  <a:gd name="T31" fmla="*/ 18 h 23"/>
                  <a:gd name="T32" fmla="*/ 21 w 22"/>
                  <a:gd name="T33" fmla="*/ 19 h 23"/>
                  <a:gd name="T34" fmla="*/ 22 w 22"/>
                  <a:gd name="T35" fmla="*/ 19 h 23"/>
                  <a:gd name="T36" fmla="*/ 22 w 22"/>
                  <a:gd name="T37" fmla="*/ 20 h 23"/>
                  <a:gd name="T38" fmla="*/ 22 w 22"/>
                  <a:gd name="T39" fmla="*/ 21 h 23"/>
                  <a:gd name="T40" fmla="*/ 22 w 22"/>
                  <a:gd name="T41" fmla="*/ 22 h 23"/>
                  <a:gd name="T42" fmla="*/ 21 w 22"/>
                  <a:gd name="T43" fmla="*/ 23 h 23"/>
                  <a:gd name="T44" fmla="*/ 20 w 22"/>
                  <a:gd name="T45" fmla="*/ 23 h 23"/>
                  <a:gd name="T46" fmla="*/ 19 w 22"/>
                  <a:gd name="T47" fmla="*/ 23 h 23"/>
                  <a:gd name="T48" fmla="*/ 17 w 22"/>
                  <a:gd name="T49" fmla="*/ 22 h 23"/>
                  <a:gd name="T50" fmla="*/ 14 w 22"/>
                  <a:gd name="T51" fmla="*/ 21 h 23"/>
                  <a:gd name="T52" fmla="*/ 11 w 22"/>
                  <a:gd name="T53" fmla="*/ 21 h 23"/>
                  <a:gd name="T54" fmla="*/ 8 w 22"/>
                  <a:gd name="T55" fmla="*/ 20 h 23"/>
                  <a:gd name="T56" fmla="*/ 5 w 22"/>
                  <a:gd name="T57" fmla="*/ 19 h 23"/>
                  <a:gd name="T58" fmla="*/ 3 w 22"/>
                  <a:gd name="T59" fmla="*/ 18 h 23"/>
                  <a:gd name="T60" fmla="*/ 1 w 22"/>
                  <a:gd name="T61" fmla="*/ 16 h 23"/>
                  <a:gd name="T62" fmla="*/ 0 w 22"/>
                  <a:gd name="T63"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23">
                    <a:moveTo>
                      <a:pt x="0" y="13"/>
                    </a:moveTo>
                    <a:lnTo>
                      <a:pt x="1" y="8"/>
                    </a:lnTo>
                    <a:lnTo>
                      <a:pt x="4" y="3"/>
                    </a:lnTo>
                    <a:lnTo>
                      <a:pt x="8" y="0"/>
                    </a:lnTo>
                    <a:lnTo>
                      <a:pt x="11" y="2"/>
                    </a:lnTo>
                    <a:lnTo>
                      <a:pt x="8" y="4"/>
                    </a:lnTo>
                    <a:lnTo>
                      <a:pt x="6" y="8"/>
                    </a:lnTo>
                    <a:lnTo>
                      <a:pt x="5" y="12"/>
                    </a:lnTo>
                    <a:lnTo>
                      <a:pt x="5" y="13"/>
                    </a:lnTo>
                    <a:lnTo>
                      <a:pt x="5" y="14"/>
                    </a:lnTo>
                    <a:lnTo>
                      <a:pt x="7" y="14"/>
                    </a:lnTo>
                    <a:lnTo>
                      <a:pt x="8" y="15"/>
                    </a:lnTo>
                    <a:lnTo>
                      <a:pt x="10" y="16"/>
                    </a:lnTo>
                    <a:lnTo>
                      <a:pt x="13" y="17"/>
                    </a:lnTo>
                    <a:lnTo>
                      <a:pt x="16" y="18"/>
                    </a:lnTo>
                    <a:lnTo>
                      <a:pt x="20" y="18"/>
                    </a:lnTo>
                    <a:lnTo>
                      <a:pt x="21" y="19"/>
                    </a:lnTo>
                    <a:lnTo>
                      <a:pt x="22" y="19"/>
                    </a:lnTo>
                    <a:lnTo>
                      <a:pt x="22" y="20"/>
                    </a:lnTo>
                    <a:lnTo>
                      <a:pt x="22" y="21"/>
                    </a:lnTo>
                    <a:lnTo>
                      <a:pt x="22" y="22"/>
                    </a:lnTo>
                    <a:lnTo>
                      <a:pt x="21" y="23"/>
                    </a:lnTo>
                    <a:lnTo>
                      <a:pt x="20" y="23"/>
                    </a:lnTo>
                    <a:lnTo>
                      <a:pt x="19" y="23"/>
                    </a:lnTo>
                    <a:lnTo>
                      <a:pt x="17" y="22"/>
                    </a:lnTo>
                    <a:lnTo>
                      <a:pt x="14" y="21"/>
                    </a:lnTo>
                    <a:lnTo>
                      <a:pt x="11" y="21"/>
                    </a:lnTo>
                    <a:lnTo>
                      <a:pt x="8" y="20"/>
                    </a:lnTo>
                    <a:lnTo>
                      <a:pt x="5" y="19"/>
                    </a:lnTo>
                    <a:lnTo>
                      <a:pt x="3" y="18"/>
                    </a:lnTo>
                    <a:lnTo>
                      <a:pt x="1" y="16"/>
                    </a:lnTo>
                    <a:lnTo>
                      <a:pt x="0" y="1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2713" name="Group 73"/>
            <p:cNvGrpSpPr>
              <a:grpSpLocks/>
            </p:cNvGrpSpPr>
            <p:nvPr/>
          </p:nvGrpSpPr>
          <p:grpSpPr bwMode="auto">
            <a:xfrm>
              <a:off x="3428" y="3107"/>
              <a:ext cx="81" cy="54"/>
              <a:chOff x="4147" y="2166"/>
              <a:chExt cx="55" cy="39"/>
            </a:xfrm>
          </p:grpSpPr>
          <p:sp>
            <p:nvSpPr>
              <p:cNvPr id="112714" name="Freeform 74"/>
              <p:cNvSpPr>
                <a:spLocks/>
              </p:cNvSpPr>
              <p:nvPr/>
            </p:nvSpPr>
            <p:spPr bwMode="auto">
              <a:xfrm>
                <a:off x="4152" y="2169"/>
                <a:ext cx="50" cy="35"/>
              </a:xfrm>
              <a:custGeom>
                <a:avLst/>
                <a:gdLst>
                  <a:gd name="T0" fmla="*/ 0 w 29"/>
                  <a:gd name="T1" fmla="*/ 10 h 20"/>
                  <a:gd name="T2" fmla="*/ 1 w 29"/>
                  <a:gd name="T3" fmla="*/ 6 h 20"/>
                  <a:gd name="T4" fmla="*/ 3 w 29"/>
                  <a:gd name="T5" fmla="*/ 3 h 20"/>
                  <a:gd name="T6" fmla="*/ 7 w 29"/>
                  <a:gd name="T7" fmla="*/ 0 h 20"/>
                  <a:gd name="T8" fmla="*/ 11 w 29"/>
                  <a:gd name="T9" fmla="*/ 0 h 20"/>
                  <a:gd name="T10" fmla="*/ 19 w 29"/>
                  <a:gd name="T11" fmla="*/ 3 h 20"/>
                  <a:gd name="T12" fmla="*/ 25 w 29"/>
                  <a:gd name="T13" fmla="*/ 5 h 20"/>
                  <a:gd name="T14" fmla="*/ 27 w 29"/>
                  <a:gd name="T15" fmla="*/ 7 h 20"/>
                  <a:gd name="T16" fmla="*/ 29 w 29"/>
                  <a:gd name="T17" fmla="*/ 9 h 20"/>
                  <a:gd name="T18" fmla="*/ 29 w 29"/>
                  <a:gd name="T19" fmla="*/ 11 h 20"/>
                  <a:gd name="T20" fmla="*/ 28 w 29"/>
                  <a:gd name="T21" fmla="*/ 12 h 20"/>
                  <a:gd name="T22" fmla="*/ 27 w 29"/>
                  <a:gd name="T23" fmla="*/ 13 h 20"/>
                  <a:gd name="T24" fmla="*/ 27 w 29"/>
                  <a:gd name="T25" fmla="*/ 14 h 20"/>
                  <a:gd name="T26" fmla="*/ 27 w 29"/>
                  <a:gd name="T27" fmla="*/ 15 h 20"/>
                  <a:gd name="T28" fmla="*/ 24 w 29"/>
                  <a:gd name="T29" fmla="*/ 18 h 20"/>
                  <a:gd name="T30" fmla="*/ 22 w 29"/>
                  <a:gd name="T31" fmla="*/ 20 h 20"/>
                  <a:gd name="T32" fmla="*/ 21 w 29"/>
                  <a:gd name="T33" fmla="*/ 20 h 20"/>
                  <a:gd name="T34" fmla="*/ 18 w 29"/>
                  <a:gd name="T35" fmla="*/ 19 h 20"/>
                  <a:gd name="T36" fmla="*/ 15 w 29"/>
                  <a:gd name="T37" fmla="*/ 19 h 20"/>
                  <a:gd name="T38" fmla="*/ 11 w 29"/>
                  <a:gd name="T39" fmla="*/ 18 h 20"/>
                  <a:gd name="T40" fmla="*/ 8 w 29"/>
                  <a:gd name="T41" fmla="*/ 17 h 20"/>
                  <a:gd name="T42" fmla="*/ 5 w 29"/>
                  <a:gd name="T43" fmla="*/ 16 h 20"/>
                  <a:gd name="T44" fmla="*/ 2 w 29"/>
                  <a:gd name="T45" fmla="*/ 15 h 20"/>
                  <a:gd name="T46" fmla="*/ 0 w 29"/>
                  <a:gd name="T47" fmla="*/ 13 h 20"/>
                  <a:gd name="T48" fmla="*/ 0 w 29"/>
                  <a:gd name="T4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20">
                    <a:moveTo>
                      <a:pt x="0" y="10"/>
                    </a:moveTo>
                    <a:lnTo>
                      <a:pt x="1" y="6"/>
                    </a:lnTo>
                    <a:lnTo>
                      <a:pt x="3" y="3"/>
                    </a:lnTo>
                    <a:lnTo>
                      <a:pt x="7" y="0"/>
                    </a:lnTo>
                    <a:lnTo>
                      <a:pt x="11" y="0"/>
                    </a:lnTo>
                    <a:lnTo>
                      <a:pt x="19" y="3"/>
                    </a:lnTo>
                    <a:lnTo>
                      <a:pt x="25" y="5"/>
                    </a:lnTo>
                    <a:lnTo>
                      <a:pt x="27" y="7"/>
                    </a:lnTo>
                    <a:lnTo>
                      <a:pt x="29" y="9"/>
                    </a:lnTo>
                    <a:lnTo>
                      <a:pt x="29" y="11"/>
                    </a:lnTo>
                    <a:lnTo>
                      <a:pt x="28" y="12"/>
                    </a:lnTo>
                    <a:lnTo>
                      <a:pt x="27" y="13"/>
                    </a:lnTo>
                    <a:lnTo>
                      <a:pt x="27" y="14"/>
                    </a:lnTo>
                    <a:lnTo>
                      <a:pt x="27" y="15"/>
                    </a:lnTo>
                    <a:lnTo>
                      <a:pt x="24" y="18"/>
                    </a:lnTo>
                    <a:lnTo>
                      <a:pt x="22" y="20"/>
                    </a:lnTo>
                    <a:lnTo>
                      <a:pt x="21" y="20"/>
                    </a:lnTo>
                    <a:lnTo>
                      <a:pt x="18" y="19"/>
                    </a:lnTo>
                    <a:lnTo>
                      <a:pt x="15" y="19"/>
                    </a:lnTo>
                    <a:lnTo>
                      <a:pt x="11" y="18"/>
                    </a:lnTo>
                    <a:lnTo>
                      <a:pt x="8" y="17"/>
                    </a:lnTo>
                    <a:lnTo>
                      <a:pt x="5" y="16"/>
                    </a:lnTo>
                    <a:lnTo>
                      <a:pt x="2" y="15"/>
                    </a:lnTo>
                    <a:lnTo>
                      <a:pt x="0" y="13"/>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15" name="Freeform 75"/>
              <p:cNvSpPr>
                <a:spLocks/>
              </p:cNvSpPr>
              <p:nvPr/>
            </p:nvSpPr>
            <p:spPr bwMode="auto">
              <a:xfrm>
                <a:off x="4147" y="2166"/>
                <a:ext cx="37" cy="39"/>
              </a:xfrm>
              <a:custGeom>
                <a:avLst/>
                <a:gdLst>
                  <a:gd name="T0" fmla="*/ 0 w 22"/>
                  <a:gd name="T1" fmla="*/ 13 h 23"/>
                  <a:gd name="T2" fmla="*/ 1 w 22"/>
                  <a:gd name="T3" fmla="*/ 8 h 23"/>
                  <a:gd name="T4" fmla="*/ 4 w 22"/>
                  <a:gd name="T5" fmla="*/ 3 h 23"/>
                  <a:gd name="T6" fmla="*/ 8 w 22"/>
                  <a:gd name="T7" fmla="*/ 0 h 23"/>
                  <a:gd name="T8" fmla="*/ 11 w 22"/>
                  <a:gd name="T9" fmla="*/ 2 h 23"/>
                  <a:gd name="T10" fmla="*/ 8 w 22"/>
                  <a:gd name="T11" fmla="*/ 4 h 23"/>
                  <a:gd name="T12" fmla="*/ 6 w 22"/>
                  <a:gd name="T13" fmla="*/ 8 h 23"/>
                  <a:gd name="T14" fmla="*/ 5 w 22"/>
                  <a:gd name="T15" fmla="*/ 12 h 23"/>
                  <a:gd name="T16" fmla="*/ 5 w 22"/>
                  <a:gd name="T17" fmla="*/ 13 h 23"/>
                  <a:gd name="T18" fmla="*/ 5 w 22"/>
                  <a:gd name="T19" fmla="*/ 14 h 23"/>
                  <a:gd name="T20" fmla="*/ 7 w 22"/>
                  <a:gd name="T21" fmla="*/ 14 h 23"/>
                  <a:gd name="T22" fmla="*/ 8 w 22"/>
                  <a:gd name="T23" fmla="*/ 15 h 23"/>
                  <a:gd name="T24" fmla="*/ 10 w 22"/>
                  <a:gd name="T25" fmla="*/ 16 h 23"/>
                  <a:gd name="T26" fmla="*/ 13 w 22"/>
                  <a:gd name="T27" fmla="*/ 17 h 23"/>
                  <a:gd name="T28" fmla="*/ 16 w 22"/>
                  <a:gd name="T29" fmla="*/ 18 h 23"/>
                  <a:gd name="T30" fmla="*/ 20 w 22"/>
                  <a:gd name="T31" fmla="*/ 18 h 23"/>
                  <a:gd name="T32" fmla="*/ 21 w 22"/>
                  <a:gd name="T33" fmla="*/ 19 h 23"/>
                  <a:gd name="T34" fmla="*/ 22 w 22"/>
                  <a:gd name="T35" fmla="*/ 19 h 23"/>
                  <a:gd name="T36" fmla="*/ 22 w 22"/>
                  <a:gd name="T37" fmla="*/ 20 h 23"/>
                  <a:gd name="T38" fmla="*/ 22 w 22"/>
                  <a:gd name="T39" fmla="*/ 21 h 23"/>
                  <a:gd name="T40" fmla="*/ 22 w 22"/>
                  <a:gd name="T41" fmla="*/ 22 h 23"/>
                  <a:gd name="T42" fmla="*/ 21 w 22"/>
                  <a:gd name="T43" fmla="*/ 23 h 23"/>
                  <a:gd name="T44" fmla="*/ 20 w 22"/>
                  <a:gd name="T45" fmla="*/ 23 h 23"/>
                  <a:gd name="T46" fmla="*/ 19 w 22"/>
                  <a:gd name="T47" fmla="*/ 23 h 23"/>
                  <a:gd name="T48" fmla="*/ 17 w 22"/>
                  <a:gd name="T49" fmla="*/ 22 h 23"/>
                  <a:gd name="T50" fmla="*/ 14 w 22"/>
                  <a:gd name="T51" fmla="*/ 21 h 23"/>
                  <a:gd name="T52" fmla="*/ 11 w 22"/>
                  <a:gd name="T53" fmla="*/ 21 h 23"/>
                  <a:gd name="T54" fmla="*/ 8 w 22"/>
                  <a:gd name="T55" fmla="*/ 20 h 23"/>
                  <a:gd name="T56" fmla="*/ 5 w 22"/>
                  <a:gd name="T57" fmla="*/ 19 h 23"/>
                  <a:gd name="T58" fmla="*/ 3 w 22"/>
                  <a:gd name="T59" fmla="*/ 18 h 23"/>
                  <a:gd name="T60" fmla="*/ 1 w 22"/>
                  <a:gd name="T61" fmla="*/ 16 h 23"/>
                  <a:gd name="T62" fmla="*/ 0 w 22"/>
                  <a:gd name="T63"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23">
                    <a:moveTo>
                      <a:pt x="0" y="13"/>
                    </a:moveTo>
                    <a:lnTo>
                      <a:pt x="1" y="8"/>
                    </a:lnTo>
                    <a:lnTo>
                      <a:pt x="4" y="3"/>
                    </a:lnTo>
                    <a:lnTo>
                      <a:pt x="8" y="0"/>
                    </a:lnTo>
                    <a:lnTo>
                      <a:pt x="11" y="2"/>
                    </a:lnTo>
                    <a:lnTo>
                      <a:pt x="8" y="4"/>
                    </a:lnTo>
                    <a:lnTo>
                      <a:pt x="6" y="8"/>
                    </a:lnTo>
                    <a:lnTo>
                      <a:pt x="5" y="12"/>
                    </a:lnTo>
                    <a:lnTo>
                      <a:pt x="5" y="13"/>
                    </a:lnTo>
                    <a:lnTo>
                      <a:pt x="5" y="14"/>
                    </a:lnTo>
                    <a:lnTo>
                      <a:pt x="7" y="14"/>
                    </a:lnTo>
                    <a:lnTo>
                      <a:pt x="8" y="15"/>
                    </a:lnTo>
                    <a:lnTo>
                      <a:pt x="10" y="16"/>
                    </a:lnTo>
                    <a:lnTo>
                      <a:pt x="13" y="17"/>
                    </a:lnTo>
                    <a:lnTo>
                      <a:pt x="16" y="18"/>
                    </a:lnTo>
                    <a:lnTo>
                      <a:pt x="20" y="18"/>
                    </a:lnTo>
                    <a:lnTo>
                      <a:pt x="21" y="19"/>
                    </a:lnTo>
                    <a:lnTo>
                      <a:pt x="22" y="19"/>
                    </a:lnTo>
                    <a:lnTo>
                      <a:pt x="22" y="20"/>
                    </a:lnTo>
                    <a:lnTo>
                      <a:pt x="22" y="21"/>
                    </a:lnTo>
                    <a:lnTo>
                      <a:pt x="22" y="22"/>
                    </a:lnTo>
                    <a:lnTo>
                      <a:pt x="21" y="23"/>
                    </a:lnTo>
                    <a:lnTo>
                      <a:pt x="20" y="23"/>
                    </a:lnTo>
                    <a:lnTo>
                      <a:pt x="19" y="23"/>
                    </a:lnTo>
                    <a:lnTo>
                      <a:pt x="17" y="22"/>
                    </a:lnTo>
                    <a:lnTo>
                      <a:pt x="14" y="21"/>
                    </a:lnTo>
                    <a:lnTo>
                      <a:pt x="11" y="21"/>
                    </a:lnTo>
                    <a:lnTo>
                      <a:pt x="8" y="20"/>
                    </a:lnTo>
                    <a:lnTo>
                      <a:pt x="5" y="19"/>
                    </a:lnTo>
                    <a:lnTo>
                      <a:pt x="3" y="18"/>
                    </a:lnTo>
                    <a:lnTo>
                      <a:pt x="1" y="16"/>
                    </a:lnTo>
                    <a:lnTo>
                      <a:pt x="0" y="1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2716" name="Group 76"/>
            <p:cNvGrpSpPr>
              <a:grpSpLocks/>
            </p:cNvGrpSpPr>
            <p:nvPr/>
          </p:nvGrpSpPr>
          <p:grpSpPr bwMode="auto">
            <a:xfrm>
              <a:off x="3222" y="3157"/>
              <a:ext cx="81" cy="55"/>
              <a:chOff x="4147" y="2166"/>
              <a:chExt cx="55" cy="39"/>
            </a:xfrm>
          </p:grpSpPr>
          <p:sp>
            <p:nvSpPr>
              <p:cNvPr id="112717" name="Freeform 77"/>
              <p:cNvSpPr>
                <a:spLocks/>
              </p:cNvSpPr>
              <p:nvPr/>
            </p:nvSpPr>
            <p:spPr bwMode="auto">
              <a:xfrm>
                <a:off x="4152" y="2169"/>
                <a:ext cx="50" cy="35"/>
              </a:xfrm>
              <a:custGeom>
                <a:avLst/>
                <a:gdLst>
                  <a:gd name="T0" fmla="*/ 0 w 29"/>
                  <a:gd name="T1" fmla="*/ 10 h 20"/>
                  <a:gd name="T2" fmla="*/ 1 w 29"/>
                  <a:gd name="T3" fmla="*/ 6 h 20"/>
                  <a:gd name="T4" fmla="*/ 3 w 29"/>
                  <a:gd name="T5" fmla="*/ 3 h 20"/>
                  <a:gd name="T6" fmla="*/ 7 w 29"/>
                  <a:gd name="T7" fmla="*/ 0 h 20"/>
                  <a:gd name="T8" fmla="*/ 11 w 29"/>
                  <a:gd name="T9" fmla="*/ 0 h 20"/>
                  <a:gd name="T10" fmla="*/ 19 w 29"/>
                  <a:gd name="T11" fmla="*/ 3 h 20"/>
                  <a:gd name="T12" fmla="*/ 25 w 29"/>
                  <a:gd name="T13" fmla="*/ 5 h 20"/>
                  <a:gd name="T14" fmla="*/ 27 w 29"/>
                  <a:gd name="T15" fmla="*/ 7 h 20"/>
                  <a:gd name="T16" fmla="*/ 29 w 29"/>
                  <a:gd name="T17" fmla="*/ 9 h 20"/>
                  <a:gd name="T18" fmla="*/ 29 w 29"/>
                  <a:gd name="T19" fmla="*/ 11 h 20"/>
                  <a:gd name="T20" fmla="*/ 28 w 29"/>
                  <a:gd name="T21" fmla="*/ 12 h 20"/>
                  <a:gd name="T22" fmla="*/ 27 w 29"/>
                  <a:gd name="T23" fmla="*/ 13 h 20"/>
                  <a:gd name="T24" fmla="*/ 27 w 29"/>
                  <a:gd name="T25" fmla="*/ 14 h 20"/>
                  <a:gd name="T26" fmla="*/ 27 w 29"/>
                  <a:gd name="T27" fmla="*/ 15 h 20"/>
                  <a:gd name="T28" fmla="*/ 24 w 29"/>
                  <a:gd name="T29" fmla="*/ 18 h 20"/>
                  <a:gd name="T30" fmla="*/ 22 w 29"/>
                  <a:gd name="T31" fmla="*/ 20 h 20"/>
                  <a:gd name="T32" fmla="*/ 21 w 29"/>
                  <a:gd name="T33" fmla="*/ 20 h 20"/>
                  <a:gd name="T34" fmla="*/ 18 w 29"/>
                  <a:gd name="T35" fmla="*/ 19 h 20"/>
                  <a:gd name="T36" fmla="*/ 15 w 29"/>
                  <a:gd name="T37" fmla="*/ 19 h 20"/>
                  <a:gd name="T38" fmla="*/ 11 w 29"/>
                  <a:gd name="T39" fmla="*/ 18 h 20"/>
                  <a:gd name="T40" fmla="*/ 8 w 29"/>
                  <a:gd name="T41" fmla="*/ 17 h 20"/>
                  <a:gd name="T42" fmla="*/ 5 w 29"/>
                  <a:gd name="T43" fmla="*/ 16 h 20"/>
                  <a:gd name="T44" fmla="*/ 2 w 29"/>
                  <a:gd name="T45" fmla="*/ 15 h 20"/>
                  <a:gd name="T46" fmla="*/ 0 w 29"/>
                  <a:gd name="T47" fmla="*/ 13 h 20"/>
                  <a:gd name="T48" fmla="*/ 0 w 29"/>
                  <a:gd name="T4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20">
                    <a:moveTo>
                      <a:pt x="0" y="10"/>
                    </a:moveTo>
                    <a:lnTo>
                      <a:pt x="1" y="6"/>
                    </a:lnTo>
                    <a:lnTo>
                      <a:pt x="3" y="3"/>
                    </a:lnTo>
                    <a:lnTo>
                      <a:pt x="7" y="0"/>
                    </a:lnTo>
                    <a:lnTo>
                      <a:pt x="11" y="0"/>
                    </a:lnTo>
                    <a:lnTo>
                      <a:pt x="19" y="3"/>
                    </a:lnTo>
                    <a:lnTo>
                      <a:pt x="25" y="5"/>
                    </a:lnTo>
                    <a:lnTo>
                      <a:pt x="27" y="7"/>
                    </a:lnTo>
                    <a:lnTo>
                      <a:pt x="29" y="9"/>
                    </a:lnTo>
                    <a:lnTo>
                      <a:pt x="29" y="11"/>
                    </a:lnTo>
                    <a:lnTo>
                      <a:pt x="28" y="12"/>
                    </a:lnTo>
                    <a:lnTo>
                      <a:pt x="27" y="13"/>
                    </a:lnTo>
                    <a:lnTo>
                      <a:pt x="27" y="14"/>
                    </a:lnTo>
                    <a:lnTo>
                      <a:pt x="27" y="15"/>
                    </a:lnTo>
                    <a:lnTo>
                      <a:pt x="24" y="18"/>
                    </a:lnTo>
                    <a:lnTo>
                      <a:pt x="22" y="20"/>
                    </a:lnTo>
                    <a:lnTo>
                      <a:pt x="21" y="20"/>
                    </a:lnTo>
                    <a:lnTo>
                      <a:pt x="18" y="19"/>
                    </a:lnTo>
                    <a:lnTo>
                      <a:pt x="15" y="19"/>
                    </a:lnTo>
                    <a:lnTo>
                      <a:pt x="11" y="18"/>
                    </a:lnTo>
                    <a:lnTo>
                      <a:pt x="8" y="17"/>
                    </a:lnTo>
                    <a:lnTo>
                      <a:pt x="5" y="16"/>
                    </a:lnTo>
                    <a:lnTo>
                      <a:pt x="2" y="15"/>
                    </a:lnTo>
                    <a:lnTo>
                      <a:pt x="0" y="13"/>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18" name="Freeform 78"/>
              <p:cNvSpPr>
                <a:spLocks/>
              </p:cNvSpPr>
              <p:nvPr/>
            </p:nvSpPr>
            <p:spPr bwMode="auto">
              <a:xfrm>
                <a:off x="4147" y="2166"/>
                <a:ext cx="37" cy="39"/>
              </a:xfrm>
              <a:custGeom>
                <a:avLst/>
                <a:gdLst>
                  <a:gd name="T0" fmla="*/ 0 w 22"/>
                  <a:gd name="T1" fmla="*/ 13 h 23"/>
                  <a:gd name="T2" fmla="*/ 1 w 22"/>
                  <a:gd name="T3" fmla="*/ 8 h 23"/>
                  <a:gd name="T4" fmla="*/ 4 w 22"/>
                  <a:gd name="T5" fmla="*/ 3 h 23"/>
                  <a:gd name="T6" fmla="*/ 8 w 22"/>
                  <a:gd name="T7" fmla="*/ 0 h 23"/>
                  <a:gd name="T8" fmla="*/ 11 w 22"/>
                  <a:gd name="T9" fmla="*/ 2 h 23"/>
                  <a:gd name="T10" fmla="*/ 8 w 22"/>
                  <a:gd name="T11" fmla="*/ 4 h 23"/>
                  <a:gd name="T12" fmla="*/ 6 w 22"/>
                  <a:gd name="T13" fmla="*/ 8 h 23"/>
                  <a:gd name="T14" fmla="*/ 5 w 22"/>
                  <a:gd name="T15" fmla="*/ 12 h 23"/>
                  <a:gd name="T16" fmla="*/ 5 w 22"/>
                  <a:gd name="T17" fmla="*/ 13 h 23"/>
                  <a:gd name="T18" fmla="*/ 5 w 22"/>
                  <a:gd name="T19" fmla="*/ 14 h 23"/>
                  <a:gd name="T20" fmla="*/ 7 w 22"/>
                  <a:gd name="T21" fmla="*/ 14 h 23"/>
                  <a:gd name="T22" fmla="*/ 8 w 22"/>
                  <a:gd name="T23" fmla="*/ 15 h 23"/>
                  <a:gd name="T24" fmla="*/ 10 w 22"/>
                  <a:gd name="T25" fmla="*/ 16 h 23"/>
                  <a:gd name="T26" fmla="*/ 13 w 22"/>
                  <a:gd name="T27" fmla="*/ 17 h 23"/>
                  <a:gd name="T28" fmla="*/ 16 w 22"/>
                  <a:gd name="T29" fmla="*/ 18 h 23"/>
                  <a:gd name="T30" fmla="*/ 20 w 22"/>
                  <a:gd name="T31" fmla="*/ 18 h 23"/>
                  <a:gd name="T32" fmla="*/ 21 w 22"/>
                  <a:gd name="T33" fmla="*/ 19 h 23"/>
                  <a:gd name="T34" fmla="*/ 22 w 22"/>
                  <a:gd name="T35" fmla="*/ 19 h 23"/>
                  <a:gd name="T36" fmla="*/ 22 w 22"/>
                  <a:gd name="T37" fmla="*/ 20 h 23"/>
                  <a:gd name="T38" fmla="*/ 22 w 22"/>
                  <a:gd name="T39" fmla="*/ 21 h 23"/>
                  <a:gd name="T40" fmla="*/ 22 w 22"/>
                  <a:gd name="T41" fmla="*/ 22 h 23"/>
                  <a:gd name="T42" fmla="*/ 21 w 22"/>
                  <a:gd name="T43" fmla="*/ 23 h 23"/>
                  <a:gd name="T44" fmla="*/ 20 w 22"/>
                  <a:gd name="T45" fmla="*/ 23 h 23"/>
                  <a:gd name="T46" fmla="*/ 19 w 22"/>
                  <a:gd name="T47" fmla="*/ 23 h 23"/>
                  <a:gd name="T48" fmla="*/ 17 w 22"/>
                  <a:gd name="T49" fmla="*/ 22 h 23"/>
                  <a:gd name="T50" fmla="*/ 14 w 22"/>
                  <a:gd name="T51" fmla="*/ 21 h 23"/>
                  <a:gd name="T52" fmla="*/ 11 w 22"/>
                  <a:gd name="T53" fmla="*/ 21 h 23"/>
                  <a:gd name="T54" fmla="*/ 8 w 22"/>
                  <a:gd name="T55" fmla="*/ 20 h 23"/>
                  <a:gd name="T56" fmla="*/ 5 w 22"/>
                  <a:gd name="T57" fmla="*/ 19 h 23"/>
                  <a:gd name="T58" fmla="*/ 3 w 22"/>
                  <a:gd name="T59" fmla="*/ 18 h 23"/>
                  <a:gd name="T60" fmla="*/ 1 w 22"/>
                  <a:gd name="T61" fmla="*/ 16 h 23"/>
                  <a:gd name="T62" fmla="*/ 0 w 22"/>
                  <a:gd name="T63"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23">
                    <a:moveTo>
                      <a:pt x="0" y="13"/>
                    </a:moveTo>
                    <a:lnTo>
                      <a:pt x="1" y="8"/>
                    </a:lnTo>
                    <a:lnTo>
                      <a:pt x="4" y="3"/>
                    </a:lnTo>
                    <a:lnTo>
                      <a:pt x="8" y="0"/>
                    </a:lnTo>
                    <a:lnTo>
                      <a:pt x="11" y="2"/>
                    </a:lnTo>
                    <a:lnTo>
                      <a:pt x="8" y="4"/>
                    </a:lnTo>
                    <a:lnTo>
                      <a:pt x="6" y="8"/>
                    </a:lnTo>
                    <a:lnTo>
                      <a:pt x="5" y="12"/>
                    </a:lnTo>
                    <a:lnTo>
                      <a:pt x="5" y="13"/>
                    </a:lnTo>
                    <a:lnTo>
                      <a:pt x="5" y="14"/>
                    </a:lnTo>
                    <a:lnTo>
                      <a:pt x="7" y="14"/>
                    </a:lnTo>
                    <a:lnTo>
                      <a:pt x="8" y="15"/>
                    </a:lnTo>
                    <a:lnTo>
                      <a:pt x="10" y="16"/>
                    </a:lnTo>
                    <a:lnTo>
                      <a:pt x="13" y="17"/>
                    </a:lnTo>
                    <a:lnTo>
                      <a:pt x="16" y="18"/>
                    </a:lnTo>
                    <a:lnTo>
                      <a:pt x="20" y="18"/>
                    </a:lnTo>
                    <a:lnTo>
                      <a:pt x="21" y="19"/>
                    </a:lnTo>
                    <a:lnTo>
                      <a:pt x="22" y="19"/>
                    </a:lnTo>
                    <a:lnTo>
                      <a:pt x="22" y="20"/>
                    </a:lnTo>
                    <a:lnTo>
                      <a:pt x="22" y="21"/>
                    </a:lnTo>
                    <a:lnTo>
                      <a:pt x="22" y="22"/>
                    </a:lnTo>
                    <a:lnTo>
                      <a:pt x="21" y="23"/>
                    </a:lnTo>
                    <a:lnTo>
                      <a:pt x="20" y="23"/>
                    </a:lnTo>
                    <a:lnTo>
                      <a:pt x="19" y="23"/>
                    </a:lnTo>
                    <a:lnTo>
                      <a:pt x="17" y="22"/>
                    </a:lnTo>
                    <a:lnTo>
                      <a:pt x="14" y="21"/>
                    </a:lnTo>
                    <a:lnTo>
                      <a:pt x="11" y="21"/>
                    </a:lnTo>
                    <a:lnTo>
                      <a:pt x="8" y="20"/>
                    </a:lnTo>
                    <a:lnTo>
                      <a:pt x="5" y="19"/>
                    </a:lnTo>
                    <a:lnTo>
                      <a:pt x="3" y="18"/>
                    </a:lnTo>
                    <a:lnTo>
                      <a:pt x="1" y="16"/>
                    </a:lnTo>
                    <a:lnTo>
                      <a:pt x="0" y="1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2719" name="Group 79"/>
            <p:cNvGrpSpPr>
              <a:grpSpLocks/>
            </p:cNvGrpSpPr>
            <p:nvPr/>
          </p:nvGrpSpPr>
          <p:grpSpPr bwMode="auto">
            <a:xfrm>
              <a:off x="3319" y="3167"/>
              <a:ext cx="81" cy="54"/>
              <a:chOff x="4147" y="2166"/>
              <a:chExt cx="55" cy="39"/>
            </a:xfrm>
          </p:grpSpPr>
          <p:sp>
            <p:nvSpPr>
              <p:cNvPr id="112720" name="Freeform 80"/>
              <p:cNvSpPr>
                <a:spLocks/>
              </p:cNvSpPr>
              <p:nvPr/>
            </p:nvSpPr>
            <p:spPr bwMode="auto">
              <a:xfrm>
                <a:off x="4152" y="2169"/>
                <a:ext cx="50" cy="35"/>
              </a:xfrm>
              <a:custGeom>
                <a:avLst/>
                <a:gdLst>
                  <a:gd name="T0" fmla="*/ 0 w 29"/>
                  <a:gd name="T1" fmla="*/ 10 h 20"/>
                  <a:gd name="T2" fmla="*/ 1 w 29"/>
                  <a:gd name="T3" fmla="*/ 6 h 20"/>
                  <a:gd name="T4" fmla="*/ 3 w 29"/>
                  <a:gd name="T5" fmla="*/ 3 h 20"/>
                  <a:gd name="T6" fmla="*/ 7 w 29"/>
                  <a:gd name="T7" fmla="*/ 0 h 20"/>
                  <a:gd name="T8" fmla="*/ 11 w 29"/>
                  <a:gd name="T9" fmla="*/ 0 h 20"/>
                  <a:gd name="T10" fmla="*/ 19 w 29"/>
                  <a:gd name="T11" fmla="*/ 3 h 20"/>
                  <a:gd name="T12" fmla="*/ 25 w 29"/>
                  <a:gd name="T13" fmla="*/ 5 h 20"/>
                  <a:gd name="T14" fmla="*/ 27 w 29"/>
                  <a:gd name="T15" fmla="*/ 7 h 20"/>
                  <a:gd name="T16" fmla="*/ 29 w 29"/>
                  <a:gd name="T17" fmla="*/ 9 h 20"/>
                  <a:gd name="T18" fmla="*/ 29 w 29"/>
                  <a:gd name="T19" fmla="*/ 11 h 20"/>
                  <a:gd name="T20" fmla="*/ 28 w 29"/>
                  <a:gd name="T21" fmla="*/ 12 h 20"/>
                  <a:gd name="T22" fmla="*/ 27 w 29"/>
                  <a:gd name="T23" fmla="*/ 13 h 20"/>
                  <a:gd name="T24" fmla="*/ 27 w 29"/>
                  <a:gd name="T25" fmla="*/ 14 h 20"/>
                  <a:gd name="T26" fmla="*/ 27 w 29"/>
                  <a:gd name="T27" fmla="*/ 15 h 20"/>
                  <a:gd name="T28" fmla="*/ 24 w 29"/>
                  <a:gd name="T29" fmla="*/ 18 h 20"/>
                  <a:gd name="T30" fmla="*/ 22 w 29"/>
                  <a:gd name="T31" fmla="*/ 20 h 20"/>
                  <a:gd name="T32" fmla="*/ 21 w 29"/>
                  <a:gd name="T33" fmla="*/ 20 h 20"/>
                  <a:gd name="T34" fmla="*/ 18 w 29"/>
                  <a:gd name="T35" fmla="*/ 19 h 20"/>
                  <a:gd name="T36" fmla="*/ 15 w 29"/>
                  <a:gd name="T37" fmla="*/ 19 h 20"/>
                  <a:gd name="T38" fmla="*/ 11 w 29"/>
                  <a:gd name="T39" fmla="*/ 18 h 20"/>
                  <a:gd name="T40" fmla="*/ 8 w 29"/>
                  <a:gd name="T41" fmla="*/ 17 h 20"/>
                  <a:gd name="T42" fmla="*/ 5 w 29"/>
                  <a:gd name="T43" fmla="*/ 16 h 20"/>
                  <a:gd name="T44" fmla="*/ 2 w 29"/>
                  <a:gd name="T45" fmla="*/ 15 h 20"/>
                  <a:gd name="T46" fmla="*/ 0 w 29"/>
                  <a:gd name="T47" fmla="*/ 13 h 20"/>
                  <a:gd name="T48" fmla="*/ 0 w 29"/>
                  <a:gd name="T4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20">
                    <a:moveTo>
                      <a:pt x="0" y="10"/>
                    </a:moveTo>
                    <a:lnTo>
                      <a:pt x="1" y="6"/>
                    </a:lnTo>
                    <a:lnTo>
                      <a:pt x="3" y="3"/>
                    </a:lnTo>
                    <a:lnTo>
                      <a:pt x="7" y="0"/>
                    </a:lnTo>
                    <a:lnTo>
                      <a:pt x="11" y="0"/>
                    </a:lnTo>
                    <a:lnTo>
                      <a:pt x="19" y="3"/>
                    </a:lnTo>
                    <a:lnTo>
                      <a:pt x="25" y="5"/>
                    </a:lnTo>
                    <a:lnTo>
                      <a:pt x="27" y="7"/>
                    </a:lnTo>
                    <a:lnTo>
                      <a:pt x="29" y="9"/>
                    </a:lnTo>
                    <a:lnTo>
                      <a:pt x="29" y="11"/>
                    </a:lnTo>
                    <a:lnTo>
                      <a:pt x="28" y="12"/>
                    </a:lnTo>
                    <a:lnTo>
                      <a:pt x="27" y="13"/>
                    </a:lnTo>
                    <a:lnTo>
                      <a:pt x="27" y="14"/>
                    </a:lnTo>
                    <a:lnTo>
                      <a:pt x="27" y="15"/>
                    </a:lnTo>
                    <a:lnTo>
                      <a:pt x="24" y="18"/>
                    </a:lnTo>
                    <a:lnTo>
                      <a:pt x="22" y="20"/>
                    </a:lnTo>
                    <a:lnTo>
                      <a:pt x="21" y="20"/>
                    </a:lnTo>
                    <a:lnTo>
                      <a:pt x="18" y="19"/>
                    </a:lnTo>
                    <a:lnTo>
                      <a:pt x="15" y="19"/>
                    </a:lnTo>
                    <a:lnTo>
                      <a:pt x="11" y="18"/>
                    </a:lnTo>
                    <a:lnTo>
                      <a:pt x="8" y="17"/>
                    </a:lnTo>
                    <a:lnTo>
                      <a:pt x="5" y="16"/>
                    </a:lnTo>
                    <a:lnTo>
                      <a:pt x="2" y="15"/>
                    </a:lnTo>
                    <a:lnTo>
                      <a:pt x="0" y="13"/>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21" name="Freeform 81"/>
              <p:cNvSpPr>
                <a:spLocks/>
              </p:cNvSpPr>
              <p:nvPr/>
            </p:nvSpPr>
            <p:spPr bwMode="auto">
              <a:xfrm>
                <a:off x="4147" y="2166"/>
                <a:ext cx="37" cy="39"/>
              </a:xfrm>
              <a:custGeom>
                <a:avLst/>
                <a:gdLst>
                  <a:gd name="T0" fmla="*/ 0 w 22"/>
                  <a:gd name="T1" fmla="*/ 13 h 23"/>
                  <a:gd name="T2" fmla="*/ 1 w 22"/>
                  <a:gd name="T3" fmla="*/ 8 h 23"/>
                  <a:gd name="T4" fmla="*/ 4 w 22"/>
                  <a:gd name="T5" fmla="*/ 3 h 23"/>
                  <a:gd name="T6" fmla="*/ 8 w 22"/>
                  <a:gd name="T7" fmla="*/ 0 h 23"/>
                  <a:gd name="T8" fmla="*/ 11 w 22"/>
                  <a:gd name="T9" fmla="*/ 2 h 23"/>
                  <a:gd name="T10" fmla="*/ 8 w 22"/>
                  <a:gd name="T11" fmla="*/ 4 h 23"/>
                  <a:gd name="T12" fmla="*/ 6 w 22"/>
                  <a:gd name="T13" fmla="*/ 8 h 23"/>
                  <a:gd name="T14" fmla="*/ 5 w 22"/>
                  <a:gd name="T15" fmla="*/ 12 h 23"/>
                  <a:gd name="T16" fmla="*/ 5 w 22"/>
                  <a:gd name="T17" fmla="*/ 13 h 23"/>
                  <a:gd name="T18" fmla="*/ 5 w 22"/>
                  <a:gd name="T19" fmla="*/ 14 h 23"/>
                  <a:gd name="T20" fmla="*/ 7 w 22"/>
                  <a:gd name="T21" fmla="*/ 14 h 23"/>
                  <a:gd name="T22" fmla="*/ 8 w 22"/>
                  <a:gd name="T23" fmla="*/ 15 h 23"/>
                  <a:gd name="T24" fmla="*/ 10 w 22"/>
                  <a:gd name="T25" fmla="*/ 16 h 23"/>
                  <a:gd name="T26" fmla="*/ 13 w 22"/>
                  <a:gd name="T27" fmla="*/ 17 h 23"/>
                  <a:gd name="T28" fmla="*/ 16 w 22"/>
                  <a:gd name="T29" fmla="*/ 18 h 23"/>
                  <a:gd name="T30" fmla="*/ 20 w 22"/>
                  <a:gd name="T31" fmla="*/ 18 h 23"/>
                  <a:gd name="T32" fmla="*/ 21 w 22"/>
                  <a:gd name="T33" fmla="*/ 19 h 23"/>
                  <a:gd name="T34" fmla="*/ 22 w 22"/>
                  <a:gd name="T35" fmla="*/ 19 h 23"/>
                  <a:gd name="T36" fmla="*/ 22 w 22"/>
                  <a:gd name="T37" fmla="*/ 20 h 23"/>
                  <a:gd name="T38" fmla="*/ 22 w 22"/>
                  <a:gd name="T39" fmla="*/ 21 h 23"/>
                  <a:gd name="T40" fmla="*/ 22 w 22"/>
                  <a:gd name="T41" fmla="*/ 22 h 23"/>
                  <a:gd name="T42" fmla="*/ 21 w 22"/>
                  <a:gd name="T43" fmla="*/ 23 h 23"/>
                  <a:gd name="T44" fmla="*/ 20 w 22"/>
                  <a:gd name="T45" fmla="*/ 23 h 23"/>
                  <a:gd name="T46" fmla="*/ 19 w 22"/>
                  <a:gd name="T47" fmla="*/ 23 h 23"/>
                  <a:gd name="T48" fmla="*/ 17 w 22"/>
                  <a:gd name="T49" fmla="*/ 22 h 23"/>
                  <a:gd name="T50" fmla="*/ 14 w 22"/>
                  <a:gd name="T51" fmla="*/ 21 h 23"/>
                  <a:gd name="T52" fmla="*/ 11 w 22"/>
                  <a:gd name="T53" fmla="*/ 21 h 23"/>
                  <a:gd name="T54" fmla="*/ 8 w 22"/>
                  <a:gd name="T55" fmla="*/ 20 h 23"/>
                  <a:gd name="T56" fmla="*/ 5 w 22"/>
                  <a:gd name="T57" fmla="*/ 19 h 23"/>
                  <a:gd name="T58" fmla="*/ 3 w 22"/>
                  <a:gd name="T59" fmla="*/ 18 h 23"/>
                  <a:gd name="T60" fmla="*/ 1 w 22"/>
                  <a:gd name="T61" fmla="*/ 16 h 23"/>
                  <a:gd name="T62" fmla="*/ 0 w 22"/>
                  <a:gd name="T63"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23">
                    <a:moveTo>
                      <a:pt x="0" y="13"/>
                    </a:moveTo>
                    <a:lnTo>
                      <a:pt x="1" y="8"/>
                    </a:lnTo>
                    <a:lnTo>
                      <a:pt x="4" y="3"/>
                    </a:lnTo>
                    <a:lnTo>
                      <a:pt x="8" y="0"/>
                    </a:lnTo>
                    <a:lnTo>
                      <a:pt x="11" y="2"/>
                    </a:lnTo>
                    <a:lnTo>
                      <a:pt x="8" y="4"/>
                    </a:lnTo>
                    <a:lnTo>
                      <a:pt x="6" y="8"/>
                    </a:lnTo>
                    <a:lnTo>
                      <a:pt x="5" y="12"/>
                    </a:lnTo>
                    <a:lnTo>
                      <a:pt x="5" y="13"/>
                    </a:lnTo>
                    <a:lnTo>
                      <a:pt x="5" y="14"/>
                    </a:lnTo>
                    <a:lnTo>
                      <a:pt x="7" y="14"/>
                    </a:lnTo>
                    <a:lnTo>
                      <a:pt x="8" y="15"/>
                    </a:lnTo>
                    <a:lnTo>
                      <a:pt x="10" y="16"/>
                    </a:lnTo>
                    <a:lnTo>
                      <a:pt x="13" y="17"/>
                    </a:lnTo>
                    <a:lnTo>
                      <a:pt x="16" y="18"/>
                    </a:lnTo>
                    <a:lnTo>
                      <a:pt x="20" y="18"/>
                    </a:lnTo>
                    <a:lnTo>
                      <a:pt x="21" y="19"/>
                    </a:lnTo>
                    <a:lnTo>
                      <a:pt x="22" y="19"/>
                    </a:lnTo>
                    <a:lnTo>
                      <a:pt x="22" y="20"/>
                    </a:lnTo>
                    <a:lnTo>
                      <a:pt x="22" y="21"/>
                    </a:lnTo>
                    <a:lnTo>
                      <a:pt x="22" y="22"/>
                    </a:lnTo>
                    <a:lnTo>
                      <a:pt x="21" y="23"/>
                    </a:lnTo>
                    <a:lnTo>
                      <a:pt x="20" y="23"/>
                    </a:lnTo>
                    <a:lnTo>
                      <a:pt x="19" y="23"/>
                    </a:lnTo>
                    <a:lnTo>
                      <a:pt x="17" y="22"/>
                    </a:lnTo>
                    <a:lnTo>
                      <a:pt x="14" y="21"/>
                    </a:lnTo>
                    <a:lnTo>
                      <a:pt x="11" y="21"/>
                    </a:lnTo>
                    <a:lnTo>
                      <a:pt x="8" y="20"/>
                    </a:lnTo>
                    <a:lnTo>
                      <a:pt x="5" y="19"/>
                    </a:lnTo>
                    <a:lnTo>
                      <a:pt x="3" y="18"/>
                    </a:lnTo>
                    <a:lnTo>
                      <a:pt x="1" y="16"/>
                    </a:lnTo>
                    <a:lnTo>
                      <a:pt x="0" y="1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2722" name="Group 82"/>
            <p:cNvGrpSpPr>
              <a:grpSpLocks/>
            </p:cNvGrpSpPr>
            <p:nvPr/>
          </p:nvGrpSpPr>
          <p:grpSpPr bwMode="auto">
            <a:xfrm>
              <a:off x="3401" y="3168"/>
              <a:ext cx="81" cy="55"/>
              <a:chOff x="4147" y="2166"/>
              <a:chExt cx="55" cy="39"/>
            </a:xfrm>
          </p:grpSpPr>
          <p:sp>
            <p:nvSpPr>
              <p:cNvPr id="112723" name="Freeform 83"/>
              <p:cNvSpPr>
                <a:spLocks/>
              </p:cNvSpPr>
              <p:nvPr/>
            </p:nvSpPr>
            <p:spPr bwMode="auto">
              <a:xfrm>
                <a:off x="4152" y="2169"/>
                <a:ext cx="50" cy="35"/>
              </a:xfrm>
              <a:custGeom>
                <a:avLst/>
                <a:gdLst>
                  <a:gd name="T0" fmla="*/ 0 w 29"/>
                  <a:gd name="T1" fmla="*/ 10 h 20"/>
                  <a:gd name="T2" fmla="*/ 1 w 29"/>
                  <a:gd name="T3" fmla="*/ 6 h 20"/>
                  <a:gd name="T4" fmla="*/ 3 w 29"/>
                  <a:gd name="T5" fmla="*/ 3 h 20"/>
                  <a:gd name="T6" fmla="*/ 7 w 29"/>
                  <a:gd name="T7" fmla="*/ 0 h 20"/>
                  <a:gd name="T8" fmla="*/ 11 w 29"/>
                  <a:gd name="T9" fmla="*/ 0 h 20"/>
                  <a:gd name="T10" fmla="*/ 19 w 29"/>
                  <a:gd name="T11" fmla="*/ 3 h 20"/>
                  <a:gd name="T12" fmla="*/ 25 w 29"/>
                  <a:gd name="T13" fmla="*/ 5 h 20"/>
                  <a:gd name="T14" fmla="*/ 27 w 29"/>
                  <a:gd name="T15" fmla="*/ 7 h 20"/>
                  <a:gd name="T16" fmla="*/ 29 w 29"/>
                  <a:gd name="T17" fmla="*/ 9 h 20"/>
                  <a:gd name="T18" fmla="*/ 29 w 29"/>
                  <a:gd name="T19" fmla="*/ 11 h 20"/>
                  <a:gd name="T20" fmla="*/ 28 w 29"/>
                  <a:gd name="T21" fmla="*/ 12 h 20"/>
                  <a:gd name="T22" fmla="*/ 27 w 29"/>
                  <a:gd name="T23" fmla="*/ 13 h 20"/>
                  <a:gd name="T24" fmla="*/ 27 w 29"/>
                  <a:gd name="T25" fmla="*/ 14 h 20"/>
                  <a:gd name="T26" fmla="*/ 27 w 29"/>
                  <a:gd name="T27" fmla="*/ 15 h 20"/>
                  <a:gd name="T28" fmla="*/ 24 w 29"/>
                  <a:gd name="T29" fmla="*/ 18 h 20"/>
                  <a:gd name="T30" fmla="*/ 22 w 29"/>
                  <a:gd name="T31" fmla="*/ 20 h 20"/>
                  <a:gd name="T32" fmla="*/ 21 w 29"/>
                  <a:gd name="T33" fmla="*/ 20 h 20"/>
                  <a:gd name="T34" fmla="*/ 18 w 29"/>
                  <a:gd name="T35" fmla="*/ 19 h 20"/>
                  <a:gd name="T36" fmla="*/ 15 w 29"/>
                  <a:gd name="T37" fmla="*/ 19 h 20"/>
                  <a:gd name="T38" fmla="*/ 11 w 29"/>
                  <a:gd name="T39" fmla="*/ 18 h 20"/>
                  <a:gd name="T40" fmla="*/ 8 w 29"/>
                  <a:gd name="T41" fmla="*/ 17 h 20"/>
                  <a:gd name="T42" fmla="*/ 5 w 29"/>
                  <a:gd name="T43" fmla="*/ 16 h 20"/>
                  <a:gd name="T44" fmla="*/ 2 w 29"/>
                  <a:gd name="T45" fmla="*/ 15 h 20"/>
                  <a:gd name="T46" fmla="*/ 0 w 29"/>
                  <a:gd name="T47" fmla="*/ 13 h 20"/>
                  <a:gd name="T48" fmla="*/ 0 w 29"/>
                  <a:gd name="T4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20">
                    <a:moveTo>
                      <a:pt x="0" y="10"/>
                    </a:moveTo>
                    <a:lnTo>
                      <a:pt x="1" y="6"/>
                    </a:lnTo>
                    <a:lnTo>
                      <a:pt x="3" y="3"/>
                    </a:lnTo>
                    <a:lnTo>
                      <a:pt x="7" y="0"/>
                    </a:lnTo>
                    <a:lnTo>
                      <a:pt x="11" y="0"/>
                    </a:lnTo>
                    <a:lnTo>
                      <a:pt x="19" y="3"/>
                    </a:lnTo>
                    <a:lnTo>
                      <a:pt x="25" y="5"/>
                    </a:lnTo>
                    <a:lnTo>
                      <a:pt x="27" y="7"/>
                    </a:lnTo>
                    <a:lnTo>
                      <a:pt x="29" y="9"/>
                    </a:lnTo>
                    <a:lnTo>
                      <a:pt x="29" y="11"/>
                    </a:lnTo>
                    <a:lnTo>
                      <a:pt x="28" y="12"/>
                    </a:lnTo>
                    <a:lnTo>
                      <a:pt x="27" y="13"/>
                    </a:lnTo>
                    <a:lnTo>
                      <a:pt x="27" y="14"/>
                    </a:lnTo>
                    <a:lnTo>
                      <a:pt x="27" y="15"/>
                    </a:lnTo>
                    <a:lnTo>
                      <a:pt x="24" y="18"/>
                    </a:lnTo>
                    <a:lnTo>
                      <a:pt x="22" y="20"/>
                    </a:lnTo>
                    <a:lnTo>
                      <a:pt x="21" y="20"/>
                    </a:lnTo>
                    <a:lnTo>
                      <a:pt x="18" y="19"/>
                    </a:lnTo>
                    <a:lnTo>
                      <a:pt x="15" y="19"/>
                    </a:lnTo>
                    <a:lnTo>
                      <a:pt x="11" y="18"/>
                    </a:lnTo>
                    <a:lnTo>
                      <a:pt x="8" y="17"/>
                    </a:lnTo>
                    <a:lnTo>
                      <a:pt x="5" y="16"/>
                    </a:lnTo>
                    <a:lnTo>
                      <a:pt x="2" y="15"/>
                    </a:lnTo>
                    <a:lnTo>
                      <a:pt x="0" y="13"/>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24" name="Freeform 84"/>
              <p:cNvSpPr>
                <a:spLocks/>
              </p:cNvSpPr>
              <p:nvPr/>
            </p:nvSpPr>
            <p:spPr bwMode="auto">
              <a:xfrm>
                <a:off x="4147" y="2166"/>
                <a:ext cx="37" cy="39"/>
              </a:xfrm>
              <a:custGeom>
                <a:avLst/>
                <a:gdLst>
                  <a:gd name="T0" fmla="*/ 0 w 22"/>
                  <a:gd name="T1" fmla="*/ 13 h 23"/>
                  <a:gd name="T2" fmla="*/ 1 w 22"/>
                  <a:gd name="T3" fmla="*/ 8 h 23"/>
                  <a:gd name="T4" fmla="*/ 4 w 22"/>
                  <a:gd name="T5" fmla="*/ 3 h 23"/>
                  <a:gd name="T6" fmla="*/ 8 w 22"/>
                  <a:gd name="T7" fmla="*/ 0 h 23"/>
                  <a:gd name="T8" fmla="*/ 11 w 22"/>
                  <a:gd name="T9" fmla="*/ 2 h 23"/>
                  <a:gd name="T10" fmla="*/ 8 w 22"/>
                  <a:gd name="T11" fmla="*/ 4 h 23"/>
                  <a:gd name="T12" fmla="*/ 6 w 22"/>
                  <a:gd name="T13" fmla="*/ 8 h 23"/>
                  <a:gd name="T14" fmla="*/ 5 w 22"/>
                  <a:gd name="T15" fmla="*/ 12 h 23"/>
                  <a:gd name="T16" fmla="*/ 5 w 22"/>
                  <a:gd name="T17" fmla="*/ 13 h 23"/>
                  <a:gd name="T18" fmla="*/ 5 w 22"/>
                  <a:gd name="T19" fmla="*/ 14 h 23"/>
                  <a:gd name="T20" fmla="*/ 7 w 22"/>
                  <a:gd name="T21" fmla="*/ 14 h 23"/>
                  <a:gd name="T22" fmla="*/ 8 w 22"/>
                  <a:gd name="T23" fmla="*/ 15 h 23"/>
                  <a:gd name="T24" fmla="*/ 10 w 22"/>
                  <a:gd name="T25" fmla="*/ 16 h 23"/>
                  <a:gd name="T26" fmla="*/ 13 w 22"/>
                  <a:gd name="T27" fmla="*/ 17 h 23"/>
                  <a:gd name="T28" fmla="*/ 16 w 22"/>
                  <a:gd name="T29" fmla="*/ 18 h 23"/>
                  <a:gd name="T30" fmla="*/ 20 w 22"/>
                  <a:gd name="T31" fmla="*/ 18 h 23"/>
                  <a:gd name="T32" fmla="*/ 21 w 22"/>
                  <a:gd name="T33" fmla="*/ 19 h 23"/>
                  <a:gd name="T34" fmla="*/ 22 w 22"/>
                  <a:gd name="T35" fmla="*/ 19 h 23"/>
                  <a:gd name="T36" fmla="*/ 22 w 22"/>
                  <a:gd name="T37" fmla="*/ 20 h 23"/>
                  <a:gd name="T38" fmla="*/ 22 w 22"/>
                  <a:gd name="T39" fmla="*/ 21 h 23"/>
                  <a:gd name="T40" fmla="*/ 22 w 22"/>
                  <a:gd name="T41" fmla="*/ 22 h 23"/>
                  <a:gd name="T42" fmla="*/ 21 w 22"/>
                  <a:gd name="T43" fmla="*/ 23 h 23"/>
                  <a:gd name="T44" fmla="*/ 20 w 22"/>
                  <a:gd name="T45" fmla="*/ 23 h 23"/>
                  <a:gd name="T46" fmla="*/ 19 w 22"/>
                  <a:gd name="T47" fmla="*/ 23 h 23"/>
                  <a:gd name="T48" fmla="*/ 17 w 22"/>
                  <a:gd name="T49" fmla="*/ 22 h 23"/>
                  <a:gd name="T50" fmla="*/ 14 w 22"/>
                  <a:gd name="T51" fmla="*/ 21 h 23"/>
                  <a:gd name="T52" fmla="*/ 11 w 22"/>
                  <a:gd name="T53" fmla="*/ 21 h 23"/>
                  <a:gd name="T54" fmla="*/ 8 w 22"/>
                  <a:gd name="T55" fmla="*/ 20 h 23"/>
                  <a:gd name="T56" fmla="*/ 5 w 22"/>
                  <a:gd name="T57" fmla="*/ 19 h 23"/>
                  <a:gd name="T58" fmla="*/ 3 w 22"/>
                  <a:gd name="T59" fmla="*/ 18 h 23"/>
                  <a:gd name="T60" fmla="*/ 1 w 22"/>
                  <a:gd name="T61" fmla="*/ 16 h 23"/>
                  <a:gd name="T62" fmla="*/ 0 w 22"/>
                  <a:gd name="T63"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23">
                    <a:moveTo>
                      <a:pt x="0" y="13"/>
                    </a:moveTo>
                    <a:lnTo>
                      <a:pt x="1" y="8"/>
                    </a:lnTo>
                    <a:lnTo>
                      <a:pt x="4" y="3"/>
                    </a:lnTo>
                    <a:lnTo>
                      <a:pt x="8" y="0"/>
                    </a:lnTo>
                    <a:lnTo>
                      <a:pt x="11" y="2"/>
                    </a:lnTo>
                    <a:lnTo>
                      <a:pt x="8" y="4"/>
                    </a:lnTo>
                    <a:lnTo>
                      <a:pt x="6" y="8"/>
                    </a:lnTo>
                    <a:lnTo>
                      <a:pt x="5" y="12"/>
                    </a:lnTo>
                    <a:lnTo>
                      <a:pt x="5" y="13"/>
                    </a:lnTo>
                    <a:lnTo>
                      <a:pt x="5" y="14"/>
                    </a:lnTo>
                    <a:lnTo>
                      <a:pt x="7" y="14"/>
                    </a:lnTo>
                    <a:lnTo>
                      <a:pt x="8" y="15"/>
                    </a:lnTo>
                    <a:lnTo>
                      <a:pt x="10" y="16"/>
                    </a:lnTo>
                    <a:lnTo>
                      <a:pt x="13" y="17"/>
                    </a:lnTo>
                    <a:lnTo>
                      <a:pt x="16" y="18"/>
                    </a:lnTo>
                    <a:lnTo>
                      <a:pt x="20" y="18"/>
                    </a:lnTo>
                    <a:lnTo>
                      <a:pt x="21" y="19"/>
                    </a:lnTo>
                    <a:lnTo>
                      <a:pt x="22" y="19"/>
                    </a:lnTo>
                    <a:lnTo>
                      <a:pt x="22" y="20"/>
                    </a:lnTo>
                    <a:lnTo>
                      <a:pt x="22" y="21"/>
                    </a:lnTo>
                    <a:lnTo>
                      <a:pt x="22" y="22"/>
                    </a:lnTo>
                    <a:lnTo>
                      <a:pt x="21" y="23"/>
                    </a:lnTo>
                    <a:lnTo>
                      <a:pt x="20" y="23"/>
                    </a:lnTo>
                    <a:lnTo>
                      <a:pt x="19" y="23"/>
                    </a:lnTo>
                    <a:lnTo>
                      <a:pt x="17" y="22"/>
                    </a:lnTo>
                    <a:lnTo>
                      <a:pt x="14" y="21"/>
                    </a:lnTo>
                    <a:lnTo>
                      <a:pt x="11" y="21"/>
                    </a:lnTo>
                    <a:lnTo>
                      <a:pt x="8" y="20"/>
                    </a:lnTo>
                    <a:lnTo>
                      <a:pt x="5" y="19"/>
                    </a:lnTo>
                    <a:lnTo>
                      <a:pt x="3" y="18"/>
                    </a:lnTo>
                    <a:lnTo>
                      <a:pt x="1" y="16"/>
                    </a:lnTo>
                    <a:lnTo>
                      <a:pt x="0" y="1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2725" name="Freeform 85"/>
            <p:cNvSpPr>
              <a:spLocks/>
            </p:cNvSpPr>
            <p:nvPr/>
          </p:nvSpPr>
          <p:spPr bwMode="auto">
            <a:xfrm rot="-1169254">
              <a:off x="3177" y="3003"/>
              <a:ext cx="117" cy="104"/>
            </a:xfrm>
            <a:custGeom>
              <a:avLst/>
              <a:gdLst>
                <a:gd name="T0" fmla="*/ 0 w 46"/>
                <a:gd name="T1" fmla="*/ 39 h 43"/>
                <a:gd name="T2" fmla="*/ 5 w 46"/>
                <a:gd name="T3" fmla="*/ 32 h 43"/>
                <a:gd name="T4" fmla="*/ 11 w 46"/>
                <a:gd name="T5" fmla="*/ 26 h 43"/>
                <a:gd name="T6" fmla="*/ 18 w 46"/>
                <a:gd name="T7" fmla="*/ 19 h 43"/>
                <a:gd name="T8" fmla="*/ 25 w 46"/>
                <a:gd name="T9" fmla="*/ 13 h 43"/>
                <a:gd name="T10" fmla="*/ 32 w 46"/>
                <a:gd name="T11" fmla="*/ 8 h 43"/>
                <a:gd name="T12" fmla="*/ 38 w 46"/>
                <a:gd name="T13" fmla="*/ 4 h 43"/>
                <a:gd name="T14" fmla="*/ 43 w 46"/>
                <a:gd name="T15" fmla="*/ 1 h 43"/>
                <a:gd name="T16" fmla="*/ 46 w 46"/>
                <a:gd name="T17" fmla="*/ 0 h 43"/>
                <a:gd name="T18" fmla="*/ 46 w 46"/>
                <a:gd name="T19" fmla="*/ 2 h 43"/>
                <a:gd name="T20" fmla="*/ 44 w 46"/>
                <a:gd name="T21" fmla="*/ 6 h 43"/>
                <a:gd name="T22" fmla="*/ 39 w 46"/>
                <a:gd name="T23" fmla="*/ 10 h 43"/>
                <a:gd name="T24" fmla="*/ 32 w 46"/>
                <a:gd name="T25" fmla="*/ 16 h 43"/>
                <a:gd name="T26" fmla="*/ 25 w 46"/>
                <a:gd name="T27" fmla="*/ 22 h 43"/>
                <a:gd name="T28" fmla="*/ 18 w 46"/>
                <a:gd name="T29" fmla="*/ 29 h 43"/>
                <a:gd name="T30" fmla="*/ 11 w 46"/>
                <a:gd name="T31" fmla="*/ 36 h 43"/>
                <a:gd name="T32" fmla="*/ 6 w 46"/>
                <a:gd name="T33" fmla="*/ 42 h 43"/>
                <a:gd name="T34" fmla="*/ 5 w 46"/>
                <a:gd name="T35" fmla="*/ 43 h 43"/>
                <a:gd name="T36" fmla="*/ 4 w 46"/>
                <a:gd name="T37" fmla="*/ 43 h 43"/>
                <a:gd name="T38" fmla="*/ 3 w 46"/>
                <a:gd name="T39" fmla="*/ 43 h 43"/>
                <a:gd name="T40" fmla="*/ 1 w 46"/>
                <a:gd name="T41" fmla="*/ 43 h 43"/>
                <a:gd name="T42" fmla="*/ 1 w 46"/>
                <a:gd name="T43" fmla="*/ 42 h 43"/>
                <a:gd name="T44" fmla="*/ 0 w 46"/>
                <a:gd name="T45" fmla="*/ 41 h 43"/>
                <a:gd name="T46" fmla="*/ 0 w 46"/>
                <a:gd name="T47" fmla="*/ 40 h 43"/>
                <a:gd name="T48" fmla="*/ 0 w 46"/>
                <a:gd name="T49"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43">
                  <a:moveTo>
                    <a:pt x="0" y="39"/>
                  </a:moveTo>
                  <a:lnTo>
                    <a:pt x="5" y="32"/>
                  </a:lnTo>
                  <a:lnTo>
                    <a:pt x="11" y="26"/>
                  </a:lnTo>
                  <a:lnTo>
                    <a:pt x="18" y="19"/>
                  </a:lnTo>
                  <a:lnTo>
                    <a:pt x="25" y="13"/>
                  </a:lnTo>
                  <a:lnTo>
                    <a:pt x="32" y="8"/>
                  </a:lnTo>
                  <a:lnTo>
                    <a:pt x="38" y="4"/>
                  </a:lnTo>
                  <a:lnTo>
                    <a:pt x="43" y="1"/>
                  </a:lnTo>
                  <a:lnTo>
                    <a:pt x="46" y="0"/>
                  </a:lnTo>
                  <a:lnTo>
                    <a:pt x="46" y="2"/>
                  </a:lnTo>
                  <a:lnTo>
                    <a:pt x="44" y="6"/>
                  </a:lnTo>
                  <a:lnTo>
                    <a:pt x="39" y="10"/>
                  </a:lnTo>
                  <a:lnTo>
                    <a:pt x="32" y="16"/>
                  </a:lnTo>
                  <a:lnTo>
                    <a:pt x="25" y="22"/>
                  </a:lnTo>
                  <a:lnTo>
                    <a:pt x="18" y="29"/>
                  </a:lnTo>
                  <a:lnTo>
                    <a:pt x="11" y="36"/>
                  </a:lnTo>
                  <a:lnTo>
                    <a:pt x="6" y="42"/>
                  </a:lnTo>
                  <a:lnTo>
                    <a:pt x="5" y="43"/>
                  </a:lnTo>
                  <a:lnTo>
                    <a:pt x="4" y="43"/>
                  </a:lnTo>
                  <a:lnTo>
                    <a:pt x="3" y="43"/>
                  </a:lnTo>
                  <a:lnTo>
                    <a:pt x="1" y="43"/>
                  </a:lnTo>
                  <a:lnTo>
                    <a:pt x="1" y="42"/>
                  </a:lnTo>
                  <a:lnTo>
                    <a:pt x="0" y="41"/>
                  </a:lnTo>
                  <a:lnTo>
                    <a:pt x="0" y="40"/>
                  </a:lnTo>
                  <a:lnTo>
                    <a:pt x="0" y="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26" name="Freeform 86"/>
            <p:cNvSpPr>
              <a:spLocks/>
            </p:cNvSpPr>
            <p:nvPr/>
          </p:nvSpPr>
          <p:spPr bwMode="auto">
            <a:xfrm rot="-54815">
              <a:off x="3189" y="2899"/>
              <a:ext cx="77" cy="77"/>
            </a:xfrm>
            <a:custGeom>
              <a:avLst/>
              <a:gdLst>
                <a:gd name="T0" fmla="*/ 0 w 46"/>
                <a:gd name="T1" fmla="*/ 39 h 43"/>
                <a:gd name="T2" fmla="*/ 5 w 46"/>
                <a:gd name="T3" fmla="*/ 32 h 43"/>
                <a:gd name="T4" fmla="*/ 11 w 46"/>
                <a:gd name="T5" fmla="*/ 26 h 43"/>
                <a:gd name="T6" fmla="*/ 18 w 46"/>
                <a:gd name="T7" fmla="*/ 19 h 43"/>
                <a:gd name="T8" fmla="*/ 25 w 46"/>
                <a:gd name="T9" fmla="*/ 13 h 43"/>
                <a:gd name="T10" fmla="*/ 32 w 46"/>
                <a:gd name="T11" fmla="*/ 8 h 43"/>
                <a:gd name="T12" fmla="*/ 38 w 46"/>
                <a:gd name="T13" fmla="*/ 4 h 43"/>
                <a:gd name="T14" fmla="*/ 43 w 46"/>
                <a:gd name="T15" fmla="*/ 1 h 43"/>
                <a:gd name="T16" fmla="*/ 46 w 46"/>
                <a:gd name="T17" fmla="*/ 0 h 43"/>
                <a:gd name="T18" fmla="*/ 46 w 46"/>
                <a:gd name="T19" fmla="*/ 2 h 43"/>
                <a:gd name="T20" fmla="*/ 44 w 46"/>
                <a:gd name="T21" fmla="*/ 6 h 43"/>
                <a:gd name="T22" fmla="*/ 39 w 46"/>
                <a:gd name="T23" fmla="*/ 10 h 43"/>
                <a:gd name="T24" fmla="*/ 32 w 46"/>
                <a:gd name="T25" fmla="*/ 16 h 43"/>
                <a:gd name="T26" fmla="*/ 25 w 46"/>
                <a:gd name="T27" fmla="*/ 22 h 43"/>
                <a:gd name="T28" fmla="*/ 18 w 46"/>
                <a:gd name="T29" fmla="*/ 29 h 43"/>
                <a:gd name="T30" fmla="*/ 11 w 46"/>
                <a:gd name="T31" fmla="*/ 36 h 43"/>
                <a:gd name="T32" fmla="*/ 6 w 46"/>
                <a:gd name="T33" fmla="*/ 42 h 43"/>
                <a:gd name="T34" fmla="*/ 5 w 46"/>
                <a:gd name="T35" fmla="*/ 43 h 43"/>
                <a:gd name="T36" fmla="*/ 4 w 46"/>
                <a:gd name="T37" fmla="*/ 43 h 43"/>
                <a:gd name="T38" fmla="*/ 3 w 46"/>
                <a:gd name="T39" fmla="*/ 43 h 43"/>
                <a:gd name="T40" fmla="*/ 1 w 46"/>
                <a:gd name="T41" fmla="*/ 43 h 43"/>
                <a:gd name="T42" fmla="*/ 1 w 46"/>
                <a:gd name="T43" fmla="*/ 42 h 43"/>
                <a:gd name="T44" fmla="*/ 0 w 46"/>
                <a:gd name="T45" fmla="*/ 41 h 43"/>
                <a:gd name="T46" fmla="*/ 0 w 46"/>
                <a:gd name="T47" fmla="*/ 40 h 43"/>
                <a:gd name="T48" fmla="*/ 0 w 46"/>
                <a:gd name="T49"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43">
                  <a:moveTo>
                    <a:pt x="0" y="39"/>
                  </a:moveTo>
                  <a:lnTo>
                    <a:pt x="5" y="32"/>
                  </a:lnTo>
                  <a:lnTo>
                    <a:pt x="11" y="26"/>
                  </a:lnTo>
                  <a:lnTo>
                    <a:pt x="18" y="19"/>
                  </a:lnTo>
                  <a:lnTo>
                    <a:pt x="25" y="13"/>
                  </a:lnTo>
                  <a:lnTo>
                    <a:pt x="32" y="8"/>
                  </a:lnTo>
                  <a:lnTo>
                    <a:pt x="38" y="4"/>
                  </a:lnTo>
                  <a:lnTo>
                    <a:pt x="43" y="1"/>
                  </a:lnTo>
                  <a:lnTo>
                    <a:pt x="46" y="0"/>
                  </a:lnTo>
                  <a:lnTo>
                    <a:pt x="46" y="2"/>
                  </a:lnTo>
                  <a:lnTo>
                    <a:pt x="44" y="6"/>
                  </a:lnTo>
                  <a:lnTo>
                    <a:pt x="39" y="10"/>
                  </a:lnTo>
                  <a:lnTo>
                    <a:pt x="32" y="16"/>
                  </a:lnTo>
                  <a:lnTo>
                    <a:pt x="25" y="22"/>
                  </a:lnTo>
                  <a:lnTo>
                    <a:pt x="18" y="29"/>
                  </a:lnTo>
                  <a:lnTo>
                    <a:pt x="11" y="36"/>
                  </a:lnTo>
                  <a:lnTo>
                    <a:pt x="6" y="42"/>
                  </a:lnTo>
                  <a:lnTo>
                    <a:pt x="5" y="43"/>
                  </a:lnTo>
                  <a:lnTo>
                    <a:pt x="4" y="43"/>
                  </a:lnTo>
                  <a:lnTo>
                    <a:pt x="3" y="43"/>
                  </a:lnTo>
                  <a:lnTo>
                    <a:pt x="1" y="43"/>
                  </a:lnTo>
                  <a:lnTo>
                    <a:pt x="1" y="42"/>
                  </a:lnTo>
                  <a:lnTo>
                    <a:pt x="0" y="41"/>
                  </a:lnTo>
                  <a:lnTo>
                    <a:pt x="0" y="40"/>
                  </a:lnTo>
                  <a:lnTo>
                    <a:pt x="0" y="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27" name="Freeform 87"/>
            <p:cNvSpPr>
              <a:spLocks/>
            </p:cNvSpPr>
            <p:nvPr/>
          </p:nvSpPr>
          <p:spPr bwMode="auto">
            <a:xfrm rot="-1841482">
              <a:off x="3469" y="3129"/>
              <a:ext cx="116" cy="104"/>
            </a:xfrm>
            <a:custGeom>
              <a:avLst/>
              <a:gdLst>
                <a:gd name="T0" fmla="*/ 0 w 46"/>
                <a:gd name="T1" fmla="*/ 39 h 43"/>
                <a:gd name="T2" fmla="*/ 5 w 46"/>
                <a:gd name="T3" fmla="*/ 32 h 43"/>
                <a:gd name="T4" fmla="*/ 11 w 46"/>
                <a:gd name="T5" fmla="*/ 26 h 43"/>
                <a:gd name="T6" fmla="*/ 18 w 46"/>
                <a:gd name="T7" fmla="*/ 19 h 43"/>
                <a:gd name="T8" fmla="*/ 25 w 46"/>
                <a:gd name="T9" fmla="*/ 13 h 43"/>
                <a:gd name="T10" fmla="*/ 32 w 46"/>
                <a:gd name="T11" fmla="*/ 8 h 43"/>
                <a:gd name="T12" fmla="*/ 38 w 46"/>
                <a:gd name="T13" fmla="*/ 4 h 43"/>
                <a:gd name="T14" fmla="*/ 43 w 46"/>
                <a:gd name="T15" fmla="*/ 1 h 43"/>
                <a:gd name="T16" fmla="*/ 46 w 46"/>
                <a:gd name="T17" fmla="*/ 0 h 43"/>
                <a:gd name="T18" fmla="*/ 46 w 46"/>
                <a:gd name="T19" fmla="*/ 2 h 43"/>
                <a:gd name="T20" fmla="*/ 44 w 46"/>
                <a:gd name="T21" fmla="*/ 6 h 43"/>
                <a:gd name="T22" fmla="*/ 39 w 46"/>
                <a:gd name="T23" fmla="*/ 10 h 43"/>
                <a:gd name="T24" fmla="*/ 32 w 46"/>
                <a:gd name="T25" fmla="*/ 16 h 43"/>
                <a:gd name="T26" fmla="*/ 25 w 46"/>
                <a:gd name="T27" fmla="*/ 22 h 43"/>
                <a:gd name="T28" fmla="*/ 18 w 46"/>
                <a:gd name="T29" fmla="*/ 29 h 43"/>
                <a:gd name="T30" fmla="*/ 11 w 46"/>
                <a:gd name="T31" fmla="*/ 36 h 43"/>
                <a:gd name="T32" fmla="*/ 6 w 46"/>
                <a:gd name="T33" fmla="*/ 42 h 43"/>
                <a:gd name="T34" fmla="*/ 5 w 46"/>
                <a:gd name="T35" fmla="*/ 43 h 43"/>
                <a:gd name="T36" fmla="*/ 4 w 46"/>
                <a:gd name="T37" fmla="*/ 43 h 43"/>
                <a:gd name="T38" fmla="*/ 3 w 46"/>
                <a:gd name="T39" fmla="*/ 43 h 43"/>
                <a:gd name="T40" fmla="*/ 1 w 46"/>
                <a:gd name="T41" fmla="*/ 43 h 43"/>
                <a:gd name="T42" fmla="*/ 1 w 46"/>
                <a:gd name="T43" fmla="*/ 42 h 43"/>
                <a:gd name="T44" fmla="*/ 0 w 46"/>
                <a:gd name="T45" fmla="*/ 41 h 43"/>
                <a:gd name="T46" fmla="*/ 0 w 46"/>
                <a:gd name="T47" fmla="*/ 40 h 43"/>
                <a:gd name="T48" fmla="*/ 0 w 46"/>
                <a:gd name="T49"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43">
                  <a:moveTo>
                    <a:pt x="0" y="39"/>
                  </a:moveTo>
                  <a:lnTo>
                    <a:pt x="5" y="32"/>
                  </a:lnTo>
                  <a:lnTo>
                    <a:pt x="11" y="26"/>
                  </a:lnTo>
                  <a:lnTo>
                    <a:pt x="18" y="19"/>
                  </a:lnTo>
                  <a:lnTo>
                    <a:pt x="25" y="13"/>
                  </a:lnTo>
                  <a:lnTo>
                    <a:pt x="32" y="8"/>
                  </a:lnTo>
                  <a:lnTo>
                    <a:pt x="38" y="4"/>
                  </a:lnTo>
                  <a:lnTo>
                    <a:pt x="43" y="1"/>
                  </a:lnTo>
                  <a:lnTo>
                    <a:pt x="46" y="0"/>
                  </a:lnTo>
                  <a:lnTo>
                    <a:pt x="46" y="2"/>
                  </a:lnTo>
                  <a:lnTo>
                    <a:pt x="44" y="6"/>
                  </a:lnTo>
                  <a:lnTo>
                    <a:pt x="39" y="10"/>
                  </a:lnTo>
                  <a:lnTo>
                    <a:pt x="32" y="16"/>
                  </a:lnTo>
                  <a:lnTo>
                    <a:pt x="25" y="22"/>
                  </a:lnTo>
                  <a:lnTo>
                    <a:pt x="18" y="29"/>
                  </a:lnTo>
                  <a:lnTo>
                    <a:pt x="11" y="36"/>
                  </a:lnTo>
                  <a:lnTo>
                    <a:pt x="6" y="42"/>
                  </a:lnTo>
                  <a:lnTo>
                    <a:pt x="5" y="43"/>
                  </a:lnTo>
                  <a:lnTo>
                    <a:pt x="4" y="43"/>
                  </a:lnTo>
                  <a:lnTo>
                    <a:pt x="3" y="43"/>
                  </a:lnTo>
                  <a:lnTo>
                    <a:pt x="1" y="43"/>
                  </a:lnTo>
                  <a:lnTo>
                    <a:pt x="1" y="42"/>
                  </a:lnTo>
                  <a:lnTo>
                    <a:pt x="0" y="41"/>
                  </a:lnTo>
                  <a:lnTo>
                    <a:pt x="0" y="40"/>
                  </a:lnTo>
                  <a:lnTo>
                    <a:pt x="0" y="3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28" name="Freeform 88"/>
            <p:cNvSpPr>
              <a:spLocks/>
            </p:cNvSpPr>
            <p:nvPr/>
          </p:nvSpPr>
          <p:spPr bwMode="auto">
            <a:xfrm>
              <a:off x="3526" y="3004"/>
              <a:ext cx="175" cy="271"/>
            </a:xfrm>
            <a:custGeom>
              <a:avLst/>
              <a:gdLst>
                <a:gd name="T0" fmla="*/ 68 w 119"/>
                <a:gd name="T1" fmla="*/ 0 h 193"/>
                <a:gd name="T2" fmla="*/ 87 w 119"/>
                <a:gd name="T3" fmla="*/ 37 h 193"/>
                <a:gd name="T4" fmla="*/ 119 w 119"/>
                <a:gd name="T5" fmla="*/ 19 h 193"/>
                <a:gd name="T6" fmla="*/ 116 w 119"/>
                <a:gd name="T7" fmla="*/ 92 h 193"/>
                <a:gd name="T8" fmla="*/ 6 w 119"/>
                <a:gd name="T9" fmla="*/ 193 h 193"/>
                <a:gd name="T10" fmla="*/ 0 w 119"/>
                <a:gd name="T11" fmla="*/ 167 h 193"/>
                <a:gd name="T12" fmla="*/ 32 w 119"/>
                <a:gd name="T13" fmla="*/ 64 h 193"/>
                <a:gd name="T14" fmla="*/ 68 w 119"/>
                <a:gd name="T15" fmla="*/ 0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193">
                  <a:moveTo>
                    <a:pt x="68" y="0"/>
                  </a:moveTo>
                  <a:lnTo>
                    <a:pt x="87" y="37"/>
                  </a:lnTo>
                  <a:lnTo>
                    <a:pt x="119" y="19"/>
                  </a:lnTo>
                  <a:lnTo>
                    <a:pt x="116" y="92"/>
                  </a:lnTo>
                  <a:lnTo>
                    <a:pt x="6" y="193"/>
                  </a:lnTo>
                  <a:lnTo>
                    <a:pt x="0" y="167"/>
                  </a:lnTo>
                  <a:lnTo>
                    <a:pt x="32" y="64"/>
                  </a:lnTo>
                  <a:lnTo>
                    <a:pt x="68" y="0"/>
                  </a:lnTo>
                  <a:close/>
                </a:path>
              </a:pathLst>
            </a:custGeom>
            <a:solidFill>
              <a:srgbClr val="808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729" name="Freeform 89"/>
            <p:cNvSpPr>
              <a:spLocks/>
            </p:cNvSpPr>
            <p:nvPr/>
          </p:nvSpPr>
          <p:spPr bwMode="auto">
            <a:xfrm>
              <a:off x="3510" y="3041"/>
              <a:ext cx="209" cy="245"/>
            </a:xfrm>
            <a:custGeom>
              <a:avLst/>
              <a:gdLst>
                <a:gd name="T0" fmla="*/ 78 w 83"/>
                <a:gd name="T1" fmla="*/ 33 h 102"/>
                <a:gd name="T2" fmla="*/ 77 w 83"/>
                <a:gd name="T3" fmla="*/ 32 h 102"/>
                <a:gd name="T4" fmla="*/ 76 w 83"/>
                <a:gd name="T5" fmla="*/ 29 h 102"/>
                <a:gd name="T6" fmla="*/ 75 w 83"/>
                <a:gd name="T7" fmla="*/ 25 h 102"/>
                <a:gd name="T8" fmla="*/ 74 w 83"/>
                <a:gd name="T9" fmla="*/ 20 h 102"/>
                <a:gd name="T10" fmla="*/ 73 w 83"/>
                <a:gd name="T11" fmla="*/ 14 h 102"/>
                <a:gd name="T12" fmla="*/ 74 w 83"/>
                <a:gd name="T13" fmla="*/ 9 h 102"/>
                <a:gd name="T14" fmla="*/ 77 w 83"/>
                <a:gd name="T15" fmla="*/ 4 h 102"/>
                <a:gd name="T16" fmla="*/ 82 w 83"/>
                <a:gd name="T17" fmla="*/ 0 h 102"/>
                <a:gd name="T18" fmla="*/ 83 w 83"/>
                <a:gd name="T19" fmla="*/ 5 h 102"/>
                <a:gd name="T20" fmla="*/ 83 w 83"/>
                <a:gd name="T21" fmla="*/ 11 h 102"/>
                <a:gd name="T22" fmla="*/ 83 w 83"/>
                <a:gd name="T23" fmla="*/ 17 h 102"/>
                <a:gd name="T24" fmla="*/ 83 w 83"/>
                <a:gd name="T25" fmla="*/ 23 h 102"/>
                <a:gd name="T26" fmla="*/ 83 w 83"/>
                <a:gd name="T27" fmla="*/ 29 h 102"/>
                <a:gd name="T28" fmla="*/ 83 w 83"/>
                <a:gd name="T29" fmla="*/ 33 h 102"/>
                <a:gd name="T30" fmla="*/ 83 w 83"/>
                <a:gd name="T31" fmla="*/ 36 h 102"/>
                <a:gd name="T32" fmla="*/ 83 w 83"/>
                <a:gd name="T33" fmla="*/ 37 h 102"/>
                <a:gd name="T34" fmla="*/ 83 w 83"/>
                <a:gd name="T35" fmla="*/ 38 h 102"/>
                <a:gd name="T36" fmla="*/ 83 w 83"/>
                <a:gd name="T37" fmla="*/ 39 h 102"/>
                <a:gd name="T38" fmla="*/ 82 w 83"/>
                <a:gd name="T39" fmla="*/ 40 h 102"/>
                <a:gd name="T40" fmla="*/ 81 w 83"/>
                <a:gd name="T41" fmla="*/ 41 h 102"/>
                <a:gd name="T42" fmla="*/ 79 w 83"/>
                <a:gd name="T43" fmla="*/ 42 h 102"/>
                <a:gd name="T44" fmla="*/ 74 w 83"/>
                <a:gd name="T45" fmla="*/ 45 h 102"/>
                <a:gd name="T46" fmla="*/ 67 w 83"/>
                <a:gd name="T47" fmla="*/ 50 h 102"/>
                <a:gd name="T48" fmla="*/ 59 w 83"/>
                <a:gd name="T49" fmla="*/ 56 h 102"/>
                <a:gd name="T50" fmla="*/ 49 w 83"/>
                <a:gd name="T51" fmla="*/ 63 h 102"/>
                <a:gd name="T52" fmla="*/ 40 w 83"/>
                <a:gd name="T53" fmla="*/ 70 h 102"/>
                <a:gd name="T54" fmla="*/ 32 w 83"/>
                <a:gd name="T55" fmla="*/ 78 h 102"/>
                <a:gd name="T56" fmla="*/ 25 w 83"/>
                <a:gd name="T57" fmla="*/ 85 h 102"/>
                <a:gd name="T58" fmla="*/ 20 w 83"/>
                <a:gd name="T59" fmla="*/ 89 h 102"/>
                <a:gd name="T60" fmla="*/ 15 w 83"/>
                <a:gd name="T61" fmla="*/ 94 h 102"/>
                <a:gd name="T62" fmla="*/ 11 w 83"/>
                <a:gd name="T63" fmla="*/ 98 h 102"/>
                <a:gd name="T64" fmla="*/ 9 w 83"/>
                <a:gd name="T65" fmla="*/ 99 h 102"/>
                <a:gd name="T66" fmla="*/ 8 w 83"/>
                <a:gd name="T67" fmla="*/ 100 h 102"/>
                <a:gd name="T68" fmla="*/ 6 w 83"/>
                <a:gd name="T69" fmla="*/ 101 h 102"/>
                <a:gd name="T70" fmla="*/ 4 w 83"/>
                <a:gd name="T71" fmla="*/ 102 h 102"/>
                <a:gd name="T72" fmla="*/ 2 w 83"/>
                <a:gd name="T73" fmla="*/ 101 h 102"/>
                <a:gd name="T74" fmla="*/ 1 w 83"/>
                <a:gd name="T75" fmla="*/ 99 h 102"/>
                <a:gd name="T76" fmla="*/ 0 w 83"/>
                <a:gd name="T77" fmla="*/ 97 h 102"/>
                <a:gd name="T78" fmla="*/ 0 w 83"/>
                <a:gd name="T79" fmla="*/ 96 h 102"/>
                <a:gd name="T80" fmla="*/ 1 w 83"/>
                <a:gd name="T81" fmla="*/ 94 h 102"/>
                <a:gd name="T82" fmla="*/ 7 w 83"/>
                <a:gd name="T83" fmla="*/ 86 h 102"/>
                <a:gd name="T84" fmla="*/ 13 w 83"/>
                <a:gd name="T85" fmla="*/ 80 h 102"/>
                <a:gd name="T86" fmla="*/ 20 w 83"/>
                <a:gd name="T87" fmla="*/ 73 h 102"/>
                <a:gd name="T88" fmla="*/ 27 w 83"/>
                <a:gd name="T89" fmla="*/ 67 h 102"/>
                <a:gd name="T90" fmla="*/ 34 w 83"/>
                <a:gd name="T91" fmla="*/ 61 h 102"/>
                <a:gd name="T92" fmla="*/ 42 w 83"/>
                <a:gd name="T93" fmla="*/ 55 h 102"/>
                <a:gd name="T94" fmla="*/ 49 w 83"/>
                <a:gd name="T95" fmla="*/ 49 h 102"/>
                <a:gd name="T96" fmla="*/ 57 w 83"/>
                <a:gd name="T97" fmla="*/ 44 h 102"/>
                <a:gd name="T98" fmla="*/ 62 w 83"/>
                <a:gd name="T99" fmla="*/ 41 h 102"/>
                <a:gd name="T100" fmla="*/ 67 w 83"/>
                <a:gd name="T101" fmla="*/ 38 h 102"/>
                <a:gd name="T102" fmla="*/ 72 w 83"/>
                <a:gd name="T103" fmla="*/ 35 h 102"/>
                <a:gd name="T104" fmla="*/ 78 w 83"/>
                <a:gd name="T105" fmla="*/ 3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 h="102">
                  <a:moveTo>
                    <a:pt x="78" y="33"/>
                  </a:moveTo>
                  <a:lnTo>
                    <a:pt x="77" y="32"/>
                  </a:lnTo>
                  <a:lnTo>
                    <a:pt x="76" y="29"/>
                  </a:lnTo>
                  <a:lnTo>
                    <a:pt x="75" y="25"/>
                  </a:lnTo>
                  <a:lnTo>
                    <a:pt x="74" y="20"/>
                  </a:lnTo>
                  <a:lnTo>
                    <a:pt x="73" y="14"/>
                  </a:lnTo>
                  <a:lnTo>
                    <a:pt x="74" y="9"/>
                  </a:lnTo>
                  <a:lnTo>
                    <a:pt x="77" y="4"/>
                  </a:lnTo>
                  <a:lnTo>
                    <a:pt x="82" y="0"/>
                  </a:lnTo>
                  <a:lnTo>
                    <a:pt x="83" y="5"/>
                  </a:lnTo>
                  <a:lnTo>
                    <a:pt x="83" y="11"/>
                  </a:lnTo>
                  <a:lnTo>
                    <a:pt x="83" y="17"/>
                  </a:lnTo>
                  <a:lnTo>
                    <a:pt x="83" y="23"/>
                  </a:lnTo>
                  <a:lnTo>
                    <a:pt x="83" y="29"/>
                  </a:lnTo>
                  <a:lnTo>
                    <a:pt x="83" y="33"/>
                  </a:lnTo>
                  <a:lnTo>
                    <a:pt x="83" y="36"/>
                  </a:lnTo>
                  <a:lnTo>
                    <a:pt x="83" y="37"/>
                  </a:lnTo>
                  <a:lnTo>
                    <a:pt x="83" y="38"/>
                  </a:lnTo>
                  <a:lnTo>
                    <a:pt x="83" y="39"/>
                  </a:lnTo>
                  <a:lnTo>
                    <a:pt x="82" y="40"/>
                  </a:lnTo>
                  <a:lnTo>
                    <a:pt x="81" y="41"/>
                  </a:lnTo>
                  <a:lnTo>
                    <a:pt x="79" y="42"/>
                  </a:lnTo>
                  <a:lnTo>
                    <a:pt x="74" y="45"/>
                  </a:lnTo>
                  <a:lnTo>
                    <a:pt x="67" y="50"/>
                  </a:lnTo>
                  <a:lnTo>
                    <a:pt x="59" y="56"/>
                  </a:lnTo>
                  <a:lnTo>
                    <a:pt x="49" y="63"/>
                  </a:lnTo>
                  <a:lnTo>
                    <a:pt x="40" y="70"/>
                  </a:lnTo>
                  <a:lnTo>
                    <a:pt x="32" y="78"/>
                  </a:lnTo>
                  <a:lnTo>
                    <a:pt x="25" y="85"/>
                  </a:lnTo>
                  <a:lnTo>
                    <a:pt x="20" y="89"/>
                  </a:lnTo>
                  <a:lnTo>
                    <a:pt x="15" y="94"/>
                  </a:lnTo>
                  <a:lnTo>
                    <a:pt x="11" y="98"/>
                  </a:lnTo>
                  <a:lnTo>
                    <a:pt x="9" y="99"/>
                  </a:lnTo>
                  <a:lnTo>
                    <a:pt x="8" y="100"/>
                  </a:lnTo>
                  <a:lnTo>
                    <a:pt x="6" y="101"/>
                  </a:lnTo>
                  <a:lnTo>
                    <a:pt x="4" y="102"/>
                  </a:lnTo>
                  <a:lnTo>
                    <a:pt x="2" y="101"/>
                  </a:lnTo>
                  <a:lnTo>
                    <a:pt x="1" y="99"/>
                  </a:lnTo>
                  <a:lnTo>
                    <a:pt x="0" y="97"/>
                  </a:lnTo>
                  <a:lnTo>
                    <a:pt x="0" y="96"/>
                  </a:lnTo>
                  <a:lnTo>
                    <a:pt x="1" y="94"/>
                  </a:lnTo>
                  <a:lnTo>
                    <a:pt x="7" y="86"/>
                  </a:lnTo>
                  <a:lnTo>
                    <a:pt x="13" y="80"/>
                  </a:lnTo>
                  <a:lnTo>
                    <a:pt x="20" y="73"/>
                  </a:lnTo>
                  <a:lnTo>
                    <a:pt x="27" y="67"/>
                  </a:lnTo>
                  <a:lnTo>
                    <a:pt x="34" y="61"/>
                  </a:lnTo>
                  <a:lnTo>
                    <a:pt x="42" y="55"/>
                  </a:lnTo>
                  <a:lnTo>
                    <a:pt x="49" y="49"/>
                  </a:lnTo>
                  <a:lnTo>
                    <a:pt x="57" y="44"/>
                  </a:lnTo>
                  <a:lnTo>
                    <a:pt x="62" y="41"/>
                  </a:lnTo>
                  <a:lnTo>
                    <a:pt x="67" y="38"/>
                  </a:lnTo>
                  <a:lnTo>
                    <a:pt x="72" y="35"/>
                  </a:lnTo>
                  <a:lnTo>
                    <a:pt x="78" y="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30" name="Freeform 90"/>
            <p:cNvSpPr>
              <a:spLocks/>
            </p:cNvSpPr>
            <p:nvPr/>
          </p:nvSpPr>
          <p:spPr bwMode="auto">
            <a:xfrm>
              <a:off x="3122" y="3232"/>
              <a:ext cx="404" cy="66"/>
            </a:xfrm>
            <a:custGeom>
              <a:avLst/>
              <a:gdLst>
                <a:gd name="T0" fmla="*/ 4 w 94"/>
                <a:gd name="T1" fmla="*/ 5 h 17"/>
                <a:gd name="T2" fmla="*/ 3 w 94"/>
                <a:gd name="T3" fmla="*/ 5 h 17"/>
                <a:gd name="T4" fmla="*/ 2 w 94"/>
                <a:gd name="T5" fmla="*/ 4 h 17"/>
                <a:gd name="T6" fmla="*/ 1 w 94"/>
                <a:gd name="T7" fmla="*/ 3 h 17"/>
                <a:gd name="T8" fmla="*/ 0 w 94"/>
                <a:gd name="T9" fmla="*/ 3 h 17"/>
                <a:gd name="T10" fmla="*/ 2 w 94"/>
                <a:gd name="T11" fmla="*/ 2 h 17"/>
                <a:gd name="T12" fmla="*/ 5 w 94"/>
                <a:gd name="T13" fmla="*/ 1 h 17"/>
                <a:gd name="T14" fmla="*/ 8 w 94"/>
                <a:gd name="T15" fmla="*/ 0 h 17"/>
                <a:gd name="T16" fmla="*/ 12 w 94"/>
                <a:gd name="T17" fmla="*/ 0 h 17"/>
                <a:gd name="T18" fmla="*/ 22 w 94"/>
                <a:gd name="T19" fmla="*/ 0 h 17"/>
                <a:gd name="T20" fmla="*/ 32 w 94"/>
                <a:gd name="T21" fmla="*/ 1 h 17"/>
                <a:gd name="T22" fmla="*/ 42 w 94"/>
                <a:gd name="T23" fmla="*/ 2 h 17"/>
                <a:gd name="T24" fmla="*/ 52 w 94"/>
                <a:gd name="T25" fmla="*/ 3 h 17"/>
                <a:gd name="T26" fmla="*/ 62 w 94"/>
                <a:gd name="T27" fmla="*/ 4 h 17"/>
                <a:gd name="T28" fmla="*/ 72 w 94"/>
                <a:gd name="T29" fmla="*/ 6 h 17"/>
                <a:gd name="T30" fmla="*/ 81 w 94"/>
                <a:gd name="T31" fmla="*/ 8 h 17"/>
                <a:gd name="T32" fmla="*/ 91 w 94"/>
                <a:gd name="T33" fmla="*/ 11 h 17"/>
                <a:gd name="T34" fmla="*/ 92 w 94"/>
                <a:gd name="T35" fmla="*/ 12 h 17"/>
                <a:gd name="T36" fmla="*/ 93 w 94"/>
                <a:gd name="T37" fmla="*/ 14 h 17"/>
                <a:gd name="T38" fmla="*/ 94 w 94"/>
                <a:gd name="T39" fmla="*/ 16 h 17"/>
                <a:gd name="T40" fmla="*/ 93 w 94"/>
                <a:gd name="T41" fmla="*/ 16 h 17"/>
                <a:gd name="T42" fmla="*/ 90 w 94"/>
                <a:gd name="T43" fmla="*/ 17 h 17"/>
                <a:gd name="T44" fmla="*/ 86 w 94"/>
                <a:gd name="T45" fmla="*/ 17 h 17"/>
                <a:gd name="T46" fmla="*/ 82 w 94"/>
                <a:gd name="T47" fmla="*/ 16 h 17"/>
                <a:gd name="T48" fmla="*/ 76 w 94"/>
                <a:gd name="T49" fmla="*/ 16 h 17"/>
                <a:gd name="T50" fmla="*/ 71 w 94"/>
                <a:gd name="T51" fmla="*/ 15 h 17"/>
                <a:gd name="T52" fmla="*/ 65 w 94"/>
                <a:gd name="T53" fmla="*/ 14 h 17"/>
                <a:gd name="T54" fmla="*/ 59 w 94"/>
                <a:gd name="T55" fmla="*/ 14 h 17"/>
                <a:gd name="T56" fmla="*/ 53 w 94"/>
                <a:gd name="T57" fmla="*/ 13 h 17"/>
                <a:gd name="T58" fmla="*/ 47 w 94"/>
                <a:gd name="T59" fmla="*/ 11 h 17"/>
                <a:gd name="T60" fmla="*/ 41 w 94"/>
                <a:gd name="T61" fmla="*/ 10 h 17"/>
                <a:gd name="T62" fmla="*/ 34 w 94"/>
                <a:gd name="T63" fmla="*/ 10 h 17"/>
                <a:gd name="T64" fmla="*/ 28 w 94"/>
                <a:gd name="T65" fmla="*/ 8 h 17"/>
                <a:gd name="T66" fmla="*/ 22 w 94"/>
                <a:gd name="T67" fmla="*/ 8 h 17"/>
                <a:gd name="T68" fmla="*/ 16 w 94"/>
                <a:gd name="T69" fmla="*/ 7 h 17"/>
                <a:gd name="T70" fmla="*/ 9 w 94"/>
                <a:gd name="T71" fmla="*/ 6 h 17"/>
                <a:gd name="T72" fmla="*/ 4 w 94"/>
                <a:gd name="T73"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17">
                  <a:moveTo>
                    <a:pt x="4" y="5"/>
                  </a:moveTo>
                  <a:lnTo>
                    <a:pt x="3" y="5"/>
                  </a:lnTo>
                  <a:lnTo>
                    <a:pt x="2" y="4"/>
                  </a:lnTo>
                  <a:lnTo>
                    <a:pt x="1" y="3"/>
                  </a:lnTo>
                  <a:lnTo>
                    <a:pt x="0" y="3"/>
                  </a:lnTo>
                  <a:lnTo>
                    <a:pt x="2" y="2"/>
                  </a:lnTo>
                  <a:lnTo>
                    <a:pt x="5" y="1"/>
                  </a:lnTo>
                  <a:lnTo>
                    <a:pt x="8" y="0"/>
                  </a:lnTo>
                  <a:lnTo>
                    <a:pt x="12" y="0"/>
                  </a:lnTo>
                  <a:lnTo>
                    <a:pt x="22" y="0"/>
                  </a:lnTo>
                  <a:lnTo>
                    <a:pt x="32" y="1"/>
                  </a:lnTo>
                  <a:lnTo>
                    <a:pt x="42" y="2"/>
                  </a:lnTo>
                  <a:lnTo>
                    <a:pt x="52" y="3"/>
                  </a:lnTo>
                  <a:lnTo>
                    <a:pt x="62" y="4"/>
                  </a:lnTo>
                  <a:lnTo>
                    <a:pt x="72" y="6"/>
                  </a:lnTo>
                  <a:lnTo>
                    <a:pt x="81" y="8"/>
                  </a:lnTo>
                  <a:lnTo>
                    <a:pt x="91" y="11"/>
                  </a:lnTo>
                  <a:lnTo>
                    <a:pt x="92" y="12"/>
                  </a:lnTo>
                  <a:lnTo>
                    <a:pt x="93" y="14"/>
                  </a:lnTo>
                  <a:lnTo>
                    <a:pt x="94" y="16"/>
                  </a:lnTo>
                  <a:lnTo>
                    <a:pt x="93" y="16"/>
                  </a:lnTo>
                  <a:lnTo>
                    <a:pt x="90" y="17"/>
                  </a:lnTo>
                  <a:lnTo>
                    <a:pt x="86" y="17"/>
                  </a:lnTo>
                  <a:lnTo>
                    <a:pt x="82" y="16"/>
                  </a:lnTo>
                  <a:lnTo>
                    <a:pt x="76" y="16"/>
                  </a:lnTo>
                  <a:lnTo>
                    <a:pt x="71" y="15"/>
                  </a:lnTo>
                  <a:lnTo>
                    <a:pt x="65" y="14"/>
                  </a:lnTo>
                  <a:lnTo>
                    <a:pt x="59" y="14"/>
                  </a:lnTo>
                  <a:lnTo>
                    <a:pt x="53" y="13"/>
                  </a:lnTo>
                  <a:lnTo>
                    <a:pt x="47" y="11"/>
                  </a:lnTo>
                  <a:lnTo>
                    <a:pt x="41" y="10"/>
                  </a:lnTo>
                  <a:lnTo>
                    <a:pt x="34" y="10"/>
                  </a:lnTo>
                  <a:lnTo>
                    <a:pt x="28" y="8"/>
                  </a:lnTo>
                  <a:lnTo>
                    <a:pt x="22" y="8"/>
                  </a:lnTo>
                  <a:lnTo>
                    <a:pt x="16" y="7"/>
                  </a:lnTo>
                  <a:lnTo>
                    <a:pt x="9" y="6"/>
                  </a:lnTo>
                  <a:lnTo>
                    <a:pt x="4" y="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31" name="Freeform 91"/>
            <p:cNvSpPr>
              <a:spLocks/>
            </p:cNvSpPr>
            <p:nvPr/>
          </p:nvSpPr>
          <p:spPr bwMode="auto">
            <a:xfrm rot="-5400000" flipH="1" flipV="1">
              <a:off x="3304" y="3092"/>
              <a:ext cx="47" cy="357"/>
            </a:xfrm>
            <a:custGeom>
              <a:avLst/>
              <a:gdLst>
                <a:gd name="T0" fmla="*/ 54 w 63"/>
                <a:gd name="T1" fmla="*/ 0 h 994"/>
                <a:gd name="T2" fmla="*/ 57 w 63"/>
                <a:gd name="T3" fmla="*/ 6 h 994"/>
                <a:gd name="T4" fmla="*/ 63 w 63"/>
                <a:gd name="T5" fmla="*/ 56 h 994"/>
                <a:gd name="T6" fmla="*/ 63 w 63"/>
                <a:gd name="T7" fmla="*/ 207 h 994"/>
                <a:gd name="T8" fmla="*/ 48 w 63"/>
                <a:gd name="T9" fmla="*/ 511 h 994"/>
                <a:gd name="T10" fmla="*/ 43 w 63"/>
                <a:gd name="T11" fmla="*/ 599 h 994"/>
                <a:gd name="T12" fmla="*/ 38 w 63"/>
                <a:gd name="T13" fmla="*/ 685 h 994"/>
                <a:gd name="T14" fmla="*/ 33 w 63"/>
                <a:gd name="T15" fmla="*/ 767 h 994"/>
                <a:gd name="T16" fmla="*/ 27 w 63"/>
                <a:gd name="T17" fmla="*/ 841 h 994"/>
                <a:gd name="T18" fmla="*/ 21 w 63"/>
                <a:gd name="T19" fmla="*/ 904 h 994"/>
                <a:gd name="T20" fmla="*/ 15 w 63"/>
                <a:gd name="T21" fmla="*/ 952 h 994"/>
                <a:gd name="T22" fmla="*/ 8 w 63"/>
                <a:gd name="T23" fmla="*/ 984 h 994"/>
                <a:gd name="T24" fmla="*/ 0 w 63"/>
                <a:gd name="T25" fmla="*/ 994 h 994"/>
                <a:gd name="T26" fmla="*/ 2 w 63"/>
                <a:gd name="T27" fmla="*/ 957 h 994"/>
                <a:gd name="T28" fmla="*/ 10 w 63"/>
                <a:gd name="T29" fmla="*/ 859 h 994"/>
                <a:gd name="T30" fmla="*/ 20 w 63"/>
                <a:gd name="T31" fmla="*/ 718 h 994"/>
                <a:gd name="T32" fmla="*/ 31 w 63"/>
                <a:gd name="T33" fmla="*/ 551 h 994"/>
                <a:gd name="T34" fmla="*/ 42 w 63"/>
                <a:gd name="T35" fmla="*/ 378 h 994"/>
                <a:gd name="T36" fmla="*/ 50 w 63"/>
                <a:gd name="T37" fmla="*/ 215 h 994"/>
                <a:gd name="T38" fmla="*/ 55 w 63"/>
                <a:gd name="T39" fmla="*/ 84 h 994"/>
                <a:gd name="T40" fmla="*/ 54 w 63"/>
                <a:gd name="T41"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994">
                  <a:moveTo>
                    <a:pt x="54" y="0"/>
                  </a:moveTo>
                  <a:lnTo>
                    <a:pt x="57" y="6"/>
                  </a:lnTo>
                  <a:lnTo>
                    <a:pt x="63" y="56"/>
                  </a:lnTo>
                  <a:lnTo>
                    <a:pt x="63" y="207"/>
                  </a:lnTo>
                  <a:lnTo>
                    <a:pt x="48" y="511"/>
                  </a:lnTo>
                  <a:lnTo>
                    <a:pt x="43" y="599"/>
                  </a:lnTo>
                  <a:lnTo>
                    <a:pt x="38" y="685"/>
                  </a:lnTo>
                  <a:lnTo>
                    <a:pt x="33" y="767"/>
                  </a:lnTo>
                  <a:lnTo>
                    <a:pt x="27" y="841"/>
                  </a:lnTo>
                  <a:lnTo>
                    <a:pt x="21" y="904"/>
                  </a:lnTo>
                  <a:lnTo>
                    <a:pt x="15" y="952"/>
                  </a:lnTo>
                  <a:lnTo>
                    <a:pt x="8" y="984"/>
                  </a:lnTo>
                  <a:lnTo>
                    <a:pt x="0" y="994"/>
                  </a:lnTo>
                  <a:lnTo>
                    <a:pt x="2" y="957"/>
                  </a:lnTo>
                  <a:lnTo>
                    <a:pt x="10" y="859"/>
                  </a:lnTo>
                  <a:lnTo>
                    <a:pt x="20" y="718"/>
                  </a:lnTo>
                  <a:lnTo>
                    <a:pt x="31" y="551"/>
                  </a:lnTo>
                  <a:lnTo>
                    <a:pt x="42" y="378"/>
                  </a:lnTo>
                  <a:lnTo>
                    <a:pt x="50" y="215"/>
                  </a:lnTo>
                  <a:lnTo>
                    <a:pt x="55" y="84"/>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2732" name="Group 92"/>
          <p:cNvGrpSpPr>
            <a:grpSpLocks/>
          </p:cNvGrpSpPr>
          <p:nvPr/>
        </p:nvGrpSpPr>
        <p:grpSpPr bwMode="auto">
          <a:xfrm>
            <a:off x="4235450" y="5038725"/>
            <a:ext cx="1511300" cy="1138238"/>
            <a:chOff x="1008" y="864"/>
            <a:chExt cx="3120" cy="1152"/>
          </a:xfrm>
        </p:grpSpPr>
        <p:sp>
          <p:nvSpPr>
            <p:cNvPr id="112733" name="Oval 93"/>
            <p:cNvSpPr>
              <a:spLocks noChangeArrowheads="1"/>
            </p:cNvSpPr>
            <p:nvPr/>
          </p:nvSpPr>
          <p:spPr bwMode="auto">
            <a:xfrm>
              <a:off x="1008" y="1104"/>
              <a:ext cx="1392" cy="624"/>
            </a:xfrm>
            <a:prstGeom prst="ellipse">
              <a:avLst/>
            </a:prstGeom>
            <a:solidFill>
              <a:srgbClr val="152BCF"/>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bg2"/>
                  </a:solidFill>
                  <a:round/>
                  <a:headEnd/>
                  <a:tailEnd/>
                </a14:hiddenLine>
              </a:ext>
            </a:extLst>
          </p:spPr>
          <p:txBody>
            <a:bodyPr wrap="none" anchor="ctr"/>
            <a:lstStyle/>
            <a:p>
              <a:endParaRPr lang="en-US"/>
            </a:p>
          </p:txBody>
        </p:sp>
        <p:sp>
          <p:nvSpPr>
            <p:cNvPr id="112734" name="Oval 94"/>
            <p:cNvSpPr>
              <a:spLocks noChangeArrowheads="1"/>
            </p:cNvSpPr>
            <p:nvPr/>
          </p:nvSpPr>
          <p:spPr bwMode="auto">
            <a:xfrm>
              <a:off x="1296" y="1392"/>
              <a:ext cx="1392" cy="624"/>
            </a:xfrm>
            <a:prstGeom prst="ellipse">
              <a:avLst/>
            </a:prstGeom>
            <a:solidFill>
              <a:srgbClr val="152BCF"/>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bg2"/>
                  </a:solidFill>
                  <a:round/>
                  <a:headEnd/>
                  <a:tailEnd/>
                </a14:hiddenLine>
              </a:ext>
            </a:extLst>
          </p:spPr>
          <p:txBody>
            <a:bodyPr wrap="none" anchor="ctr"/>
            <a:lstStyle/>
            <a:p>
              <a:endParaRPr lang="en-US"/>
            </a:p>
          </p:txBody>
        </p:sp>
        <p:sp>
          <p:nvSpPr>
            <p:cNvPr id="112735" name="Oval 95"/>
            <p:cNvSpPr>
              <a:spLocks noChangeArrowheads="1"/>
            </p:cNvSpPr>
            <p:nvPr/>
          </p:nvSpPr>
          <p:spPr bwMode="auto">
            <a:xfrm>
              <a:off x="1680" y="864"/>
              <a:ext cx="1392" cy="624"/>
            </a:xfrm>
            <a:prstGeom prst="ellipse">
              <a:avLst/>
            </a:prstGeom>
            <a:solidFill>
              <a:srgbClr val="152BCF"/>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112736" name="Oval 96"/>
            <p:cNvSpPr>
              <a:spLocks noChangeArrowheads="1"/>
            </p:cNvSpPr>
            <p:nvPr/>
          </p:nvSpPr>
          <p:spPr bwMode="auto">
            <a:xfrm>
              <a:off x="2304" y="912"/>
              <a:ext cx="1392" cy="624"/>
            </a:xfrm>
            <a:prstGeom prst="ellipse">
              <a:avLst/>
            </a:prstGeom>
            <a:solidFill>
              <a:srgbClr val="152BCF"/>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bg2"/>
                  </a:solidFill>
                  <a:round/>
                  <a:headEnd/>
                  <a:tailEnd/>
                </a14:hiddenLine>
              </a:ext>
            </a:extLst>
          </p:spPr>
          <p:txBody>
            <a:bodyPr wrap="none" anchor="ctr"/>
            <a:lstStyle/>
            <a:p>
              <a:endParaRPr lang="en-US" dirty="0"/>
            </a:p>
          </p:txBody>
        </p:sp>
        <p:sp>
          <p:nvSpPr>
            <p:cNvPr id="112737" name="Oval 97"/>
            <p:cNvSpPr>
              <a:spLocks noChangeArrowheads="1"/>
            </p:cNvSpPr>
            <p:nvPr/>
          </p:nvSpPr>
          <p:spPr bwMode="auto">
            <a:xfrm>
              <a:off x="2064" y="1248"/>
              <a:ext cx="1392" cy="624"/>
            </a:xfrm>
            <a:prstGeom prst="ellipse">
              <a:avLst/>
            </a:prstGeom>
            <a:solidFill>
              <a:srgbClr val="152BCF"/>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112738" name="Oval 98"/>
            <p:cNvSpPr>
              <a:spLocks noChangeArrowheads="1"/>
            </p:cNvSpPr>
            <p:nvPr/>
          </p:nvSpPr>
          <p:spPr bwMode="auto">
            <a:xfrm>
              <a:off x="2256" y="1344"/>
              <a:ext cx="1392" cy="624"/>
            </a:xfrm>
            <a:prstGeom prst="ellipse">
              <a:avLst/>
            </a:prstGeom>
            <a:solidFill>
              <a:srgbClr val="152BCF"/>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bg2"/>
                  </a:solidFill>
                  <a:round/>
                  <a:headEnd/>
                  <a:tailEnd/>
                </a14:hiddenLine>
              </a:ext>
            </a:extLst>
          </p:spPr>
          <p:txBody>
            <a:bodyPr wrap="none" anchor="ctr"/>
            <a:lstStyle/>
            <a:p>
              <a:endParaRPr lang="en-US"/>
            </a:p>
          </p:txBody>
        </p:sp>
        <p:sp>
          <p:nvSpPr>
            <p:cNvPr id="112739" name="Oval 99"/>
            <p:cNvSpPr>
              <a:spLocks noChangeArrowheads="1"/>
            </p:cNvSpPr>
            <p:nvPr/>
          </p:nvSpPr>
          <p:spPr bwMode="auto">
            <a:xfrm>
              <a:off x="2736" y="1152"/>
              <a:ext cx="1392" cy="624"/>
            </a:xfrm>
            <a:prstGeom prst="ellipse">
              <a:avLst/>
            </a:prstGeom>
            <a:solidFill>
              <a:srgbClr val="152BCF"/>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bg2"/>
                  </a:solidFill>
                  <a:round/>
                  <a:headEnd/>
                  <a:tailEnd/>
                </a14:hiddenLine>
              </a:ext>
            </a:extLst>
          </p:spPr>
          <p:txBody>
            <a:bodyPr wrap="none" anchor="ctr"/>
            <a:lstStyle/>
            <a:p>
              <a:endParaRPr lang="en-US"/>
            </a:p>
          </p:txBody>
        </p:sp>
        <p:sp>
          <p:nvSpPr>
            <p:cNvPr id="112740" name="Oval 100"/>
            <p:cNvSpPr>
              <a:spLocks noChangeArrowheads="1"/>
            </p:cNvSpPr>
            <p:nvPr/>
          </p:nvSpPr>
          <p:spPr bwMode="auto">
            <a:xfrm>
              <a:off x="2688" y="1344"/>
              <a:ext cx="1392" cy="624"/>
            </a:xfrm>
            <a:prstGeom prst="ellipse">
              <a:avLst/>
            </a:prstGeom>
            <a:solidFill>
              <a:srgbClr val="152BCF"/>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9525">
                  <a:solidFill>
                    <a:schemeClr val="bg2"/>
                  </a:solidFill>
                  <a:round/>
                  <a:headEnd/>
                  <a:tailEnd/>
                </a14:hiddenLine>
              </a:ext>
            </a:extLst>
          </p:spPr>
          <p:txBody>
            <a:bodyPr wrap="none" anchor="ctr"/>
            <a:lstStyle/>
            <a:p>
              <a:endParaRPr lang="en-US"/>
            </a:p>
          </p:txBody>
        </p:sp>
      </p:grpSp>
      <p:sp>
        <p:nvSpPr>
          <p:cNvPr id="112741" name="Text Box 101"/>
          <p:cNvSpPr txBox="1">
            <a:spLocks noChangeArrowheads="1"/>
          </p:cNvSpPr>
          <p:nvPr/>
        </p:nvSpPr>
        <p:spPr bwMode="auto">
          <a:xfrm>
            <a:off x="2301876" y="5006975"/>
            <a:ext cx="62388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a:solidFill>
                  <a:schemeClr val="bg2"/>
                </a:solidFill>
              </a:rPr>
              <a:t>John</a:t>
            </a:r>
          </a:p>
        </p:txBody>
      </p:sp>
      <p:sp>
        <p:nvSpPr>
          <p:cNvPr id="112742" name="Text Box 102"/>
          <p:cNvSpPr txBox="1">
            <a:spLocks noChangeArrowheads="1"/>
          </p:cNvSpPr>
          <p:nvPr/>
        </p:nvSpPr>
        <p:spPr bwMode="auto">
          <a:xfrm>
            <a:off x="4811713" y="4576763"/>
            <a:ext cx="3177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a:solidFill>
                  <a:schemeClr val="bg2"/>
                </a:solidFill>
              </a:rPr>
              <a:t>A</a:t>
            </a:r>
          </a:p>
        </p:txBody>
      </p:sp>
      <p:sp>
        <p:nvSpPr>
          <p:cNvPr id="112743" name="Text Box 103"/>
          <p:cNvSpPr txBox="1">
            <a:spLocks noChangeArrowheads="1"/>
          </p:cNvSpPr>
          <p:nvPr/>
        </p:nvSpPr>
        <p:spPr bwMode="auto">
          <a:xfrm>
            <a:off x="6958013" y="4678363"/>
            <a:ext cx="309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a:solidFill>
                  <a:schemeClr val="bg2"/>
                </a:solidFill>
              </a:rPr>
              <a:t>B</a:t>
            </a:r>
          </a:p>
        </p:txBody>
      </p:sp>
      <p:sp>
        <p:nvSpPr>
          <p:cNvPr id="112744" name="Text Box 104"/>
          <p:cNvSpPr txBox="1">
            <a:spLocks noChangeArrowheads="1"/>
          </p:cNvSpPr>
          <p:nvPr/>
        </p:nvSpPr>
        <p:spPr bwMode="auto">
          <a:xfrm>
            <a:off x="9188450" y="4946650"/>
            <a:ext cx="677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a:solidFill>
                  <a:schemeClr val="bg2"/>
                </a:solidFill>
              </a:rPr>
              <a:t>Mary</a:t>
            </a:r>
          </a:p>
        </p:txBody>
      </p:sp>
      <p:sp>
        <p:nvSpPr>
          <p:cNvPr id="112745" name="AutoShape 105"/>
          <p:cNvSpPr>
            <a:spLocks noChangeArrowheads="1"/>
          </p:cNvSpPr>
          <p:nvPr/>
        </p:nvSpPr>
        <p:spPr bwMode="auto">
          <a:xfrm>
            <a:off x="3538539" y="5497514"/>
            <a:ext cx="3679825" cy="327025"/>
          </a:xfrm>
          <a:prstGeom prst="rightArrow">
            <a:avLst>
              <a:gd name="adj1" fmla="val 42722"/>
              <a:gd name="adj2" fmla="val 7038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112746" name="Object 106"/>
          <p:cNvGraphicFramePr>
            <a:graphicFrameLocks noChangeAspect="1"/>
          </p:cNvGraphicFramePr>
          <p:nvPr/>
        </p:nvGraphicFramePr>
        <p:xfrm>
          <a:off x="3660776" y="5257800"/>
          <a:ext cx="1077913" cy="889000"/>
        </p:xfrm>
        <a:graphic>
          <a:graphicData uri="http://schemas.openxmlformats.org/presentationml/2006/ole">
            <mc:AlternateContent xmlns:mc="http://schemas.openxmlformats.org/markup-compatibility/2006">
              <mc:Choice xmlns:v="urn:schemas-microsoft-com:vml" Requires="v">
                <p:oleObj spid="_x0000_s2084" name="Clip" r:id="rId4" imgW="1817640" imgH="1499040" progId="MS_ClipArt_Gallery.2">
                  <p:embed/>
                </p:oleObj>
              </mc:Choice>
              <mc:Fallback>
                <p:oleObj name="Clip" r:id="rId4" imgW="1817640" imgH="14990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0776" y="5257800"/>
                        <a:ext cx="1077913" cy="88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2747" name="Object 107"/>
          <p:cNvGraphicFramePr>
            <a:graphicFrameLocks noChangeAspect="1"/>
          </p:cNvGraphicFramePr>
          <p:nvPr/>
        </p:nvGraphicFramePr>
        <p:xfrm>
          <a:off x="5864225" y="5500688"/>
          <a:ext cx="617538" cy="508000"/>
        </p:xfrm>
        <a:graphic>
          <a:graphicData uri="http://schemas.openxmlformats.org/presentationml/2006/ole">
            <mc:AlternateContent xmlns:mc="http://schemas.openxmlformats.org/markup-compatibility/2006">
              <mc:Choice xmlns:v="urn:schemas-microsoft-com:vml" Requires="v">
                <p:oleObj spid="_x0000_s2085" name="Clip" r:id="rId6" imgW="1817640" imgH="1499040" progId="MS_ClipArt_Gallery.2">
                  <p:embed/>
                </p:oleObj>
              </mc:Choice>
              <mc:Fallback>
                <p:oleObj name="Clip" r:id="rId6" imgW="1817640" imgH="14990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4225" y="5500688"/>
                        <a:ext cx="6175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 name="TextBox 1"/>
          <p:cNvSpPr txBox="1"/>
          <p:nvPr/>
        </p:nvSpPr>
        <p:spPr>
          <a:xfrm>
            <a:off x="4794967" y="5191641"/>
            <a:ext cx="317716" cy="369332"/>
          </a:xfrm>
          <a:prstGeom prst="rect">
            <a:avLst/>
          </a:prstGeom>
          <a:noFill/>
        </p:spPr>
        <p:txBody>
          <a:bodyPr wrap="none" rtlCol="0">
            <a:spAutoFit/>
          </a:bodyPr>
          <a:lstStyle/>
          <a:p>
            <a:r>
              <a:rPr lang="en-US" dirty="0" smtClean="0">
                <a:solidFill>
                  <a:schemeClr val="bg1"/>
                </a:solidFill>
              </a:rPr>
              <a:t>A</a:t>
            </a:r>
            <a:endParaRPr lang="en-US" dirty="0">
              <a:solidFill>
                <a:schemeClr val="bg1"/>
              </a:solidFill>
            </a:endParaRPr>
          </a:p>
        </p:txBody>
      </p:sp>
      <p:sp>
        <p:nvSpPr>
          <p:cNvPr id="113" name="TextBox 112"/>
          <p:cNvSpPr txBox="1"/>
          <p:nvPr/>
        </p:nvSpPr>
        <p:spPr>
          <a:xfrm>
            <a:off x="6786084" y="5145496"/>
            <a:ext cx="309700" cy="369332"/>
          </a:xfrm>
          <a:prstGeom prst="rect">
            <a:avLst/>
          </a:prstGeom>
          <a:noFill/>
        </p:spPr>
        <p:txBody>
          <a:bodyPr wrap="none" rtlCol="0">
            <a:spAutoFit/>
          </a:bodyPr>
          <a:lstStyle/>
          <a:p>
            <a:r>
              <a:rPr lang="en-US" dirty="0">
                <a:solidFill>
                  <a:schemeClr val="bg1"/>
                </a:solidFill>
              </a:rPr>
              <a:t>B</a:t>
            </a:r>
          </a:p>
        </p:txBody>
      </p:sp>
      <p:sp>
        <p:nvSpPr>
          <p:cNvPr id="3" name="TextBox 2"/>
          <p:cNvSpPr txBox="1"/>
          <p:nvPr/>
        </p:nvSpPr>
        <p:spPr>
          <a:xfrm>
            <a:off x="2804379" y="6110723"/>
            <a:ext cx="623889" cy="369332"/>
          </a:xfrm>
          <a:prstGeom prst="rect">
            <a:avLst/>
          </a:prstGeom>
          <a:noFill/>
        </p:spPr>
        <p:txBody>
          <a:bodyPr wrap="none" rtlCol="0">
            <a:spAutoFit/>
          </a:bodyPr>
          <a:lstStyle/>
          <a:p>
            <a:r>
              <a:rPr lang="en-US" smtClean="0"/>
              <a:t>John</a:t>
            </a:r>
            <a:endParaRPr lang="en-US"/>
          </a:p>
        </p:txBody>
      </p:sp>
      <p:sp>
        <p:nvSpPr>
          <p:cNvPr id="115" name="TextBox 114"/>
          <p:cNvSpPr txBox="1"/>
          <p:nvPr/>
        </p:nvSpPr>
        <p:spPr>
          <a:xfrm>
            <a:off x="8714582" y="6131054"/>
            <a:ext cx="677686" cy="369332"/>
          </a:xfrm>
          <a:prstGeom prst="rect">
            <a:avLst/>
          </a:prstGeom>
          <a:noFill/>
        </p:spPr>
        <p:txBody>
          <a:bodyPr wrap="none" rtlCol="0">
            <a:spAutoFit/>
          </a:bodyPr>
          <a:lstStyle/>
          <a:p>
            <a:r>
              <a:rPr lang="en-US" dirty="0" smtClean="0"/>
              <a:t>Mary</a:t>
            </a:r>
            <a:endParaRPr lang="en-US" dirty="0"/>
          </a:p>
        </p:txBody>
      </p:sp>
      <p:sp>
        <p:nvSpPr>
          <p:cNvPr id="116" name="Rectangle 2"/>
          <p:cNvSpPr>
            <a:spLocks noChangeArrowheads="1"/>
          </p:cNvSpPr>
          <p:nvPr/>
        </p:nvSpPr>
        <p:spPr bwMode="auto">
          <a:xfrm>
            <a:off x="695227" y="6470731"/>
            <a:ext cx="3505200" cy="227012"/>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7" name="Group 11"/>
          <p:cNvGrpSpPr>
            <a:grpSpLocks/>
          </p:cNvGrpSpPr>
          <p:nvPr/>
        </p:nvGrpSpPr>
        <p:grpSpPr bwMode="auto">
          <a:xfrm>
            <a:off x="4548090" y="6588206"/>
            <a:ext cx="4332287" cy="65087"/>
            <a:chOff x="2859" y="4251"/>
            <a:chExt cx="2729" cy="41"/>
          </a:xfrm>
        </p:grpSpPr>
        <p:sp>
          <p:nvSpPr>
            <p:cNvPr id="118" name="Oval 117"/>
            <p:cNvSpPr>
              <a:spLocks noChangeArrowheads="1"/>
            </p:cNvSpPr>
            <p:nvPr/>
          </p:nvSpPr>
          <p:spPr bwMode="auto">
            <a:xfrm>
              <a:off x="285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9" name="Oval 118"/>
            <p:cNvSpPr>
              <a:spLocks noChangeArrowheads="1"/>
            </p:cNvSpPr>
            <p:nvPr/>
          </p:nvSpPr>
          <p:spPr bwMode="auto">
            <a:xfrm>
              <a:off x="324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 name="Oval 119"/>
            <p:cNvSpPr>
              <a:spLocks noChangeArrowheads="1"/>
            </p:cNvSpPr>
            <p:nvPr/>
          </p:nvSpPr>
          <p:spPr bwMode="auto">
            <a:xfrm>
              <a:off x="362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 name="Oval 120"/>
            <p:cNvSpPr>
              <a:spLocks noChangeArrowheads="1"/>
            </p:cNvSpPr>
            <p:nvPr/>
          </p:nvSpPr>
          <p:spPr bwMode="auto">
            <a:xfrm>
              <a:off x="4011"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 name="Oval 121"/>
            <p:cNvSpPr>
              <a:spLocks noChangeArrowheads="1"/>
            </p:cNvSpPr>
            <p:nvPr/>
          </p:nvSpPr>
          <p:spPr bwMode="auto">
            <a:xfrm>
              <a:off x="4395"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3" name="Oval 122"/>
            <p:cNvSpPr>
              <a:spLocks noChangeArrowheads="1"/>
            </p:cNvSpPr>
            <p:nvPr/>
          </p:nvSpPr>
          <p:spPr bwMode="auto">
            <a:xfrm>
              <a:off x="477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4" name="Oval 123"/>
            <p:cNvSpPr>
              <a:spLocks noChangeArrowheads="1"/>
            </p:cNvSpPr>
            <p:nvPr/>
          </p:nvSpPr>
          <p:spPr bwMode="auto">
            <a:xfrm>
              <a:off x="516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 name="Oval 124"/>
            <p:cNvSpPr>
              <a:spLocks noChangeArrowheads="1"/>
            </p:cNvSpPr>
            <p:nvPr/>
          </p:nvSpPr>
          <p:spPr bwMode="auto">
            <a:xfrm>
              <a:off x="554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26" name="Rectangle 12"/>
          <p:cNvSpPr>
            <a:spLocks noChangeArrowheads="1"/>
          </p:cNvSpPr>
          <p:nvPr/>
        </p:nvSpPr>
        <p:spPr bwMode="auto">
          <a:xfrm>
            <a:off x="762000" y="820150"/>
            <a:ext cx="457200" cy="7620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7" name="Oval 13"/>
          <p:cNvSpPr>
            <a:spLocks noChangeArrowheads="1"/>
          </p:cNvSpPr>
          <p:nvPr/>
        </p:nvSpPr>
        <p:spPr bwMode="auto">
          <a:xfrm>
            <a:off x="804863" y="175625"/>
            <a:ext cx="66675" cy="66675"/>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8" name="Oval 14"/>
          <p:cNvSpPr>
            <a:spLocks noChangeArrowheads="1"/>
          </p:cNvSpPr>
          <p:nvPr/>
        </p:nvSpPr>
        <p:spPr bwMode="auto">
          <a:xfrm>
            <a:off x="804863" y="405812"/>
            <a:ext cx="66675" cy="65088"/>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 name="Oval 15"/>
          <p:cNvSpPr>
            <a:spLocks noChangeArrowheads="1"/>
          </p:cNvSpPr>
          <p:nvPr/>
        </p:nvSpPr>
        <p:spPr bwMode="auto">
          <a:xfrm>
            <a:off x="804863" y="632825"/>
            <a:ext cx="66675" cy="65087"/>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 name="Oval 18"/>
          <p:cNvSpPr>
            <a:spLocks noChangeArrowheads="1"/>
          </p:cNvSpPr>
          <p:nvPr/>
        </p:nvSpPr>
        <p:spPr bwMode="auto">
          <a:xfrm>
            <a:off x="13716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 name="Oval 19"/>
          <p:cNvSpPr>
            <a:spLocks noChangeArrowheads="1"/>
          </p:cNvSpPr>
          <p:nvPr/>
        </p:nvSpPr>
        <p:spPr bwMode="auto">
          <a:xfrm>
            <a:off x="16002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2" name="Oval 20"/>
          <p:cNvSpPr>
            <a:spLocks noChangeArrowheads="1"/>
          </p:cNvSpPr>
          <p:nvPr/>
        </p:nvSpPr>
        <p:spPr bwMode="auto">
          <a:xfrm>
            <a:off x="18288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085864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851665" y="0"/>
            <a:ext cx="13043665" cy="6869430"/>
            <a:chOff x="-810687" y="5504"/>
            <a:chExt cx="13043665" cy="6869430"/>
          </a:xfrm>
        </p:grpSpPr>
        <p:sp>
          <p:nvSpPr>
            <p:cNvPr id="13" name="Rectangle 12"/>
            <p:cNvSpPr/>
            <p:nvPr/>
          </p:nvSpPr>
          <p:spPr>
            <a:xfrm>
              <a:off x="40978" y="5504"/>
              <a:ext cx="12192000" cy="6869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11771" t="26046" r="9440" b="-653"/>
            <a:stretch/>
          </p:blipFill>
          <p:spPr>
            <a:xfrm>
              <a:off x="-810687" y="87633"/>
              <a:ext cx="12638619" cy="6770367"/>
            </a:xfrm>
            <a:prstGeom prst="rect">
              <a:avLst/>
            </a:prstGeom>
          </p:spPr>
        </p:pic>
        <p:sp>
          <p:nvSpPr>
            <p:cNvPr id="15" name="Frame 14"/>
            <p:cNvSpPr/>
            <p:nvPr/>
          </p:nvSpPr>
          <p:spPr>
            <a:xfrm>
              <a:off x="579882" y="16934"/>
              <a:ext cx="11327130" cy="6858000"/>
            </a:xfrm>
            <a:prstGeom prst="frame">
              <a:avLst>
                <a:gd name="adj1" fmla="val 10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3666" name="Rectangle 2"/>
          <p:cNvSpPr>
            <a:spLocks noGrp="1" noChangeArrowheads="1"/>
          </p:cNvSpPr>
          <p:nvPr>
            <p:ph type="title" idx="4294967295"/>
          </p:nvPr>
        </p:nvSpPr>
        <p:spPr>
          <a:xfrm>
            <a:off x="1371600" y="446088"/>
            <a:ext cx="7239000" cy="914400"/>
          </a:xfrm>
        </p:spPr>
        <p:txBody>
          <a:bodyPr/>
          <a:lstStyle/>
          <a:p>
            <a:r>
              <a:rPr lang="en-US" altLang="x-none" dirty="0" smtClean="0"/>
              <a:t>Settlements - </a:t>
            </a:r>
            <a:r>
              <a:rPr lang="en-US" altLang="x-none" dirty="0"/>
              <a:t>Who pays who?</a:t>
            </a:r>
          </a:p>
        </p:txBody>
      </p:sp>
      <p:sp>
        <p:nvSpPr>
          <p:cNvPr id="113667" name="Rectangle 3"/>
          <p:cNvSpPr>
            <a:spLocks noGrp="1" noChangeArrowheads="1"/>
          </p:cNvSpPr>
          <p:nvPr>
            <p:ph type="body" idx="4294967295"/>
          </p:nvPr>
        </p:nvSpPr>
        <p:spPr>
          <a:xfrm>
            <a:off x="1371600" y="1825625"/>
            <a:ext cx="9982200" cy="4351338"/>
          </a:xfrm>
        </p:spPr>
        <p:txBody>
          <a:bodyPr/>
          <a:lstStyle/>
          <a:p>
            <a:r>
              <a:rPr lang="en-US" altLang="x-none" dirty="0"/>
              <a:t>The inter-provider financial relationship will vary for each individual transaction</a:t>
            </a:r>
          </a:p>
          <a:p>
            <a:r>
              <a:rPr lang="en-US" altLang="x-none" dirty="0"/>
              <a:t>The net outcome is balanced through financial </a:t>
            </a:r>
            <a:r>
              <a:rPr lang="en-US" altLang="x-none" dirty="0" smtClean="0"/>
              <a:t>settlement</a:t>
            </a:r>
          </a:p>
          <a:p>
            <a:endParaRPr lang="en-US" altLang="x-none" dirty="0"/>
          </a:p>
        </p:txBody>
      </p:sp>
      <p:sp>
        <p:nvSpPr>
          <p:cNvPr id="113668" name="Line 4"/>
          <p:cNvSpPr>
            <a:spLocks noChangeShapeType="1"/>
          </p:cNvSpPr>
          <p:nvPr/>
        </p:nvSpPr>
        <p:spPr bwMode="auto">
          <a:xfrm>
            <a:off x="3254376" y="4797425"/>
            <a:ext cx="5903913" cy="0"/>
          </a:xfrm>
          <a:prstGeom prst="line">
            <a:avLst/>
          </a:prstGeom>
          <a:noFill/>
          <a:ln w="76200">
            <a:solidFill>
              <a:schemeClr val="accent1"/>
            </a:solidFill>
            <a:round/>
            <a:headEnd type="triangle" w="med" len="med"/>
            <a:tailEnd type="triangle" w="med" len="med"/>
          </a:ln>
          <a:effectLst>
            <a:outerShdw blurRad="63500" dist="107763" dir="2700000" algn="ctr" rotWithShape="0">
              <a:srgbClr val="949FF4">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13669" name="Text Box 5"/>
          <p:cNvSpPr txBox="1">
            <a:spLocks noChangeArrowheads="1"/>
          </p:cNvSpPr>
          <p:nvPr/>
        </p:nvSpPr>
        <p:spPr bwMode="auto">
          <a:xfrm>
            <a:off x="2516189" y="4954588"/>
            <a:ext cx="19970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x-none"/>
              <a:t>A pays B</a:t>
            </a:r>
          </a:p>
        </p:txBody>
      </p:sp>
      <p:sp>
        <p:nvSpPr>
          <p:cNvPr id="113670" name="Text Box 6"/>
          <p:cNvSpPr txBox="1">
            <a:spLocks noChangeArrowheads="1"/>
          </p:cNvSpPr>
          <p:nvPr/>
        </p:nvSpPr>
        <p:spPr bwMode="auto">
          <a:xfrm>
            <a:off x="8043863" y="4949825"/>
            <a:ext cx="20193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x-none"/>
              <a:t>B pays A</a:t>
            </a:r>
          </a:p>
        </p:txBody>
      </p:sp>
      <p:sp>
        <p:nvSpPr>
          <p:cNvPr id="113671" name="Line 7"/>
          <p:cNvSpPr>
            <a:spLocks noChangeShapeType="1"/>
          </p:cNvSpPr>
          <p:nvPr/>
        </p:nvSpPr>
        <p:spPr bwMode="auto">
          <a:xfrm>
            <a:off x="6096000" y="4989513"/>
            <a:ext cx="0" cy="881062"/>
          </a:xfrm>
          <a:prstGeom prst="line">
            <a:avLst/>
          </a:prstGeom>
          <a:noFill/>
          <a:ln w="12700">
            <a:solidFill>
              <a:schemeClr val="accent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3672" name="Text Box 8"/>
          <p:cNvSpPr txBox="1">
            <a:spLocks noChangeArrowheads="1"/>
          </p:cNvSpPr>
          <p:nvPr/>
        </p:nvSpPr>
        <p:spPr bwMode="auto">
          <a:xfrm>
            <a:off x="5045076" y="5902325"/>
            <a:ext cx="203728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dirty="0"/>
              <a:t>$0 settlement point</a:t>
            </a:r>
          </a:p>
        </p:txBody>
      </p:sp>
      <p:sp>
        <p:nvSpPr>
          <p:cNvPr id="113673" name="Text Box 9"/>
          <p:cNvSpPr txBox="1">
            <a:spLocks noChangeArrowheads="1"/>
          </p:cNvSpPr>
          <p:nvPr/>
        </p:nvSpPr>
        <p:spPr bwMode="auto">
          <a:xfrm>
            <a:off x="4860926" y="3949700"/>
            <a:ext cx="21002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dirty="0"/>
              <a:t>Financial Settlement</a:t>
            </a:r>
          </a:p>
        </p:txBody>
      </p:sp>
      <p:sp>
        <p:nvSpPr>
          <p:cNvPr id="113674" name="Freeform 10"/>
          <p:cNvSpPr>
            <a:spLocks/>
          </p:cNvSpPr>
          <p:nvPr/>
        </p:nvSpPr>
        <p:spPr bwMode="auto">
          <a:xfrm>
            <a:off x="7572375" y="4222751"/>
            <a:ext cx="744538" cy="461963"/>
          </a:xfrm>
          <a:custGeom>
            <a:avLst/>
            <a:gdLst>
              <a:gd name="T0" fmla="*/ 0 w 469"/>
              <a:gd name="T1" fmla="*/ 0 h 291"/>
              <a:gd name="T2" fmla="*/ 327 w 469"/>
              <a:gd name="T3" fmla="*/ 56 h 291"/>
              <a:gd name="T4" fmla="*/ 469 w 469"/>
              <a:gd name="T5" fmla="*/ 291 h 291"/>
            </a:gdLst>
            <a:ahLst/>
            <a:cxnLst>
              <a:cxn ang="0">
                <a:pos x="T0" y="T1"/>
              </a:cxn>
              <a:cxn ang="0">
                <a:pos x="T2" y="T3"/>
              </a:cxn>
              <a:cxn ang="0">
                <a:pos x="T4" y="T5"/>
              </a:cxn>
            </a:cxnLst>
            <a:rect l="0" t="0" r="r" b="b"/>
            <a:pathLst>
              <a:path w="469" h="291">
                <a:moveTo>
                  <a:pt x="0" y="0"/>
                </a:moveTo>
                <a:cubicBezTo>
                  <a:pt x="124" y="3"/>
                  <a:pt x="249" y="7"/>
                  <a:pt x="327" y="56"/>
                </a:cubicBezTo>
                <a:cubicBezTo>
                  <a:pt x="405" y="105"/>
                  <a:pt x="437" y="198"/>
                  <a:pt x="469" y="291"/>
                </a:cubicBezTo>
              </a:path>
            </a:pathLst>
          </a:custGeom>
          <a:noFill/>
          <a:ln w="12700" cap="flat" cmpd="sng">
            <a:solidFill>
              <a:schemeClr val="bg2"/>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3675" name="Freeform 11"/>
          <p:cNvSpPr>
            <a:spLocks/>
          </p:cNvSpPr>
          <p:nvPr/>
        </p:nvSpPr>
        <p:spPr bwMode="auto">
          <a:xfrm flipH="1">
            <a:off x="4124325" y="4219576"/>
            <a:ext cx="744538" cy="461963"/>
          </a:xfrm>
          <a:custGeom>
            <a:avLst/>
            <a:gdLst>
              <a:gd name="T0" fmla="*/ 0 w 469"/>
              <a:gd name="T1" fmla="*/ 0 h 291"/>
              <a:gd name="T2" fmla="*/ 327 w 469"/>
              <a:gd name="T3" fmla="*/ 56 h 291"/>
              <a:gd name="T4" fmla="*/ 469 w 469"/>
              <a:gd name="T5" fmla="*/ 291 h 291"/>
            </a:gdLst>
            <a:ahLst/>
            <a:cxnLst>
              <a:cxn ang="0">
                <a:pos x="T0" y="T1"/>
              </a:cxn>
              <a:cxn ang="0">
                <a:pos x="T2" y="T3"/>
              </a:cxn>
              <a:cxn ang="0">
                <a:pos x="T4" y="T5"/>
              </a:cxn>
            </a:cxnLst>
            <a:rect l="0" t="0" r="r" b="b"/>
            <a:pathLst>
              <a:path w="469" h="291">
                <a:moveTo>
                  <a:pt x="0" y="0"/>
                </a:moveTo>
                <a:cubicBezTo>
                  <a:pt x="124" y="3"/>
                  <a:pt x="249" y="7"/>
                  <a:pt x="327" y="56"/>
                </a:cubicBezTo>
                <a:cubicBezTo>
                  <a:pt x="405" y="105"/>
                  <a:pt x="437" y="198"/>
                  <a:pt x="469" y="291"/>
                </a:cubicBezTo>
              </a:path>
            </a:pathLst>
          </a:custGeom>
          <a:noFill/>
          <a:ln w="12700" cap="flat" cmpd="sng">
            <a:solidFill>
              <a:schemeClr val="bg2"/>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Rectangle 2"/>
          <p:cNvSpPr>
            <a:spLocks noChangeArrowheads="1"/>
          </p:cNvSpPr>
          <p:nvPr/>
        </p:nvSpPr>
        <p:spPr bwMode="auto">
          <a:xfrm>
            <a:off x="695227" y="6470731"/>
            <a:ext cx="3505200" cy="227012"/>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7" name="Group 11"/>
          <p:cNvGrpSpPr>
            <a:grpSpLocks/>
          </p:cNvGrpSpPr>
          <p:nvPr/>
        </p:nvGrpSpPr>
        <p:grpSpPr bwMode="auto">
          <a:xfrm>
            <a:off x="4548090" y="6588206"/>
            <a:ext cx="4332287" cy="65087"/>
            <a:chOff x="2859" y="4251"/>
            <a:chExt cx="2729" cy="41"/>
          </a:xfrm>
        </p:grpSpPr>
        <p:sp>
          <p:nvSpPr>
            <p:cNvPr id="18" name="Oval 17"/>
            <p:cNvSpPr>
              <a:spLocks noChangeArrowheads="1"/>
            </p:cNvSpPr>
            <p:nvPr/>
          </p:nvSpPr>
          <p:spPr bwMode="auto">
            <a:xfrm>
              <a:off x="285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 name="Oval 18"/>
            <p:cNvSpPr>
              <a:spLocks noChangeArrowheads="1"/>
            </p:cNvSpPr>
            <p:nvPr/>
          </p:nvSpPr>
          <p:spPr bwMode="auto">
            <a:xfrm>
              <a:off x="324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 name="Oval 19"/>
            <p:cNvSpPr>
              <a:spLocks noChangeArrowheads="1"/>
            </p:cNvSpPr>
            <p:nvPr/>
          </p:nvSpPr>
          <p:spPr bwMode="auto">
            <a:xfrm>
              <a:off x="362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 name="Oval 20"/>
            <p:cNvSpPr>
              <a:spLocks noChangeArrowheads="1"/>
            </p:cNvSpPr>
            <p:nvPr/>
          </p:nvSpPr>
          <p:spPr bwMode="auto">
            <a:xfrm>
              <a:off x="4011"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Oval 21"/>
            <p:cNvSpPr>
              <a:spLocks noChangeArrowheads="1"/>
            </p:cNvSpPr>
            <p:nvPr/>
          </p:nvSpPr>
          <p:spPr bwMode="auto">
            <a:xfrm>
              <a:off x="4395"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 name="Oval 22"/>
            <p:cNvSpPr>
              <a:spLocks noChangeArrowheads="1"/>
            </p:cNvSpPr>
            <p:nvPr/>
          </p:nvSpPr>
          <p:spPr bwMode="auto">
            <a:xfrm>
              <a:off x="477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 name="Oval 23"/>
            <p:cNvSpPr>
              <a:spLocks noChangeArrowheads="1"/>
            </p:cNvSpPr>
            <p:nvPr/>
          </p:nvSpPr>
          <p:spPr bwMode="auto">
            <a:xfrm>
              <a:off x="516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 name="Oval 24"/>
            <p:cNvSpPr>
              <a:spLocks noChangeArrowheads="1"/>
            </p:cNvSpPr>
            <p:nvPr/>
          </p:nvSpPr>
          <p:spPr bwMode="auto">
            <a:xfrm>
              <a:off x="554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6" name="Rectangle 12"/>
          <p:cNvSpPr>
            <a:spLocks noChangeArrowheads="1"/>
          </p:cNvSpPr>
          <p:nvPr/>
        </p:nvSpPr>
        <p:spPr bwMode="auto">
          <a:xfrm>
            <a:off x="762000" y="820150"/>
            <a:ext cx="457200" cy="7620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 name="Oval 13"/>
          <p:cNvSpPr>
            <a:spLocks noChangeArrowheads="1"/>
          </p:cNvSpPr>
          <p:nvPr/>
        </p:nvSpPr>
        <p:spPr bwMode="auto">
          <a:xfrm>
            <a:off x="804863" y="175625"/>
            <a:ext cx="66675" cy="66675"/>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 name="Oval 14"/>
          <p:cNvSpPr>
            <a:spLocks noChangeArrowheads="1"/>
          </p:cNvSpPr>
          <p:nvPr/>
        </p:nvSpPr>
        <p:spPr bwMode="auto">
          <a:xfrm>
            <a:off x="804863" y="405812"/>
            <a:ext cx="66675" cy="65088"/>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 name="Oval 15"/>
          <p:cNvSpPr>
            <a:spLocks noChangeArrowheads="1"/>
          </p:cNvSpPr>
          <p:nvPr/>
        </p:nvSpPr>
        <p:spPr bwMode="auto">
          <a:xfrm>
            <a:off x="804863" y="632825"/>
            <a:ext cx="66675" cy="65087"/>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 name="Oval 18"/>
          <p:cNvSpPr>
            <a:spLocks noChangeArrowheads="1"/>
          </p:cNvSpPr>
          <p:nvPr/>
        </p:nvSpPr>
        <p:spPr bwMode="auto">
          <a:xfrm>
            <a:off x="13716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 name="Oval 19"/>
          <p:cNvSpPr>
            <a:spLocks noChangeArrowheads="1"/>
          </p:cNvSpPr>
          <p:nvPr/>
        </p:nvSpPr>
        <p:spPr bwMode="auto">
          <a:xfrm>
            <a:off x="16002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 name="Oval 20"/>
          <p:cNvSpPr>
            <a:spLocks noChangeArrowheads="1"/>
          </p:cNvSpPr>
          <p:nvPr/>
        </p:nvSpPr>
        <p:spPr bwMode="auto">
          <a:xfrm>
            <a:off x="18288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596942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51665" y="0"/>
            <a:ext cx="13043665" cy="6869430"/>
            <a:chOff x="-810687" y="5504"/>
            <a:chExt cx="13043665" cy="6869430"/>
          </a:xfrm>
        </p:grpSpPr>
        <p:sp>
          <p:nvSpPr>
            <p:cNvPr id="5" name="Rectangle 4"/>
            <p:cNvSpPr/>
            <p:nvPr/>
          </p:nvSpPr>
          <p:spPr>
            <a:xfrm>
              <a:off x="40978" y="5504"/>
              <a:ext cx="12192000" cy="6869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1771" t="26046" r="9440" b="-653"/>
            <a:stretch/>
          </p:blipFill>
          <p:spPr>
            <a:xfrm>
              <a:off x="-810687" y="87633"/>
              <a:ext cx="12638619" cy="6770367"/>
            </a:xfrm>
            <a:prstGeom prst="rect">
              <a:avLst/>
            </a:prstGeom>
          </p:spPr>
        </p:pic>
        <p:sp>
          <p:nvSpPr>
            <p:cNvPr id="7" name="Frame 6"/>
            <p:cNvSpPr/>
            <p:nvPr/>
          </p:nvSpPr>
          <p:spPr>
            <a:xfrm>
              <a:off x="579882" y="16934"/>
              <a:ext cx="11327130" cy="6858000"/>
            </a:xfrm>
            <a:prstGeom prst="frame">
              <a:avLst>
                <a:gd name="adj1" fmla="val 10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4690" name="Rectangle 2"/>
          <p:cNvSpPr>
            <a:spLocks noGrp="1" noChangeArrowheads="1"/>
          </p:cNvSpPr>
          <p:nvPr>
            <p:ph type="title" idx="4294967295"/>
          </p:nvPr>
        </p:nvSpPr>
        <p:spPr>
          <a:xfrm>
            <a:off x="1442296" y="561681"/>
            <a:ext cx="7168304" cy="914400"/>
          </a:xfrm>
        </p:spPr>
        <p:txBody>
          <a:bodyPr/>
          <a:lstStyle/>
          <a:p>
            <a:r>
              <a:rPr lang="en-US" altLang="x-none" dirty="0" smtClean="0"/>
              <a:t>Settlements- </a:t>
            </a:r>
            <a:r>
              <a:rPr lang="en-US" altLang="x-none" dirty="0"/>
              <a:t>Who pays who?</a:t>
            </a:r>
          </a:p>
        </p:txBody>
      </p:sp>
      <p:sp>
        <p:nvSpPr>
          <p:cNvPr id="114691" name="Rectangle 3"/>
          <p:cNvSpPr>
            <a:spLocks noGrp="1" noChangeArrowheads="1"/>
          </p:cNvSpPr>
          <p:nvPr>
            <p:ph type="body" idx="4294967295"/>
          </p:nvPr>
        </p:nvSpPr>
        <p:spPr>
          <a:xfrm>
            <a:off x="1442296" y="1825625"/>
            <a:ext cx="9911504" cy="4351338"/>
          </a:xfrm>
        </p:spPr>
        <p:txBody>
          <a:bodyPr/>
          <a:lstStyle/>
          <a:p>
            <a:pPr marL="0" indent="0">
              <a:buNone/>
            </a:pPr>
            <a:r>
              <a:rPr lang="en-US" altLang="x-none" dirty="0"/>
              <a:t>T</a:t>
            </a:r>
            <a:r>
              <a:rPr lang="en-US" altLang="x-none" dirty="0" smtClean="0"/>
              <a:t>his </a:t>
            </a:r>
            <a:r>
              <a:rPr lang="en-US" altLang="x-none" dirty="0"/>
              <a:t>assumes:</a:t>
            </a:r>
          </a:p>
          <a:p>
            <a:pPr lvl="1"/>
            <a:r>
              <a:rPr lang="en-US" altLang="x-none" dirty="0"/>
              <a:t>each transaction has a measurable value</a:t>
            </a:r>
          </a:p>
          <a:p>
            <a:pPr lvl="1"/>
            <a:r>
              <a:rPr lang="en-US" altLang="x-none" dirty="0"/>
              <a:t>each transaction is individually accountable</a:t>
            </a:r>
          </a:p>
          <a:p>
            <a:pPr lvl="1"/>
            <a:r>
              <a:rPr lang="en-US" altLang="x-none" dirty="0"/>
              <a:t>each transaction is funded by the end clients in a consistent fashion</a:t>
            </a:r>
          </a:p>
          <a:p>
            <a:pPr lvl="2"/>
            <a:r>
              <a:rPr lang="en-US" altLang="x-none" dirty="0"/>
              <a:t>initiator direction pays or</a:t>
            </a:r>
          </a:p>
          <a:p>
            <a:pPr lvl="2"/>
            <a:r>
              <a:rPr lang="en-US" altLang="x-none" dirty="0"/>
              <a:t>responder direction </a:t>
            </a:r>
            <a:r>
              <a:rPr lang="en-US" altLang="x-none" dirty="0" smtClean="0"/>
              <a:t>pays</a:t>
            </a:r>
          </a:p>
          <a:p>
            <a:pPr lvl="2"/>
            <a:endParaRPr lang="en-US" altLang="x-none" dirty="0"/>
          </a:p>
          <a:p>
            <a:pPr marL="0" indent="0">
              <a:buNone/>
            </a:pPr>
            <a:r>
              <a:rPr lang="en-US" altLang="x-none" dirty="0" smtClean="0"/>
              <a:t>There is no incentive for setting efficient inter-provider settlement rates in this model when the parties are operating as local monopolies</a:t>
            </a:r>
            <a:endParaRPr lang="en-US" altLang="x-none" dirty="0"/>
          </a:p>
        </p:txBody>
      </p:sp>
      <p:sp>
        <p:nvSpPr>
          <p:cNvPr id="8" name="Rectangle 2"/>
          <p:cNvSpPr>
            <a:spLocks noChangeArrowheads="1"/>
          </p:cNvSpPr>
          <p:nvPr/>
        </p:nvSpPr>
        <p:spPr bwMode="auto">
          <a:xfrm>
            <a:off x="695227" y="6470731"/>
            <a:ext cx="3505200" cy="227012"/>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9" name="Group 11"/>
          <p:cNvGrpSpPr>
            <a:grpSpLocks/>
          </p:cNvGrpSpPr>
          <p:nvPr/>
        </p:nvGrpSpPr>
        <p:grpSpPr bwMode="auto">
          <a:xfrm>
            <a:off x="4548090" y="6588206"/>
            <a:ext cx="4332287" cy="65087"/>
            <a:chOff x="2859" y="4251"/>
            <a:chExt cx="2729" cy="41"/>
          </a:xfrm>
        </p:grpSpPr>
        <p:sp>
          <p:nvSpPr>
            <p:cNvPr id="10" name="Oval 9"/>
            <p:cNvSpPr>
              <a:spLocks noChangeArrowheads="1"/>
            </p:cNvSpPr>
            <p:nvPr/>
          </p:nvSpPr>
          <p:spPr bwMode="auto">
            <a:xfrm>
              <a:off x="285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Oval 10"/>
            <p:cNvSpPr>
              <a:spLocks noChangeArrowheads="1"/>
            </p:cNvSpPr>
            <p:nvPr/>
          </p:nvSpPr>
          <p:spPr bwMode="auto">
            <a:xfrm>
              <a:off x="324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Oval 11"/>
            <p:cNvSpPr>
              <a:spLocks noChangeArrowheads="1"/>
            </p:cNvSpPr>
            <p:nvPr/>
          </p:nvSpPr>
          <p:spPr bwMode="auto">
            <a:xfrm>
              <a:off x="362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Oval 12"/>
            <p:cNvSpPr>
              <a:spLocks noChangeArrowheads="1"/>
            </p:cNvSpPr>
            <p:nvPr/>
          </p:nvSpPr>
          <p:spPr bwMode="auto">
            <a:xfrm>
              <a:off x="4011"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Oval 13"/>
            <p:cNvSpPr>
              <a:spLocks noChangeArrowheads="1"/>
            </p:cNvSpPr>
            <p:nvPr/>
          </p:nvSpPr>
          <p:spPr bwMode="auto">
            <a:xfrm>
              <a:off x="4395"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Oval 14"/>
            <p:cNvSpPr>
              <a:spLocks noChangeArrowheads="1"/>
            </p:cNvSpPr>
            <p:nvPr/>
          </p:nvSpPr>
          <p:spPr bwMode="auto">
            <a:xfrm>
              <a:off x="4779"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Oval 15"/>
            <p:cNvSpPr>
              <a:spLocks noChangeArrowheads="1"/>
            </p:cNvSpPr>
            <p:nvPr/>
          </p:nvSpPr>
          <p:spPr bwMode="auto">
            <a:xfrm>
              <a:off x="5163" y="4251"/>
              <a:ext cx="42"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Oval 16"/>
            <p:cNvSpPr>
              <a:spLocks noChangeArrowheads="1"/>
            </p:cNvSpPr>
            <p:nvPr/>
          </p:nvSpPr>
          <p:spPr bwMode="auto">
            <a:xfrm>
              <a:off x="5547" y="4251"/>
              <a:ext cx="41" cy="41"/>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8" name="Rectangle 12"/>
          <p:cNvSpPr>
            <a:spLocks noChangeArrowheads="1"/>
          </p:cNvSpPr>
          <p:nvPr/>
        </p:nvSpPr>
        <p:spPr bwMode="auto">
          <a:xfrm>
            <a:off x="762000" y="820150"/>
            <a:ext cx="457200" cy="7620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 name="Oval 13"/>
          <p:cNvSpPr>
            <a:spLocks noChangeArrowheads="1"/>
          </p:cNvSpPr>
          <p:nvPr/>
        </p:nvSpPr>
        <p:spPr bwMode="auto">
          <a:xfrm>
            <a:off x="804863" y="175625"/>
            <a:ext cx="66675" cy="66675"/>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 name="Oval 14"/>
          <p:cNvSpPr>
            <a:spLocks noChangeArrowheads="1"/>
          </p:cNvSpPr>
          <p:nvPr/>
        </p:nvSpPr>
        <p:spPr bwMode="auto">
          <a:xfrm>
            <a:off x="804863" y="405812"/>
            <a:ext cx="66675" cy="65088"/>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 name="Oval 15"/>
          <p:cNvSpPr>
            <a:spLocks noChangeArrowheads="1"/>
          </p:cNvSpPr>
          <p:nvPr/>
        </p:nvSpPr>
        <p:spPr bwMode="auto">
          <a:xfrm>
            <a:off x="804863" y="632825"/>
            <a:ext cx="66675" cy="65087"/>
          </a:xfrm>
          <a:prstGeom prst="ellipse">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Oval 18"/>
          <p:cNvSpPr>
            <a:spLocks noChangeArrowheads="1"/>
          </p:cNvSpPr>
          <p:nvPr/>
        </p:nvSpPr>
        <p:spPr bwMode="auto">
          <a:xfrm>
            <a:off x="13716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 name="Oval 19"/>
          <p:cNvSpPr>
            <a:spLocks noChangeArrowheads="1"/>
          </p:cNvSpPr>
          <p:nvPr/>
        </p:nvSpPr>
        <p:spPr bwMode="auto">
          <a:xfrm>
            <a:off x="16002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 name="Oval 20"/>
          <p:cNvSpPr>
            <a:spLocks noChangeArrowheads="1"/>
          </p:cNvSpPr>
          <p:nvPr/>
        </p:nvSpPr>
        <p:spPr bwMode="auto">
          <a:xfrm>
            <a:off x="1828800" y="1504362"/>
            <a:ext cx="76200" cy="762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559170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697</TotalTime>
  <Words>2596</Words>
  <Application>Microsoft Macintosh PowerPoint</Application>
  <PresentationFormat>Widescreen</PresentationFormat>
  <Paragraphs>315</Paragraphs>
  <Slides>47</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5" baseType="lpstr">
      <vt:lpstr>AhnbergHand</vt:lpstr>
      <vt:lpstr>Calibri</vt:lpstr>
      <vt:lpstr>Calibri Light</vt:lpstr>
      <vt:lpstr>Mangal</vt:lpstr>
      <vt:lpstr>Tahoma</vt:lpstr>
      <vt:lpstr>Arial</vt:lpstr>
      <vt:lpstr>Office Theme</vt:lpstr>
      <vt:lpstr>Clip</vt:lpstr>
      <vt:lpstr>Interconnection and Peering: Then and Now</vt:lpstr>
      <vt:lpstr>Lets roll back the clock to 1998</vt:lpstr>
      <vt:lpstr>PowerPoint Presentation</vt:lpstr>
      <vt:lpstr>Interconnection Issues</vt:lpstr>
      <vt:lpstr>Internet Service Providers</vt:lpstr>
      <vt:lpstr>The Financial Model of Interconnection</vt:lpstr>
      <vt:lpstr>Follow the Money</vt:lpstr>
      <vt:lpstr>Settlements - Who pays who?</vt:lpstr>
      <vt:lpstr>Settlements- Who pays who?</vt:lpstr>
      <vt:lpstr>Enter the Internet . . .</vt:lpstr>
      <vt:lpstr>IP Packet Accounting is a failure!</vt:lpstr>
      <vt:lpstr>Can we drop per-service settlements?</vt:lpstr>
      <vt:lpstr>Two Party Peering</vt:lpstr>
      <vt:lpstr>Two Party Tiering</vt:lpstr>
      <vt:lpstr>Multi-Party Interconnection</vt:lpstr>
      <vt:lpstr>The Interconnection Model</vt:lpstr>
      <vt:lpstr>The Financial Interconnection Model</vt:lpstr>
      <vt:lpstr>The Routing Interconnection Model</vt:lpstr>
      <vt:lpstr>Negotiated Relationships</vt:lpstr>
      <vt:lpstr>Universal Peering is a poor strategy</vt:lpstr>
      <vt:lpstr>Aggregation Wins</vt:lpstr>
      <vt:lpstr>The Internet - as we know it</vt:lpstr>
      <vt:lpstr>The Problem - as we see it</vt:lpstr>
      <vt:lpstr>The Role of the Exchange</vt:lpstr>
      <vt:lpstr>The N-squared problem</vt:lpstr>
      <vt:lpstr>The Exchange Router</vt:lpstr>
      <vt:lpstr>The Exchange Switch</vt:lpstr>
      <vt:lpstr>The Exchange L2 Switch</vt:lpstr>
      <vt:lpstr>The Distributed Exchange</vt:lpstr>
      <vt:lpstr>Adding Value to the Exchange</vt:lpstr>
      <vt:lpstr>Today’s Environment</vt:lpstr>
      <vt:lpstr>Futures</vt:lpstr>
      <vt:lpstr>PowerPoint Presentation</vt:lpstr>
      <vt:lpstr>Let’s shift forward from 1998 to 2017</vt:lpstr>
      <vt:lpstr>Let’s shift forward from 1998 to 2017</vt:lpstr>
      <vt:lpstr>Let’s shift from 1998 to 2017</vt:lpstr>
      <vt:lpstr>Let’s shift forward from 1998 to 2017</vt:lpstr>
      <vt:lpstr>Lessons Learned (1)</vt:lpstr>
      <vt:lpstr>Lessons Learned (2)</vt:lpstr>
      <vt:lpstr>Lessons Learned (3)</vt:lpstr>
      <vt:lpstr>Today’s Internet</vt:lpstr>
      <vt:lpstr>Today’s Internet</vt:lpstr>
      <vt:lpstr>The Bottom Line</vt:lpstr>
      <vt:lpstr>Today</vt:lpstr>
      <vt:lpstr>Tomorrow</vt:lpstr>
      <vt:lpstr>Audiens Cave</vt:lpstr>
      <vt:lpstr>Interested? Further Reading:</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Huston</dc:creator>
  <cp:lastModifiedBy>Geoff Huston</cp:lastModifiedBy>
  <cp:revision>40</cp:revision>
  <cp:lastPrinted>2017-11-20T09:29:21Z</cp:lastPrinted>
  <dcterms:created xsi:type="dcterms:W3CDTF">2017-10-13T12:16:14Z</dcterms:created>
  <dcterms:modified xsi:type="dcterms:W3CDTF">2017-11-20T09:33:00Z</dcterms:modified>
</cp:coreProperties>
</file>